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74" r:id="rId3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C554B3-31BB-45E9-B59D-073383847EFC}">
          <p14:sldIdLst>
            <p14:sldId id="256"/>
          </p14:sldIdLst>
        </p14:section>
        <p14:section name="공통" id="{7162FD80-E0BA-44C3-9C6B-D835E6DF30E6}">
          <p14:sldIdLst/>
        </p14:section>
        <p14:section name="시스템관리" id="{831D471C-F2F5-42BA-93C6-81001F778092}">
          <p14:sldIdLst/>
        </p14:section>
        <p14:section name="2.나의공사현황" id="{5900F9E6-FAA2-475C-8637-5FA679846A8D}">
          <p14:sldIdLst/>
        </p14:section>
        <p14:section name="3.시공현황" id="{B5A5A14F-C91E-432E-B209-5C9C48926754}">
          <p14:sldIdLst>
            <p14:sldId id="674"/>
          </p14:sldIdLst>
        </p14:section>
        <p14:section name="4.공사현황통계" id="{26ED6B59-F6E8-4BE7-B34F-4928827BD8A4}">
          <p14:sldIdLst/>
        </p14:section>
        <p14:section name="5.안전활동" id="{17769AB1-5E1C-4DD0-8309-115437D5E1DC}">
          <p14:sldIdLst/>
        </p14:section>
      </p14:sectionLst>
    </p:ext>
    <p:ext uri="{EFAFB233-063F-42B5-8137-9DF3F51BA10A}">
      <p15:sldGuideLst xmlns:p15="http://schemas.microsoft.com/office/powerpoint/2012/main">
        <p15:guide id="27" pos="249" userDrawn="1">
          <p15:clr>
            <a:srgbClr val="A4A3A4"/>
          </p15:clr>
        </p15:guide>
        <p15:guide id="30" pos="181" userDrawn="1">
          <p15:clr>
            <a:srgbClr val="A4A3A4"/>
          </p15:clr>
        </p15:guide>
        <p15:guide id="32" pos="4354" userDrawn="1">
          <p15:clr>
            <a:srgbClr val="A4A3A4"/>
          </p15:clr>
        </p15:guide>
        <p15:guide id="33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CC99"/>
    <a:srgbClr val="FF9999"/>
    <a:srgbClr val="6666FF"/>
    <a:srgbClr val="9999FF"/>
    <a:srgbClr val="FF99CC"/>
    <a:srgbClr val="6600FF"/>
    <a:srgbClr val="EE1C00"/>
    <a:srgbClr val="005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9" autoAdjust="0"/>
    <p:restoredTop sz="96556" autoAdjust="0"/>
  </p:normalViewPr>
  <p:slideViewPr>
    <p:cSldViewPr snapToGrid="0" showGuides="1">
      <p:cViewPr varScale="1">
        <p:scale>
          <a:sx n="116" d="100"/>
          <a:sy n="116" d="100"/>
        </p:scale>
        <p:origin x="1962" y="108"/>
      </p:cViewPr>
      <p:guideLst>
        <p:guide pos="249"/>
        <p:guide pos="181"/>
        <p:guide pos="4354"/>
        <p:guide orient="horz" pos="30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14088"/>
    </p:cViewPr>
  </p:sorterViewPr>
  <p:notesViewPr>
    <p:cSldViewPr snapToGrid="0" showGuides="1">
      <p:cViewPr varScale="1">
        <p:scale>
          <a:sx n="76" d="100"/>
          <a:sy n="76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sz="1400" smtClean="0"/>
              <a:t>개인별 </a:t>
            </a:r>
            <a:r>
              <a:rPr lang="ko-KR" sz="1400" smtClean="0"/>
              <a:t>투자사업 </a:t>
            </a:r>
            <a:r>
              <a:rPr lang="ko-KR" sz="1400" dirty="0" smtClean="0"/>
              <a:t>수행현황</a:t>
            </a:r>
            <a:r>
              <a:rPr lang="en-US" sz="1400" dirty="0" smtClean="0"/>
              <a:t>(</a:t>
            </a:r>
            <a:r>
              <a:rPr lang="ko-KR" altLang="en-US" sz="1400" dirty="0" smtClean="0"/>
              <a:t>공사섹션</a:t>
            </a:r>
            <a:r>
              <a:rPr lang="en-US" sz="1400" dirty="0" smtClean="0"/>
              <a:t>)</a:t>
            </a:r>
            <a:endParaRPr lang="ko-KR" sz="1400" dirty="0"/>
          </a:p>
        </c:rich>
      </c:tx>
      <c:layout>
        <c:manualLayout>
          <c:xMode val="edge"/>
          <c:yMode val="edge"/>
          <c:x val="0.20694977329689554"/>
          <c:y val="3.7499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공사중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General&quot;건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Sheet1!$B$1:$AG$1</c:f>
              <c:strCache>
                <c:ptCount val="32"/>
                <c:pt idx="0">
                  <c:v>한진우</c:v>
                </c:pt>
                <c:pt idx="1">
                  <c:v>김만기</c:v>
                </c:pt>
                <c:pt idx="2">
                  <c:v>이태형</c:v>
                </c:pt>
                <c:pt idx="3">
                  <c:v>이유일</c:v>
                </c:pt>
                <c:pt idx="4">
                  <c:v>이재명</c:v>
                </c:pt>
                <c:pt idx="5">
                  <c:v>손건일</c:v>
                </c:pt>
                <c:pt idx="6">
                  <c:v>하재욱</c:v>
                </c:pt>
                <c:pt idx="7">
                  <c:v>오임철</c:v>
                </c:pt>
                <c:pt idx="8">
                  <c:v>원문수</c:v>
                </c:pt>
                <c:pt idx="9">
                  <c:v>신일식</c:v>
                </c:pt>
                <c:pt idx="10">
                  <c:v>채희진</c:v>
                </c:pt>
                <c:pt idx="11">
                  <c:v>이용근</c:v>
                </c:pt>
                <c:pt idx="12">
                  <c:v>박동순</c:v>
                </c:pt>
                <c:pt idx="13">
                  <c:v>이재환</c:v>
                </c:pt>
                <c:pt idx="14">
                  <c:v>안상선</c:v>
                </c:pt>
                <c:pt idx="15">
                  <c:v>지연찬</c:v>
                </c:pt>
                <c:pt idx="16">
                  <c:v>황인수</c:v>
                </c:pt>
                <c:pt idx="17">
                  <c:v>신석호</c:v>
                </c:pt>
                <c:pt idx="18">
                  <c:v>강재수</c:v>
                </c:pt>
                <c:pt idx="19">
                  <c:v>홍창표</c:v>
                </c:pt>
                <c:pt idx="20">
                  <c:v>한상래</c:v>
                </c:pt>
                <c:pt idx="21">
                  <c:v>이윤화</c:v>
                </c:pt>
                <c:pt idx="22">
                  <c:v>열1</c:v>
                </c:pt>
                <c:pt idx="23">
                  <c:v>열2</c:v>
                </c:pt>
                <c:pt idx="24">
                  <c:v>열3</c:v>
                </c:pt>
                <c:pt idx="25">
                  <c:v>열4</c:v>
                </c:pt>
                <c:pt idx="26">
                  <c:v>열5</c:v>
                </c:pt>
                <c:pt idx="27">
                  <c:v>열6</c:v>
                </c:pt>
                <c:pt idx="28">
                  <c:v>열7</c:v>
                </c:pt>
                <c:pt idx="29">
                  <c:v>열8</c:v>
                </c:pt>
                <c:pt idx="30">
                  <c:v>열9</c:v>
                </c:pt>
                <c:pt idx="31">
                  <c:v>열10</c:v>
                </c:pt>
              </c:strCache>
            </c:strRef>
          </c:cat>
          <c:val>
            <c:numRef>
              <c:f>Sheet1!$B$2:$AG$2</c:f>
              <c:numCache>
                <c:formatCode>General</c:formatCode>
                <c:ptCount val="32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4</c:v>
                </c:pt>
                <c:pt idx="14">
                  <c:v>12</c:v>
                </c:pt>
                <c:pt idx="15">
                  <c:v>4</c:v>
                </c:pt>
                <c:pt idx="16">
                  <c:v>7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10-4E4E-B3E9-3EA3DD1424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195917888"/>
        <c:axId val="-1195919520"/>
      </c:barChart>
      <c:catAx>
        <c:axId val="-119591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95919520"/>
        <c:crosses val="autoZero"/>
        <c:auto val="1"/>
        <c:lblAlgn val="ctr"/>
        <c:lblOffset val="100"/>
        <c:noMultiLvlLbl val="0"/>
      </c:catAx>
      <c:valAx>
        <c:axId val="-119591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9591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580" cy="494311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0"/>
            <a:ext cx="2918579" cy="494311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r">
              <a:defRPr sz="1100"/>
            </a:lvl1pPr>
          </a:lstStyle>
          <a:p>
            <a:fld id="{C8AF63BD-F8E2-4B8D-88AC-15B275CA852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003"/>
            <a:ext cx="2918580" cy="494311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4311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r">
              <a:defRPr sz="1100"/>
            </a:lvl1pPr>
          </a:lstStyle>
          <a:p>
            <a:fld id="{6F5D2BEE-91C3-4219-8838-F978B0B4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0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4DC1DAE0-016A-4EBF-8259-71C2FAC05C9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870698C4-E5B7-43A0-A8DB-47372462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6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A783E40-814E-45A6-876A-CCC92D24D073}"/>
              </a:ext>
            </a:extLst>
          </p:cNvPr>
          <p:cNvSpPr/>
          <p:nvPr userDrawn="1"/>
        </p:nvSpPr>
        <p:spPr>
          <a:xfrm>
            <a:off x="0" y="2613"/>
            <a:ext cx="9144000" cy="1080000"/>
          </a:xfrm>
          <a:prstGeom prst="rect">
            <a:avLst/>
          </a:prstGeom>
          <a:solidFill>
            <a:srgbClr val="034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D27D37-8A49-4091-A659-9ED45EA0C35B}"/>
              </a:ext>
            </a:extLst>
          </p:cNvPr>
          <p:cNvSpPr txBox="1"/>
          <p:nvPr userDrawn="1"/>
        </p:nvSpPr>
        <p:spPr>
          <a:xfrm>
            <a:off x="689380" y="559374"/>
            <a:ext cx="69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포스코 </a:t>
            </a:r>
            <a:r>
              <a:rPr lang="en-US" altLang="ko-KR" sz="3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A&amp;C </a:t>
            </a:r>
            <a:endParaRPr lang="ko-KR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33170" y="6624943"/>
            <a:ext cx="642462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127" y="6630555"/>
            <a:ext cx="670002" cy="1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2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08261787"/>
              </p:ext>
            </p:extLst>
          </p:nvPr>
        </p:nvGraphicFramePr>
        <p:xfrm>
          <a:off x="0" y="0"/>
          <a:ext cx="9143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48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3552005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1645401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1108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 userDrawn="1"/>
        </p:nvCxnSpPr>
        <p:spPr>
          <a:xfrm>
            <a:off x="7030306" y="908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58942" y="6577834"/>
            <a:ext cx="3264165" cy="250825"/>
          </a:xfrm>
          <a:prstGeom prst="rect">
            <a:avLst/>
          </a:prstGeom>
        </p:spPr>
        <p:txBody>
          <a:bodyPr anchor="ctr"/>
          <a:lstStyle/>
          <a:p>
            <a:pPr algn="l">
              <a:defRPr/>
            </a:pPr>
            <a:fld id="{4A993EFD-725C-4F9B-A3F2-6C341240F4DB}" type="slidenum">
              <a:rPr kumimoji="0"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algn="l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kumimoji="0"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</a:t>
            </a:r>
            <a:r>
              <a:rPr kumimoji="0" lang="en-US" altLang="ko-KR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A&amp;C </a:t>
            </a:r>
            <a:r>
              <a:rPr kumimoji="0" lang="ko-KR" altLang="en-US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kumimoji="0"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27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9143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48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3552005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1645401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1108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486788-B4C6-44F4-9B6E-820C51B414DC}"/>
              </a:ext>
            </a:extLst>
          </p:cNvPr>
          <p:cNvSpPr/>
          <p:nvPr userDrawn="1"/>
        </p:nvSpPr>
        <p:spPr>
          <a:xfrm>
            <a:off x="78149" y="296342"/>
            <a:ext cx="6840000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latin typeface="+mn-ea"/>
              </a:rPr>
              <a:t>Header</a:t>
            </a:r>
            <a:endParaRPr lang="ko-KR" altLang="en-US" sz="800" b="0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2F618F8-587C-4CEB-A97D-249FAC0F8E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3644207"/>
              </p:ext>
            </p:extLst>
          </p:nvPr>
        </p:nvGraphicFramePr>
        <p:xfrm>
          <a:off x="78150" y="472640"/>
          <a:ext cx="212408" cy="600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8">
                  <a:extLst>
                    <a:ext uri="{9D8B030D-6E8A-4147-A177-3AD203B41FA5}">
                      <a16:colId xmlns:a16="http://schemas.microsoft.com/office/drawing/2014/main" xmlns="" val="3546404643"/>
                    </a:ext>
                  </a:extLst>
                </a:gridCol>
              </a:tblGrid>
              <a:tr h="6003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37486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7030306" y="908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58942" y="6577834"/>
            <a:ext cx="3264165" cy="250825"/>
          </a:xfrm>
          <a:prstGeom prst="rect">
            <a:avLst/>
          </a:prstGeom>
        </p:spPr>
        <p:txBody>
          <a:bodyPr anchor="ctr"/>
          <a:lstStyle/>
          <a:p>
            <a:pPr algn="l">
              <a:defRPr/>
            </a:pPr>
            <a:fld id="{4A993EFD-725C-4F9B-A3F2-6C341240F4DB}" type="slidenum">
              <a:rPr kumimoji="0"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algn="l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kumimoji="0"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</a:t>
            </a:r>
            <a:r>
              <a:rPr kumimoji="0" lang="en-US" altLang="ko-KR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A&amp;C </a:t>
            </a:r>
            <a:r>
              <a:rPr kumimoji="0" lang="ko-KR" altLang="en-US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kumimoji="0"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12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D39329-9D96-4A5B-A03F-5061B71DA97A}"/>
              </a:ext>
            </a:extLst>
          </p:cNvPr>
          <p:cNvSpPr/>
          <p:nvPr userDrawn="1"/>
        </p:nvSpPr>
        <p:spPr>
          <a:xfrm>
            <a:off x="7315" y="370484"/>
            <a:ext cx="7017937" cy="64459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1832AE2-8144-48CE-8062-6919D4454667}"/>
              </a:ext>
            </a:extLst>
          </p:cNvPr>
          <p:cNvSpPr/>
          <p:nvPr userDrawn="1"/>
        </p:nvSpPr>
        <p:spPr>
          <a:xfrm>
            <a:off x="4987" y="248717"/>
            <a:ext cx="7027579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latin typeface="+mn-ea"/>
              </a:rPr>
              <a:t>Header</a:t>
            </a:r>
            <a:endParaRPr lang="ko-KR" altLang="en-US" sz="800" b="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CC5BF48-142E-4AAA-A9FB-4BAF9AED88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2904975"/>
              </p:ext>
            </p:extLst>
          </p:nvPr>
        </p:nvGraphicFramePr>
        <p:xfrm>
          <a:off x="21948" y="381234"/>
          <a:ext cx="263347" cy="642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3546404643"/>
                    </a:ext>
                  </a:extLst>
                </a:gridCol>
              </a:tblGrid>
              <a:tr h="6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37486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A486788-B4C6-44F4-9B6E-820C51B414DC}"/>
              </a:ext>
            </a:extLst>
          </p:cNvPr>
          <p:cNvSpPr/>
          <p:nvPr userDrawn="1"/>
        </p:nvSpPr>
        <p:spPr>
          <a:xfrm>
            <a:off x="7315" y="248717"/>
            <a:ext cx="7027579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latin typeface="+mn-ea"/>
              </a:rPr>
              <a:t>Header</a:t>
            </a:r>
            <a:endParaRPr lang="ko-KR" altLang="en-US" sz="800" b="0" dirty="0"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F89F36E-9075-42AF-B97A-BEEA2A4BB2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2789302"/>
              </p:ext>
            </p:extLst>
          </p:nvPr>
        </p:nvGraphicFramePr>
        <p:xfrm>
          <a:off x="1" y="17292"/>
          <a:ext cx="914399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3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2587683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599945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1824114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892602">
                  <a:extLst>
                    <a:ext uri="{9D8B030D-6E8A-4147-A177-3AD203B41FA5}">
                      <a16:colId xmlns:a16="http://schemas.microsoft.com/office/drawing/2014/main" xmlns="" val="604250943"/>
                    </a:ext>
                  </a:extLst>
                </a:gridCol>
                <a:gridCol w="1536979">
                  <a:extLst>
                    <a:ext uri="{9D8B030D-6E8A-4147-A177-3AD203B41FA5}">
                      <a16:colId xmlns:a16="http://schemas.microsoft.com/office/drawing/2014/main" xmlns="" val="964561182"/>
                    </a:ext>
                  </a:extLst>
                </a:gridCol>
                <a:gridCol w="371620">
                  <a:extLst>
                    <a:ext uri="{9D8B030D-6E8A-4147-A177-3AD203B41FA5}">
                      <a16:colId xmlns:a16="http://schemas.microsoft.com/office/drawing/2014/main" xmlns="" val="2470329611"/>
                    </a:ext>
                  </a:extLst>
                </a:gridCol>
                <a:gridCol w="565493">
                  <a:extLst>
                    <a:ext uri="{9D8B030D-6E8A-4147-A177-3AD203B41FA5}">
                      <a16:colId xmlns:a16="http://schemas.microsoft.com/office/drawing/2014/main" xmlns="" val="4166643920"/>
                    </a:ext>
                  </a:extLst>
                </a:gridCol>
              </a:tblGrid>
              <a:tr h="1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14AD7-403B-4C71-A443-7FC9BF7CCA54}"/>
              </a:ext>
            </a:extLst>
          </p:cNvPr>
          <p:cNvSpPr txBox="1"/>
          <p:nvPr userDrawn="1"/>
        </p:nvSpPr>
        <p:spPr>
          <a:xfrm>
            <a:off x="6605445" y="13266"/>
            <a:ext cx="1464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전은애 </a:t>
            </a:r>
            <a:r>
              <a:rPr lang="en-US" altLang="ko-KR" sz="900" dirty="0" smtClean="0">
                <a:latin typeface="+mn-ea"/>
              </a:rPr>
              <a:t>(2020-03-12)</a:t>
            </a:r>
            <a:endParaRPr lang="ko-KR" altLang="en-US" sz="9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CF3C15-9D36-4996-BF57-B7514F54B6E1}"/>
              </a:ext>
            </a:extLst>
          </p:cNvPr>
          <p:cNvSpPr txBox="1"/>
          <p:nvPr userDrawn="1"/>
        </p:nvSpPr>
        <p:spPr>
          <a:xfrm>
            <a:off x="8525685" y="13266"/>
            <a:ext cx="59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0.1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58942" y="6577834"/>
            <a:ext cx="3264165" cy="250825"/>
          </a:xfrm>
          <a:prstGeom prst="rect">
            <a:avLst/>
          </a:prstGeom>
        </p:spPr>
        <p:txBody>
          <a:bodyPr anchor="ctr"/>
          <a:lstStyle/>
          <a:p>
            <a:pPr algn="l">
              <a:defRPr/>
            </a:pPr>
            <a:fld id="{4A993EFD-725C-4F9B-A3F2-6C341240F4DB}" type="slidenum">
              <a:rPr kumimoji="0"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algn="l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kumimoji="0"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</a:t>
            </a:r>
            <a:r>
              <a:rPr kumimoji="0" lang="en-US" altLang="ko-KR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A&amp;C </a:t>
            </a:r>
            <a:r>
              <a:rPr kumimoji="0" lang="ko-KR" altLang="en-US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kumimoji="0"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78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1461485"/>
              </p:ext>
            </p:extLst>
          </p:nvPr>
        </p:nvGraphicFramePr>
        <p:xfrm>
          <a:off x="0" y="0"/>
          <a:ext cx="9143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48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3552005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1645401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1108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4332584"/>
              </p:ext>
            </p:extLst>
          </p:nvPr>
        </p:nvGraphicFramePr>
        <p:xfrm>
          <a:off x="92073" y="457200"/>
          <a:ext cx="6819902" cy="533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2620">
                  <a:extLst>
                    <a:ext uri="{9D8B030D-6E8A-4147-A177-3AD203B41FA5}">
                      <a16:colId xmlns:a16="http://schemas.microsoft.com/office/drawing/2014/main" xmlns="" val="654789830"/>
                    </a:ext>
                  </a:extLst>
                </a:gridCol>
                <a:gridCol w="527282">
                  <a:extLst>
                    <a:ext uri="{9D8B030D-6E8A-4147-A177-3AD203B41FA5}">
                      <a16:colId xmlns:a16="http://schemas.microsoft.com/office/drawing/2014/main" xmlns="" val="1730609728"/>
                    </a:ext>
                  </a:extLst>
                </a:gridCol>
              </a:tblGrid>
              <a:tr h="369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1458039"/>
                  </a:ext>
                </a:extLst>
              </a:tr>
              <a:tr h="4961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91707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7030306" y="908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58942" y="6577834"/>
            <a:ext cx="3264165" cy="250825"/>
          </a:xfrm>
          <a:prstGeom prst="rect">
            <a:avLst/>
          </a:prstGeom>
        </p:spPr>
        <p:txBody>
          <a:bodyPr anchor="ctr"/>
          <a:lstStyle/>
          <a:p>
            <a:pPr algn="l">
              <a:defRPr/>
            </a:pPr>
            <a:fld id="{4A993EFD-725C-4F9B-A3F2-6C341240F4DB}" type="slidenum">
              <a:rPr kumimoji="0"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algn="l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kumimoji="0"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</a:t>
            </a:r>
            <a:r>
              <a:rPr kumimoji="0" lang="en-US" altLang="ko-KR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A&amp;C </a:t>
            </a:r>
            <a:r>
              <a:rPr kumimoji="0" lang="ko-KR" altLang="en-US" sz="800" baseline="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kumimoji="0"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>
          <a:xfrm>
            <a:off x="92072" y="466725"/>
            <a:ext cx="6384928" cy="3524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180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AC0F0B2-DC44-4D7F-B9BC-23EB4667999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78" r:id="rId4"/>
    <p:sldLayoutId id="2147483686" r:id="rId5"/>
    <p:sldLayoutId id="214748368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6357488-0DDE-4C1A-877B-54230C3E05F1}"/>
              </a:ext>
            </a:extLst>
          </p:cNvPr>
          <p:cNvCxnSpPr/>
          <p:nvPr/>
        </p:nvCxnSpPr>
        <p:spPr>
          <a:xfrm>
            <a:off x="0" y="6539311"/>
            <a:ext cx="9144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 t="2890" r="18491" b="90985"/>
          <a:stretch/>
        </p:blipFill>
        <p:spPr>
          <a:xfrm>
            <a:off x="82493" y="6618881"/>
            <a:ext cx="701717" cy="156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734AF8-3DD1-425B-96D2-ADD2FEF908ED}"/>
              </a:ext>
            </a:extLst>
          </p:cNvPr>
          <p:cNvSpPr txBox="1"/>
          <p:nvPr/>
        </p:nvSpPr>
        <p:spPr>
          <a:xfrm>
            <a:off x="751526" y="1720720"/>
            <a:ext cx="695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034694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</a:t>
            </a:r>
            <a:endParaRPr lang="en-US" altLang="ko-KR" sz="3600" b="1" dirty="0">
              <a:solidFill>
                <a:srgbClr val="034694"/>
              </a:solidFill>
              <a:latin typeface="Century Gothic" panose="020B050202020202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3600" b="1" dirty="0" smtClean="0">
                <a:solidFill>
                  <a:srgbClr val="034694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화면설계서</a:t>
            </a:r>
            <a:r>
              <a:rPr lang="en-US" altLang="ko-KR" sz="3600" b="1" dirty="0">
                <a:solidFill>
                  <a:srgbClr val="034694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en-US" altLang="ko-KR" sz="3600" b="1" dirty="0" smtClean="0">
                <a:solidFill>
                  <a:srgbClr val="034694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PC</a:t>
            </a:r>
            <a:endParaRPr lang="ko-KR" altLang="en-US" sz="3600" b="1" dirty="0">
              <a:solidFill>
                <a:srgbClr val="034694"/>
              </a:solidFill>
              <a:latin typeface="Century Gothic" panose="020B050202020202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1F1B632F-4921-4405-9EB2-182BC02F0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30921"/>
              </p:ext>
            </p:extLst>
          </p:nvPr>
        </p:nvGraphicFramePr>
        <p:xfrm>
          <a:off x="3530842" y="4490950"/>
          <a:ext cx="2844316" cy="966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294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0" kern="1200" spc="-1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spc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박상민</a:t>
                      </a:r>
                      <a:endParaRPr lang="ko-KR" altLang="en-US" sz="1000" b="0" kern="1200" spc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Century Gothic" panose="020B0502020202020204" pitchFamily="34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94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0" kern="1200" spc="-1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spc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2021.03.02</a:t>
                      </a:r>
                      <a:endParaRPr lang="ko-KR" altLang="en-US" sz="1000" b="0" kern="1200" spc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Century Gothic" panose="020B0502020202020204" pitchFamily="34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294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0" kern="1200" spc="-1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문서버전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spc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entury Gothic" panose="020B0502020202020204" pitchFamily="34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v.2.4</a:t>
                      </a:r>
                      <a:endParaRPr lang="ko-KR" altLang="en-US" sz="1000" b="0" kern="1200" spc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Century Gothic" panose="020B0502020202020204" pitchFamily="34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A4C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FF472433-C078-40B6-9715-0BBB5F98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17577"/>
              </p:ext>
            </p:extLst>
          </p:nvPr>
        </p:nvGraphicFramePr>
        <p:xfrm>
          <a:off x="395286" y="705056"/>
          <a:ext cx="6516688" cy="958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389">
                  <a:extLst>
                    <a:ext uri="{9D8B030D-6E8A-4147-A177-3AD203B41FA5}">
                      <a16:colId xmlns:a16="http://schemas.microsoft.com/office/drawing/2014/main" xmlns="" val="3462417908"/>
                    </a:ext>
                  </a:extLst>
                </a:gridCol>
                <a:gridCol w="2443955">
                  <a:extLst>
                    <a:ext uri="{9D8B030D-6E8A-4147-A177-3AD203B41FA5}">
                      <a16:colId xmlns:a16="http://schemas.microsoft.com/office/drawing/2014/main" xmlns="" val="224039230"/>
                    </a:ext>
                  </a:extLst>
                </a:gridCol>
                <a:gridCol w="804070">
                  <a:extLst>
                    <a:ext uri="{9D8B030D-6E8A-4147-A177-3AD203B41FA5}">
                      <a16:colId xmlns:a16="http://schemas.microsoft.com/office/drawing/2014/main" xmlns="" val="192522072"/>
                    </a:ext>
                  </a:extLst>
                </a:gridCol>
                <a:gridCol w="2454274">
                  <a:extLst>
                    <a:ext uri="{9D8B030D-6E8A-4147-A177-3AD203B41FA5}">
                      <a16:colId xmlns:a16="http://schemas.microsoft.com/office/drawing/2014/main" xmlns="" val="1055559356"/>
                    </a:ext>
                  </a:extLst>
                </a:gridCol>
              </a:tblGrid>
              <a:tr h="3196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년도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지역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0725812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감독구분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공사진행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□설계중   □제작중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……….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7180786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시공담당자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텍스트 개체 틀 5"/>
          <p:cNvSpPr txBox="1">
            <a:spLocks/>
          </p:cNvSpPr>
          <p:nvPr/>
        </p:nvSpPr>
        <p:spPr>
          <a:xfrm>
            <a:off x="5395776" y="0"/>
            <a:ext cx="144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</a:rPr>
              <a:t>TBD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 Semilight" panose="020B0502040204020203" pitchFamily="50" charset="-127"/>
            </a:endParaRPr>
          </a:p>
        </p:txBody>
      </p:sp>
      <p:sp>
        <p:nvSpPr>
          <p:cNvPr id="28" name="텍스트 개체 틀 1"/>
          <p:cNvSpPr txBox="1">
            <a:spLocks/>
          </p:cNvSpPr>
          <p:nvPr/>
        </p:nvSpPr>
        <p:spPr>
          <a:xfrm>
            <a:off x="933450" y="0"/>
            <a:ext cx="35306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</a:rPr>
              <a:t>시공현황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&gt;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시공담당자별현황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 Semilight" panose="020B0502040204020203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5948" y="410548"/>
            <a:ext cx="23022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홈 </a:t>
            </a:r>
            <a:r>
              <a:rPr lang="en-US" altLang="ko-KR" sz="1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1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시공현황 </a:t>
            </a:r>
            <a:r>
              <a:rPr lang="en-US" altLang="ko-KR" sz="1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1000" b="1" dirty="0" err="1" smtClean="0">
                <a:solidFill>
                  <a:srgbClr val="005B8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시공담당자별</a:t>
            </a:r>
            <a:r>
              <a:rPr lang="ko-KR" altLang="en-US" sz="1000" b="1" dirty="0" smtClean="0">
                <a:solidFill>
                  <a:srgbClr val="005B8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현황</a:t>
            </a:r>
            <a:endParaRPr lang="ko-KR" altLang="en-US" sz="1000" b="1" dirty="0">
              <a:solidFill>
                <a:srgbClr val="005B8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5533" y="766213"/>
          <a:ext cx="9382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포항                   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D9950D27-9B9D-45CB-80C7-7C293471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12348"/>
              </p:ext>
            </p:extLst>
          </p:nvPr>
        </p:nvGraphicFramePr>
        <p:xfrm>
          <a:off x="1258887" y="766213"/>
          <a:ext cx="10806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전체             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5333583" y="438787"/>
          <a:ext cx="1584918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306">
                  <a:extLst>
                    <a:ext uri="{9D8B030D-6E8A-4147-A177-3AD203B41FA5}">
                      <a16:colId xmlns:a16="http://schemas.microsoft.com/office/drawing/2014/main" xmlns="" val="1160150952"/>
                    </a:ext>
                  </a:extLst>
                </a:gridCol>
                <a:gridCol w="528306">
                  <a:extLst>
                    <a:ext uri="{9D8B030D-6E8A-4147-A177-3AD203B41FA5}">
                      <a16:colId xmlns:a16="http://schemas.microsoft.com/office/drawing/2014/main" xmlns="" val="1088250618"/>
                    </a:ext>
                  </a:extLst>
                </a:gridCol>
                <a:gridCol w="528306">
                  <a:extLst>
                    <a:ext uri="{9D8B030D-6E8A-4147-A177-3AD203B41FA5}">
                      <a16:colId xmlns:a16="http://schemas.microsoft.com/office/drawing/2014/main" xmlns="" val="3030106663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보고서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61773"/>
                  </a:ext>
                </a:extLst>
              </a:tr>
            </a:tbl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49368601"/>
              </p:ext>
            </p:extLst>
          </p:nvPr>
        </p:nvGraphicFramePr>
        <p:xfrm>
          <a:off x="395285" y="2537254"/>
          <a:ext cx="6516673" cy="345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5802490" y="2211931"/>
            <a:ext cx="1116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2021/01/14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일 현재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7269" y="2211931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공사중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]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79F8EBB5-92B5-4984-86EC-96B75A99E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915"/>
              </p:ext>
            </p:extLst>
          </p:nvPr>
        </p:nvGraphicFramePr>
        <p:xfrm>
          <a:off x="7040228" y="577956"/>
          <a:ext cx="2103771" cy="2623920"/>
        </p:xfrm>
        <a:graphic>
          <a:graphicData uri="http://schemas.openxmlformats.org/drawingml/2006/table">
            <a:tbl>
              <a:tblPr firstRow="1" bandRow="1"/>
              <a:tblGrid>
                <a:gridCol w="252916">
                  <a:extLst>
                    <a:ext uri="{9D8B030D-6E8A-4147-A177-3AD203B41FA5}">
                      <a16:colId xmlns:a16="http://schemas.microsoft.com/office/drawing/2014/main" xmlns="" val="298663235"/>
                    </a:ext>
                  </a:extLst>
                </a:gridCol>
                <a:gridCol w="1850855">
                  <a:extLst>
                    <a:ext uri="{9D8B030D-6E8A-4147-A177-3AD203B41FA5}">
                      <a16:colId xmlns:a16="http://schemas.microsoft.com/office/drawing/2014/main" xmlns="" val="8849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 영역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기간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현재 년도 선택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지역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로그인 사용자 지역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보고서타입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선택에 따라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변경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267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단위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사용여부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주감독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시공담당자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공사중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건수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전체 조회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934642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Event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85476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E1</a:t>
                      </a:r>
                      <a:endParaRPr lang="ko-KR" altLang="en-US" sz="8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Link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L1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검색조건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L2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보고서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544225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L3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사업조회 팝업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조회조건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ex)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한진우 시공담당자의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공사중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투자사업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10926"/>
              </p:ext>
            </p:extLst>
          </p:nvPr>
        </p:nvGraphicFramePr>
        <p:xfrm>
          <a:off x="7040229" y="250192"/>
          <a:ext cx="2103771" cy="335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265">
                  <a:extLst>
                    <a:ext uri="{9D8B030D-6E8A-4147-A177-3AD203B41FA5}">
                      <a16:colId xmlns:a16="http://schemas.microsoft.com/office/drawing/2014/main" xmlns="" val="1921115272"/>
                    </a:ext>
                  </a:extLst>
                </a:gridCol>
                <a:gridCol w="559442">
                  <a:extLst>
                    <a:ext uri="{9D8B030D-6E8A-4147-A177-3AD203B41FA5}">
                      <a16:colId xmlns:a16="http://schemas.microsoft.com/office/drawing/2014/main" xmlns="" val="2127481049"/>
                    </a:ext>
                  </a:extLst>
                </a:gridCol>
                <a:gridCol w="502550">
                  <a:extLst>
                    <a:ext uri="{9D8B030D-6E8A-4147-A177-3AD203B41FA5}">
                      <a16:colId xmlns:a16="http://schemas.microsoft.com/office/drawing/2014/main" xmlns="" val="618201792"/>
                    </a:ext>
                  </a:extLst>
                </a:gridCol>
                <a:gridCol w="521514">
                  <a:extLst>
                    <a:ext uri="{9D8B030D-6E8A-4147-A177-3AD203B41FA5}">
                      <a16:colId xmlns:a16="http://schemas.microsoft.com/office/drawing/2014/main" xmlns="" val="1010396274"/>
                    </a:ext>
                  </a:extLst>
                </a:gridCol>
              </a:tblGrid>
              <a:tr h="313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관리자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시공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안전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CM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원도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407128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8570"/>
              </p:ext>
            </p:extLst>
          </p:nvPr>
        </p:nvGraphicFramePr>
        <p:xfrm>
          <a:off x="7122073" y="3285732"/>
          <a:ext cx="1714499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xmlns="" val="1053441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보고서 타입                         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6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설계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제작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개입별</a:t>
                      </a:r>
                      <a:r>
                        <a:rPr lang="ko-KR" altLang="en-US" sz="800" dirty="0" smtClean="0"/>
                        <a:t> 년간 투자코드 배정현황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년간 준공현황 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제작 및 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 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년간 계약코드 배정현황  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18546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D9950D27-9B9D-45CB-80C7-7C293471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52357"/>
              </p:ext>
            </p:extLst>
          </p:nvPr>
        </p:nvGraphicFramePr>
        <p:xfrm>
          <a:off x="1258887" y="1389298"/>
          <a:ext cx="190826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D9950D27-9B9D-45CB-80C7-7C293471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50209"/>
              </p:ext>
            </p:extLst>
          </p:nvPr>
        </p:nvGraphicFramePr>
        <p:xfrm>
          <a:off x="1261566" y="1066894"/>
          <a:ext cx="10862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주감독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0035"/>
              </p:ext>
            </p:extLst>
          </p:nvPr>
        </p:nvGraphicFramePr>
        <p:xfrm>
          <a:off x="401810" y="1779675"/>
          <a:ext cx="6516691" cy="573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371">
                  <a:extLst>
                    <a:ext uri="{9D8B030D-6E8A-4147-A177-3AD203B41FA5}">
                      <a16:colId xmlns:a16="http://schemas.microsoft.com/office/drawing/2014/main" xmlns="" val="1847835415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289990031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750826800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473644478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349984915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65652201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86165722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901547844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106563733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86516319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77760648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461050515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92309076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261432019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42845670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978678035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94711982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03833529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950819544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63450078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56391796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4249809732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107712869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3208600270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16104868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1107035706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1681626103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930793539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417384606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4076400640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430688297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2458107470"/>
                    </a:ext>
                  </a:extLst>
                </a:gridCol>
                <a:gridCol w="196760">
                  <a:extLst>
                    <a:ext uri="{9D8B030D-6E8A-4147-A177-3AD203B41FA5}">
                      <a16:colId xmlns:a16="http://schemas.microsoft.com/office/drawing/2014/main" xmlns="" val="1393656950"/>
                    </a:ext>
                  </a:extLst>
                </a:gridCol>
              </a:tblGrid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주감독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한진우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김만기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손건일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하재욱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오임철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신일식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채희진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안상선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황인수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신석호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강재수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홍창표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한상래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4753921"/>
                  </a:ext>
                </a:extLst>
              </a:tr>
              <a:tr h="821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 smtClean="0">
                          <a:effectLst/>
                        </a:rPr>
                        <a:t>담당구역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6984588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653437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9690848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공사중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6131815"/>
                  </a:ext>
                </a:extLst>
              </a:tr>
              <a:tr h="821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1869655"/>
                  </a:ext>
                </a:extLst>
              </a:tr>
            </a:tbl>
          </a:graphicData>
        </a:graphic>
      </p:graphicFrame>
      <p:sp>
        <p:nvSpPr>
          <p:cNvPr id="30" name="사각형 설명선 29"/>
          <p:cNvSpPr/>
          <p:nvPr/>
        </p:nvSpPr>
        <p:spPr>
          <a:xfrm>
            <a:off x="4905867" y="1907472"/>
            <a:ext cx="2012634" cy="389502"/>
          </a:xfrm>
          <a:prstGeom prst="wedgeRectCallout">
            <a:avLst>
              <a:gd name="adj1" fmla="val -52189"/>
              <a:gd name="adj2" fmla="val -22321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smtClean="0"/>
              <a:t>나의공사현황 </a:t>
            </a:r>
            <a:r>
              <a:rPr lang="en-US" altLang="ko-KR" sz="1000" b="1" smtClean="0"/>
              <a:t>&gt; </a:t>
            </a:r>
            <a:r>
              <a:rPr lang="ko-KR" altLang="en-US" sz="1000" b="1" smtClean="0"/>
              <a:t>나의공사리스트</a:t>
            </a:r>
            <a:endParaRPr lang="en-US" altLang="ko-KR" sz="1000" b="1" smtClean="0"/>
          </a:p>
          <a:p>
            <a:r>
              <a:rPr lang="ko-KR" altLang="en-US" sz="1000" b="1" smtClean="0"/>
              <a:t>보기 참조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67" y="2319653"/>
            <a:ext cx="4372269" cy="2344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49512" y="3205076"/>
            <a:ext cx="782602" cy="14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 설명선 30"/>
          <p:cNvSpPr/>
          <p:nvPr/>
        </p:nvSpPr>
        <p:spPr>
          <a:xfrm>
            <a:off x="1692433" y="1907472"/>
            <a:ext cx="2012634" cy="304460"/>
          </a:xfrm>
          <a:prstGeom prst="wedgeRectCallout">
            <a:avLst>
              <a:gd name="adj1" fmla="val -44822"/>
              <a:gd name="adj2" fmla="val -262216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smtClean="0"/>
              <a:t>전체 </a:t>
            </a:r>
            <a:r>
              <a:rPr lang="en-US" altLang="ko-KR" sz="1000" b="1" smtClean="0"/>
              <a:t>/ </a:t>
            </a:r>
            <a:r>
              <a:rPr lang="ko-KR" altLang="en-US" sz="1000" b="1" smtClean="0"/>
              <a:t>주감독 </a:t>
            </a:r>
            <a:r>
              <a:rPr lang="en-US" altLang="ko-KR" sz="1000" b="1" smtClean="0"/>
              <a:t>/ </a:t>
            </a:r>
            <a:r>
              <a:rPr lang="ko-KR" altLang="en-US" sz="1000" b="1" smtClean="0"/>
              <a:t>보조감독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33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9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37446</TotalTime>
  <Words>379</Words>
  <Application>Microsoft Office PowerPoint</Application>
  <PresentationFormat>화면 슬라이드 쇼(4:3)</PresentationFormat>
  <Paragraphs>262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맑은 고딕 Semilight</vt:lpstr>
      <vt:lpstr>Arial</vt:lpstr>
      <vt:lpstr>Calibri</vt:lpstr>
      <vt:lpstr>Calibri Light</vt:lpstr>
      <vt:lpstr>Century Gothic</vt:lpstr>
      <vt:lpstr>Verdana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SMARTEE</dc:creator>
  <cp:lastModifiedBy>송우철</cp:lastModifiedBy>
  <cp:revision>11406</cp:revision>
  <cp:lastPrinted>2021-01-14T05:55:46Z</cp:lastPrinted>
  <dcterms:created xsi:type="dcterms:W3CDTF">2019-05-22T07:28:19Z</dcterms:created>
  <dcterms:modified xsi:type="dcterms:W3CDTF">2021-03-24T07:30:05Z</dcterms:modified>
</cp:coreProperties>
</file>