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6" r:id="rId2"/>
    <p:sldId id="288" r:id="rId3"/>
    <p:sldId id="265" r:id="rId4"/>
    <p:sldId id="280" r:id="rId5"/>
    <p:sldId id="296" r:id="rId6"/>
    <p:sldId id="297" r:id="rId7"/>
    <p:sldId id="290" r:id="rId8"/>
    <p:sldId id="298" r:id="rId9"/>
    <p:sldId id="291" r:id="rId10"/>
    <p:sldId id="273" r:id="rId11"/>
    <p:sldId id="302" r:id="rId12"/>
    <p:sldId id="303" r:id="rId13"/>
    <p:sldId id="304" r:id="rId14"/>
    <p:sldId id="305" r:id="rId15"/>
    <p:sldId id="306" r:id="rId16"/>
    <p:sldId id="307" r:id="rId17"/>
    <p:sldId id="289" r:id="rId18"/>
    <p:sldId id="267" r:id="rId19"/>
    <p:sldId id="271" r:id="rId20"/>
    <p:sldId id="268" r:id="rId21"/>
    <p:sldId id="272" r:id="rId22"/>
    <p:sldId id="301" r:id="rId23"/>
    <p:sldId id="281" r:id="rId24"/>
    <p:sldId id="275" r:id="rId25"/>
    <p:sldId id="276" r:id="rId26"/>
    <p:sldId id="278" r:id="rId27"/>
    <p:sldId id="277" r:id="rId28"/>
    <p:sldId id="279" r:id="rId29"/>
    <p:sldId id="287" r:id="rId30"/>
  </p:sldIdLst>
  <p:sldSz cx="10171113" cy="731361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8F8F8"/>
    <a:srgbClr val="FF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3" autoAdjust="0"/>
    <p:restoredTop sz="94604" autoAdjust="0"/>
  </p:normalViewPr>
  <p:slideViewPr>
    <p:cSldViewPr>
      <p:cViewPr>
        <p:scale>
          <a:sx n="120" d="100"/>
          <a:sy n="120" d="100"/>
        </p:scale>
        <p:origin x="-1368" y="72"/>
      </p:cViewPr>
      <p:guideLst>
        <p:guide orient="horz" pos="2167"/>
        <p:guide orient="horz" pos="443"/>
        <p:guide orient="horz" pos="4571"/>
        <p:guide orient="horz" pos="988"/>
        <p:guide orient="horz" pos="1033"/>
        <p:guide pos="799"/>
        <p:guide pos="28"/>
        <p:guide pos="5017"/>
        <p:guide pos="1615"/>
        <p:guide pos="3203"/>
        <p:guide pos="25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6F990-6C27-4347-9FDD-EC0A054A8B56}" type="datetimeFigureOut">
              <a:rPr lang="ko-KR" altLang="en-US" smtClean="0"/>
              <a:t>2020-05-18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6163" y="685800"/>
            <a:ext cx="4765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93C79-E83A-4FB0-A612-71ED6A579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3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93C79-E83A-4FB0-A612-71ED6A579B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7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73050"/>
            <a:ext cx="10171113" cy="503238"/>
          </a:xfrm>
          <a:prstGeom prst="rect">
            <a:avLst/>
          </a:prstGeom>
          <a:solidFill>
            <a:srgbClr val="F8F8F8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93830" tIns="48791" rIns="93830" bIns="48791" anchor="ctr"/>
          <a:lstStyle/>
          <a:p>
            <a:pPr defTabSz="954088">
              <a:defRPr/>
            </a:pPr>
            <a:endParaRPr lang="ko-KR" altLang="ko-KR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0171113" cy="238125"/>
          </a:xfrm>
          <a:prstGeom prst="rect">
            <a:avLst/>
          </a:prstGeom>
          <a:solidFill>
            <a:srgbClr val="F8F8F8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95332" tIns="47666" rIns="95332" bIns="47666" anchor="ctr"/>
          <a:lstStyle/>
          <a:p>
            <a:pPr defTabSz="954088">
              <a:defRPr/>
            </a:pPr>
            <a:endParaRPr lang="ko-KR" altLang="ko-KR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814388"/>
            <a:ext cx="1017111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114425" y="819150"/>
            <a:ext cx="0" cy="6076950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1116013" y="2206625"/>
            <a:ext cx="90487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1116013" y="4016375"/>
            <a:ext cx="90487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1116013" y="3973513"/>
            <a:ext cx="90551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0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718542"/>
              </p:ext>
            </p:extLst>
          </p:nvPr>
        </p:nvGraphicFramePr>
        <p:xfrm>
          <a:off x="-14288" y="6897688"/>
          <a:ext cx="10185401" cy="403225"/>
        </p:xfrm>
        <a:graphic>
          <a:graphicData uri="http://schemas.openxmlformats.org/drawingml/2006/table">
            <a:tbl>
              <a:tblPr/>
              <a:tblGrid>
                <a:gridCol w="2686051"/>
                <a:gridCol w="5613400"/>
                <a:gridCol w="188595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1090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7408" marR="107408" marT="55853" marB="55853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906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나눔고딕" panose="020D0604000000000000" pitchFamily="50" charset="-127"/>
                      </a:endParaRPr>
                    </a:p>
                  </a:txBody>
                  <a:tcPr marL="107408" marR="107408" marT="55853" marB="55853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06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7408" marR="107408" marT="55853" marB="55853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8448675" y="6958013"/>
            <a:ext cx="1681163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9143" tIns="54572" rIns="109143" bIns="54572"/>
          <a:lstStyle/>
          <a:p>
            <a:pPr algn="r" defTabSz="1090613">
              <a:defRPr/>
            </a:pPr>
            <a:fld id="{B54CA257-32E3-49D7-ABCD-8FE949C86BE7}" type="slidenum">
              <a:rPr lang="en-US" altLang="ko-KR" sz="1000">
                <a:latin typeface="나눔고딕" panose="020D0604000000000000" pitchFamily="50" charset="-127"/>
                <a:ea typeface="나눔고딕" panose="020D0604000000000000" pitchFamily="50" charset="-127"/>
              </a:rPr>
              <a:pPr algn="r" defTabSz="1090613">
                <a:defRPr/>
              </a:pPr>
              <a:t>‹#›</a:t>
            </a:fld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205038" y="2936875"/>
            <a:ext cx="6480175" cy="874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5332" tIns="47666" rIns="95332" bIns="47666" numCol="1" anchor="ctr" anchorCtr="0" compatLnSpc="1">
            <a:prstTxWarp prst="textNoShape">
              <a:avLst/>
            </a:prstTxWarp>
          </a:bodyPr>
          <a:lstStyle>
            <a:lvl1pPr algn="ctr">
              <a:defRPr sz="1800"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292100"/>
            <a:ext cx="9155113" cy="12192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1706563"/>
            <a:ext cx="9155113" cy="482600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75525" y="292100"/>
            <a:ext cx="2287588" cy="62404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292100"/>
            <a:ext cx="6715125" cy="62404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292100"/>
            <a:ext cx="9155113" cy="12192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0" y="1706563"/>
            <a:ext cx="9155113" cy="48260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699000"/>
            <a:ext cx="8645525" cy="14525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100388"/>
            <a:ext cx="8645525" cy="15986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292100"/>
            <a:ext cx="9155113" cy="12192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8000" y="1706563"/>
            <a:ext cx="4500563" cy="4826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60963" y="1706563"/>
            <a:ext cx="4502150" cy="4826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292100"/>
            <a:ext cx="9155113" cy="12192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636713"/>
            <a:ext cx="4494213" cy="6826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319338"/>
            <a:ext cx="4494213" cy="421322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7313" y="1636713"/>
            <a:ext cx="4495800" cy="6826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7313" y="2319338"/>
            <a:ext cx="4495800" cy="421322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292100"/>
            <a:ext cx="9155113" cy="12192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290513"/>
            <a:ext cx="3346450" cy="1239837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6688" y="290513"/>
            <a:ext cx="5686425" cy="62420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8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30350"/>
            <a:ext cx="3346450" cy="5002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3900" y="5119688"/>
            <a:ext cx="6102350" cy="604837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3900" y="654050"/>
            <a:ext cx="6102350" cy="4387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3900" y="5724525"/>
            <a:ext cx="6102350" cy="85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7" name="Group 35"/>
          <p:cNvGraphicFramePr>
            <a:graphicFrameLocks noGrp="1"/>
          </p:cNvGraphicFramePr>
          <p:nvPr/>
        </p:nvGraphicFramePr>
        <p:xfrm>
          <a:off x="0" y="355600"/>
          <a:ext cx="10171113" cy="6958013"/>
        </p:xfrm>
        <a:graphic>
          <a:graphicData uri="http://schemas.openxmlformats.org/drawingml/2006/table">
            <a:tbl>
              <a:tblPr/>
              <a:tblGrid>
                <a:gridCol w="8042275"/>
                <a:gridCol w="2128838"/>
              </a:tblGrid>
              <a:tr h="280988">
                <a:tc>
                  <a:txBody>
                    <a:bodyPr/>
                    <a:lstStyle/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Lay Out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6677025">
                <a:tc>
                  <a:txBody>
                    <a:bodyPr/>
                    <a:lstStyle/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0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150143"/>
              </p:ext>
            </p:extLst>
          </p:nvPr>
        </p:nvGraphicFramePr>
        <p:xfrm>
          <a:off x="0" y="1588"/>
          <a:ext cx="10171113" cy="330200"/>
        </p:xfrm>
        <a:graphic>
          <a:graphicData uri="http://schemas.openxmlformats.org/drawingml/2006/table">
            <a:tbl>
              <a:tblPr/>
              <a:tblGrid>
                <a:gridCol w="1019175"/>
                <a:gridCol w="3992563"/>
                <a:gridCol w="865187"/>
                <a:gridCol w="429418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Menu Name</a:t>
                      </a:r>
                    </a:p>
                  </a:txBody>
                  <a:tcPr marL="93830" marR="93830" marT="48791" marB="487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830" marR="93830" marT="48791" marB="487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Cord</a:t>
                      </a:r>
                    </a:p>
                  </a:txBody>
                  <a:tcPr marL="93830" marR="93830" marT="48791" marB="487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830" marR="93830" marT="48791" marB="487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02" name="Rectangle 30"/>
          <p:cNvSpPr>
            <a:spLocks noChangeArrowheads="1"/>
          </p:cNvSpPr>
          <p:nvPr userDrawn="1"/>
        </p:nvSpPr>
        <p:spPr bwMode="auto">
          <a:xfrm>
            <a:off x="8448675" y="6958013"/>
            <a:ext cx="1681163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9143" tIns="54572" rIns="109143" bIns="54572"/>
          <a:lstStyle/>
          <a:p>
            <a:pPr algn="r" defTabSz="1090613">
              <a:defRPr/>
            </a:pPr>
            <a:fld id="{37EC9AF4-6F8B-4D26-810E-6FF3F0FBD9FF}" type="slidenum">
              <a:rPr lang="en-US" altLang="ko-KR" sz="1000">
                <a:latin typeface="나눔고딕" panose="020D0604000000000000" pitchFamily="50" charset="-127"/>
                <a:ea typeface="나눔고딕" panose="020D0604000000000000" pitchFamily="50" charset="-127"/>
              </a:rPr>
              <a:pPr algn="r" defTabSz="1090613">
                <a:defRPr/>
              </a:pPr>
              <a:t>‹#›</a:t>
            </a:fld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4088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+mj-lt"/>
          <a:ea typeface="+mj-ea"/>
          <a:cs typeface="+mj-cs"/>
        </a:defRPr>
      </a:lvl1pPr>
      <a:lvl2pPr algn="l" defTabSz="954088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defTabSz="954088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defTabSz="954088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defTabSz="954088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defTabSz="954088" rtl="0" fontAlgn="base" latinLnBrk="1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defTabSz="954088" rtl="0" fontAlgn="base" latinLnBrk="1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defTabSz="954088" rtl="0" fontAlgn="base" latinLnBrk="1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defTabSz="954088" rtl="0" fontAlgn="base" latinLnBrk="1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4088" rtl="0" eaLnBrk="0" fontAlgn="base" latinLnBrk="1" hangingPunct="0">
        <a:spcBef>
          <a:spcPct val="20000"/>
        </a:spcBef>
        <a:spcAft>
          <a:spcPct val="0"/>
        </a:spcAft>
        <a:buBlip>
          <a:blip r:embed="rId13"/>
        </a:buBlip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774700" indent="-298450" algn="l" defTabSz="954088" rtl="0" eaLnBrk="0" fontAlgn="base" latinLnBrk="1" hangingPunct="0">
        <a:spcBef>
          <a:spcPct val="20000"/>
        </a:spcBef>
        <a:spcAft>
          <a:spcPct val="0"/>
        </a:spcAft>
        <a:buBlip>
          <a:blip r:embed="rId13"/>
        </a:buBlip>
        <a:defRPr kumimoji="1" sz="1400">
          <a:solidFill>
            <a:schemeClr val="tx1"/>
          </a:solidFill>
          <a:latin typeface="+mn-lt"/>
          <a:ea typeface="+mn-ea"/>
        </a:defRPr>
      </a:lvl2pPr>
      <a:lvl3pPr marL="1192213" indent="-238125" algn="l" defTabSz="954088" rtl="0" eaLnBrk="0" fontAlgn="base" latinLnBrk="1" hangingPunct="0">
        <a:spcBef>
          <a:spcPct val="20000"/>
        </a:spcBef>
        <a:spcAft>
          <a:spcPct val="0"/>
        </a:spcAft>
        <a:buBlip>
          <a:blip r:embed="rId13"/>
        </a:buBlip>
        <a:defRPr kumimoji="1" sz="1400">
          <a:solidFill>
            <a:schemeClr val="tx1"/>
          </a:solidFill>
          <a:latin typeface="+mn-lt"/>
          <a:ea typeface="+mn-ea"/>
        </a:defRPr>
      </a:lvl3pPr>
      <a:lvl4pPr marL="1668463" indent="-238125" algn="l" defTabSz="954088" rtl="0" eaLnBrk="0" fontAlgn="base" latinLnBrk="1" hangingPunct="0">
        <a:spcBef>
          <a:spcPct val="20000"/>
        </a:spcBef>
        <a:spcAft>
          <a:spcPct val="0"/>
        </a:spcAft>
        <a:buBlip>
          <a:blip r:embed="rId13"/>
        </a:buBlip>
        <a:defRPr kumimoji="1" sz="1400">
          <a:solidFill>
            <a:schemeClr val="tx1"/>
          </a:solidFill>
          <a:latin typeface="+mn-lt"/>
          <a:ea typeface="+mn-ea"/>
        </a:defRPr>
      </a:lvl4pPr>
      <a:lvl5pPr marL="2146300" indent="-241300" algn="l" defTabSz="954088" rtl="0" eaLnBrk="0" fontAlgn="base" latinLnBrk="1" hangingPunct="0">
        <a:spcBef>
          <a:spcPct val="20000"/>
        </a:spcBef>
        <a:spcAft>
          <a:spcPct val="0"/>
        </a:spcAft>
        <a:buBlip>
          <a:blip r:embed="rId13"/>
        </a:buBlip>
        <a:defRPr kumimoji="1" sz="1400">
          <a:solidFill>
            <a:schemeClr val="tx1"/>
          </a:solidFill>
          <a:latin typeface="+mn-lt"/>
          <a:ea typeface="+mn-ea"/>
        </a:defRPr>
      </a:lvl5pPr>
      <a:lvl6pPr marL="2603500" indent="-241300" algn="l" defTabSz="954088" rtl="0" fontAlgn="base" latinLnBrk="1">
        <a:spcBef>
          <a:spcPct val="20000"/>
        </a:spcBef>
        <a:spcAft>
          <a:spcPct val="0"/>
        </a:spcAft>
        <a:buBlip>
          <a:blip r:embed="rId13"/>
        </a:buBlip>
        <a:defRPr kumimoji="1" sz="1400">
          <a:solidFill>
            <a:schemeClr val="tx1"/>
          </a:solidFill>
          <a:latin typeface="+mn-lt"/>
          <a:ea typeface="+mn-ea"/>
        </a:defRPr>
      </a:lvl6pPr>
      <a:lvl7pPr marL="3060700" indent="-241300" algn="l" defTabSz="954088" rtl="0" fontAlgn="base" latinLnBrk="1">
        <a:spcBef>
          <a:spcPct val="20000"/>
        </a:spcBef>
        <a:spcAft>
          <a:spcPct val="0"/>
        </a:spcAft>
        <a:buBlip>
          <a:blip r:embed="rId13"/>
        </a:buBlip>
        <a:defRPr kumimoji="1" sz="1400">
          <a:solidFill>
            <a:schemeClr val="tx1"/>
          </a:solidFill>
          <a:latin typeface="+mn-lt"/>
          <a:ea typeface="+mn-ea"/>
        </a:defRPr>
      </a:lvl7pPr>
      <a:lvl8pPr marL="3517900" indent="-241300" algn="l" defTabSz="954088" rtl="0" fontAlgn="base" latinLnBrk="1">
        <a:spcBef>
          <a:spcPct val="20000"/>
        </a:spcBef>
        <a:spcAft>
          <a:spcPct val="0"/>
        </a:spcAft>
        <a:buBlip>
          <a:blip r:embed="rId13"/>
        </a:buBlip>
        <a:defRPr kumimoji="1" sz="1400">
          <a:solidFill>
            <a:schemeClr val="tx1"/>
          </a:solidFill>
          <a:latin typeface="+mn-lt"/>
          <a:ea typeface="+mn-ea"/>
        </a:defRPr>
      </a:lvl8pPr>
      <a:lvl9pPr marL="3975100" indent="-241300" algn="l" defTabSz="954088" rtl="0" fontAlgn="base" latinLnBrk="1">
        <a:spcBef>
          <a:spcPct val="20000"/>
        </a:spcBef>
        <a:spcAft>
          <a:spcPct val="0"/>
        </a:spcAft>
        <a:buBlip>
          <a:blip r:embed="rId13"/>
        </a:buBlip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5196" y="2936875"/>
            <a:ext cx="6480175" cy="874713"/>
          </a:xfrm>
          <a:noFill/>
        </p:spPr>
        <p:txBody>
          <a:bodyPr/>
          <a:lstStyle/>
          <a:p>
            <a:pPr eaLnBrk="1" hangingPunct="1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개발화면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89" y="693501"/>
            <a:ext cx="2509599" cy="55768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" y="693501"/>
            <a:ext cx="2509599" cy="55768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97" y="693501"/>
            <a:ext cx="2509599" cy="55768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9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895122"/>
              </p:ext>
            </p:extLst>
          </p:nvPr>
        </p:nvGraphicFramePr>
        <p:xfrm>
          <a:off x="8096585" y="703263"/>
          <a:ext cx="2000264" cy="1330216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정산화면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이건 개발에서 제외해도 무방할 듯 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1053109" y="56406"/>
            <a:ext cx="3888432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프로세스구성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7084" y="2864718"/>
            <a:ext cx="743504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ko-KR" altLang="en-US" sz="1800" dirty="0" smtClean="0">
                <a:solidFill>
                  <a:schemeClr val="bg1"/>
                </a:solidFill>
              </a:rPr>
              <a:t>이 부분은 추가 확인중인 내용이 있어서 확인 후 추가 전달하겠습니다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  <a:endParaRPr lang="ko-KR" altLang="en-US" sz="18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1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관리자화</a:t>
            </a:r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61420" y="4304878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인성화면은 참고용으로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18324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50" y="704478"/>
            <a:ext cx="7920038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관리자</a:t>
            </a:r>
            <a:endParaRPr lang="ko-KR" alt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44996" y="1018932"/>
            <a:ext cx="7920038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회원정보  </a:t>
            </a:r>
            <a:r>
              <a:rPr lang="ko-KR" altLang="en-US" sz="1100" dirty="0" err="1" smtClean="0"/>
              <a:t>ㅣ</a:t>
            </a:r>
            <a:r>
              <a:rPr lang="ko-KR" altLang="en-US" sz="1100" dirty="0" smtClean="0"/>
              <a:t>  통계</a:t>
            </a:r>
            <a:endParaRPr lang="ko-KR" altLang="en-US" sz="11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03992"/>
              </p:ext>
            </p:extLst>
          </p:nvPr>
        </p:nvGraphicFramePr>
        <p:xfrm>
          <a:off x="2563813" y="2504678"/>
          <a:ext cx="32418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623"/>
                <a:gridCol w="180020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패스워드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54776"/>
              </p:ext>
            </p:extLst>
          </p:nvPr>
        </p:nvGraphicFramePr>
        <p:xfrm>
          <a:off x="8096585" y="703263"/>
          <a:ext cx="2000264" cy="1046270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1053109" y="56406"/>
            <a:ext cx="3888432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9570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50" y="704478"/>
            <a:ext cx="7920038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관리자</a:t>
            </a:r>
            <a:endParaRPr lang="ko-KR" alt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44996" y="1018932"/>
            <a:ext cx="7920038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회원정보</a:t>
            </a:r>
            <a:r>
              <a:rPr lang="ko-KR" altLang="en-US" sz="1100" dirty="0" smtClean="0"/>
              <a:t>  </a:t>
            </a:r>
            <a:r>
              <a:rPr lang="ko-KR" altLang="en-US" sz="1100" dirty="0" err="1" smtClean="0"/>
              <a:t>ㅣ</a:t>
            </a:r>
            <a:r>
              <a:rPr lang="ko-KR" altLang="en-US" sz="1100" dirty="0" smtClean="0"/>
              <a:t>  통계</a:t>
            </a:r>
            <a:endParaRPr lang="ko-KR" altLang="en-US" sz="11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001556"/>
              </p:ext>
            </p:extLst>
          </p:nvPr>
        </p:nvGraphicFramePr>
        <p:xfrm>
          <a:off x="44996" y="1955036"/>
          <a:ext cx="79194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224136"/>
                <a:gridCol w="1584176"/>
                <a:gridCol w="2520280"/>
                <a:gridCol w="165479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회원명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사용기간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마감일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회원등록일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17204" y="2387084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1670" y="3971260"/>
            <a:ext cx="954206" cy="2616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등록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78733"/>
              </p:ext>
            </p:extLst>
          </p:nvPr>
        </p:nvGraphicFramePr>
        <p:xfrm>
          <a:off x="8096585" y="703263"/>
          <a:ext cx="2000264" cy="1046270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회원상세정보 페이지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회원등록페이지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835670"/>
              </p:ext>
            </p:extLst>
          </p:nvPr>
        </p:nvGraphicFramePr>
        <p:xfrm>
          <a:off x="2637284" y="1454468"/>
          <a:ext cx="273702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815"/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회원명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517604" y="1509083"/>
            <a:ext cx="504056" cy="2616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검색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39880" y="4093278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1053109" y="56406"/>
            <a:ext cx="3888432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회원정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</a:t>
            </a:r>
          </a:p>
        </p:txBody>
      </p:sp>
    </p:spTree>
    <p:extLst>
      <p:ext uri="{BB962C8B-B14F-4D97-AF65-F5344CB8AC3E}">
        <p14:creationId xmlns:p14="http://schemas.microsoft.com/office/powerpoint/2010/main" val="126827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50" y="704478"/>
            <a:ext cx="7920038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관리자</a:t>
            </a:r>
            <a:endParaRPr lang="ko-KR" alt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44996" y="1018932"/>
            <a:ext cx="7920038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회원정보</a:t>
            </a:r>
            <a:r>
              <a:rPr lang="ko-KR" altLang="en-US" sz="1100" dirty="0" smtClean="0"/>
              <a:t>  </a:t>
            </a:r>
            <a:r>
              <a:rPr lang="ko-KR" altLang="en-US" sz="1100" dirty="0" err="1" smtClean="0"/>
              <a:t>ㅣ</a:t>
            </a:r>
            <a:r>
              <a:rPr lang="ko-KR" altLang="en-US" sz="1100" dirty="0" smtClean="0"/>
              <a:t>  통계</a:t>
            </a:r>
            <a:endParaRPr lang="ko-KR" altLang="en-US" sz="11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353952"/>
              </p:ext>
            </p:extLst>
          </p:nvPr>
        </p:nvGraphicFramePr>
        <p:xfrm>
          <a:off x="44996" y="1955036"/>
          <a:ext cx="79208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66967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회원명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</a:rPr>
                        <a:t>TEXT Area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</a:rPr>
                        <a:t>TEXT Area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회원등록일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</a:rPr>
                        <a:t>2020.05.20 (</a:t>
                      </a:r>
                      <a:r>
                        <a:rPr lang="ko-KR" altLang="en-US" sz="1200" b="0" dirty="0" smtClean="0">
                          <a:solidFill>
                            <a:srgbClr val="FF0000"/>
                          </a:solidFill>
                        </a:rPr>
                        <a:t>자동</a:t>
                      </a:r>
                      <a:r>
                        <a:rPr lang="en-US" altLang="ko-KR" sz="1200" b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11670" y="3179172"/>
            <a:ext cx="954206" cy="2616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등록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62935"/>
              </p:ext>
            </p:extLst>
          </p:nvPr>
        </p:nvGraphicFramePr>
        <p:xfrm>
          <a:off x="8096585" y="703263"/>
          <a:ext cx="2000264" cy="1330216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사용마감일 업데이트</a:t>
                      </a:r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금액은</a:t>
                      </a:r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날짜별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회원별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누적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233052"/>
              </p:ext>
            </p:extLst>
          </p:nvPr>
        </p:nvGraphicFramePr>
        <p:xfrm>
          <a:off x="2637284" y="1454468"/>
          <a:ext cx="273702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815"/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회원명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517604" y="1509083"/>
            <a:ext cx="504056" cy="2616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검색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1053109" y="56406"/>
            <a:ext cx="3888432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회원정보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412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50" y="704478"/>
            <a:ext cx="7920038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관리자</a:t>
            </a:r>
            <a:endParaRPr lang="ko-KR" alt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44996" y="1018932"/>
            <a:ext cx="7920038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회원정보</a:t>
            </a:r>
            <a:r>
              <a:rPr lang="ko-KR" altLang="en-US" sz="1100" dirty="0" smtClean="0"/>
              <a:t>  </a:t>
            </a:r>
            <a:r>
              <a:rPr lang="ko-KR" altLang="en-US" sz="1100" dirty="0" err="1" smtClean="0"/>
              <a:t>ㅣ</a:t>
            </a:r>
            <a:r>
              <a:rPr lang="ko-KR" altLang="en-US" sz="1100" dirty="0" smtClean="0"/>
              <a:t>  통계</a:t>
            </a:r>
            <a:endParaRPr lang="ko-KR" altLang="en-US" sz="11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76493"/>
              </p:ext>
            </p:extLst>
          </p:nvPr>
        </p:nvGraphicFramePr>
        <p:xfrm>
          <a:off x="44996" y="1955036"/>
          <a:ext cx="79208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66967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회원명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rgbClr val="FF0000"/>
                          </a:solidFill>
                        </a:rPr>
                        <a:t>홍길동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010-0000-0000</a:t>
                      </a:r>
                      <a:endParaRPr lang="ko-KR" altLang="en-US" sz="11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사용마감일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2020.05.20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11670" y="3179172"/>
            <a:ext cx="954206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수정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9572" y="3426714"/>
            <a:ext cx="258404" cy="2462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884157"/>
              </p:ext>
            </p:extLst>
          </p:nvPr>
        </p:nvGraphicFramePr>
        <p:xfrm>
          <a:off x="8096585" y="703263"/>
          <a:ext cx="2000264" cy="1330216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사용마감일 업데이트</a:t>
                      </a:r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금액은</a:t>
                      </a:r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날짜별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회원별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누적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79885"/>
              </p:ext>
            </p:extLst>
          </p:nvPr>
        </p:nvGraphicFramePr>
        <p:xfrm>
          <a:off x="2637284" y="1454468"/>
          <a:ext cx="273702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815"/>
                <a:gridCol w="187220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tx1"/>
                          </a:solidFill>
                        </a:rPr>
                        <a:t>회원명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517604" y="1509083"/>
            <a:ext cx="504056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검색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44074"/>
              </p:ext>
            </p:extLst>
          </p:nvPr>
        </p:nvGraphicFramePr>
        <p:xfrm>
          <a:off x="44997" y="3656806"/>
          <a:ext cx="792087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780"/>
                <a:gridCol w="1499323"/>
                <a:gridCol w="1499323"/>
                <a:gridCol w="1499323"/>
                <a:gridCol w="922780"/>
                <a:gridCol w="157734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추가입금일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2020.05.20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입금액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50,000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사용마감일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2020.05.20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011670" y="4088854"/>
            <a:ext cx="954206" cy="24622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추가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3" name="구부러진 연결선 2"/>
          <p:cNvCxnSpPr>
            <a:stCxn id="10" idx="0"/>
          </p:cNvCxnSpPr>
          <p:nvPr/>
        </p:nvCxnSpPr>
        <p:spPr bwMode="auto">
          <a:xfrm rot="16200000" flipV="1">
            <a:off x="3465003" y="1532943"/>
            <a:ext cx="561996" cy="3225546"/>
          </a:xfrm>
          <a:prstGeom prst="curvedConnector2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341140" y="3364131"/>
            <a:ext cx="258404" cy="24622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1053109" y="56406"/>
            <a:ext cx="3888432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회원정보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275404"/>
              </p:ext>
            </p:extLst>
          </p:nvPr>
        </p:nvGraphicFramePr>
        <p:xfrm>
          <a:off x="46384" y="4736926"/>
          <a:ext cx="79181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016"/>
                <a:gridCol w="1205016"/>
                <a:gridCol w="1205016"/>
                <a:gridCol w="1509735"/>
                <a:gridCol w="1205016"/>
                <a:gridCol w="158830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입금자명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rgbClr val="FF0000"/>
                          </a:solidFill>
                        </a:rPr>
                        <a:t>홍길동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입금액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50,000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입금일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2020.05.20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입금자명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rgbClr val="FF0000"/>
                          </a:solidFill>
                        </a:rPr>
                        <a:t>홍길동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입금액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50,000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입금일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2020.04.20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입금자명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rgbClr val="FF0000"/>
                          </a:solidFill>
                        </a:rPr>
                        <a:t>홍길동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입금액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50,000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입금일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2020.03.20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입금자명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rgbClr val="FF0000"/>
                          </a:solidFill>
                        </a:rPr>
                        <a:t>홍길동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입금액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50,000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smtClean="0">
                          <a:solidFill>
                            <a:schemeClr val="tx1"/>
                          </a:solidFill>
                        </a:rPr>
                        <a:t>입금일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 smtClean="0">
                          <a:solidFill>
                            <a:srgbClr val="FF0000"/>
                          </a:solidFill>
                        </a:rPr>
                        <a:t>2020.03.20</a:t>
                      </a:r>
                      <a:endParaRPr lang="ko-KR" altLang="en-US" sz="11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0" name="구부러진 연결선 19"/>
          <p:cNvCxnSpPr>
            <a:endCxn id="19" idx="0"/>
          </p:cNvCxnSpPr>
          <p:nvPr/>
        </p:nvCxnSpPr>
        <p:spPr bwMode="auto">
          <a:xfrm rot="10800000" flipV="1">
            <a:off x="4005436" y="3579114"/>
            <a:ext cx="1505739" cy="1157812"/>
          </a:xfrm>
          <a:prstGeom prst="curvedConnector2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88793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50" y="704478"/>
            <a:ext cx="7920038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관리자</a:t>
            </a:r>
            <a:endParaRPr lang="ko-KR" alt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44996" y="1018932"/>
            <a:ext cx="7920038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회원정보  </a:t>
            </a:r>
            <a:r>
              <a:rPr lang="ko-KR" altLang="en-US" sz="1100" dirty="0" err="1" smtClean="0"/>
              <a:t>ㅣ</a:t>
            </a:r>
            <a:r>
              <a:rPr lang="ko-KR" altLang="en-US" sz="1100" dirty="0" smtClean="0"/>
              <a:t>  </a:t>
            </a:r>
            <a:r>
              <a:rPr lang="ko-KR" altLang="en-US" sz="1100" dirty="0" smtClean="0">
                <a:solidFill>
                  <a:srgbClr val="FF0000"/>
                </a:solidFill>
              </a:rPr>
              <a:t>통계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594122"/>
              </p:ext>
            </p:extLst>
          </p:nvPr>
        </p:nvGraphicFramePr>
        <p:xfrm>
          <a:off x="44996" y="2360662"/>
          <a:ext cx="79194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224136"/>
                <a:gridCol w="1584176"/>
                <a:gridCol w="2520280"/>
                <a:gridCol w="165479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회원명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사용기간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마감일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금액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51259"/>
              </p:ext>
            </p:extLst>
          </p:nvPr>
        </p:nvGraphicFramePr>
        <p:xfrm>
          <a:off x="5085556" y="4304878"/>
          <a:ext cx="28743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989"/>
                <a:gridCol w="165137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합계금액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11689"/>
              </p:ext>
            </p:extLst>
          </p:nvPr>
        </p:nvGraphicFramePr>
        <p:xfrm>
          <a:off x="19327" y="4304878"/>
          <a:ext cx="21859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773"/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전체회원수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151362"/>
              </p:ext>
            </p:extLst>
          </p:nvPr>
        </p:nvGraphicFramePr>
        <p:xfrm>
          <a:off x="1268413" y="1784598"/>
          <a:ext cx="5401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815"/>
                <a:gridCol w="1872208"/>
                <a:gridCol w="792088"/>
                <a:gridCol w="18722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시작일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마감일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29372" y="1839213"/>
            <a:ext cx="504056" cy="2616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달력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3668" y="1839050"/>
            <a:ext cx="504056" cy="2616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달력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57913" y="1319190"/>
            <a:ext cx="2182747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>
                <a:solidFill>
                  <a:srgbClr val="FF0000"/>
                </a:solidFill>
              </a:rPr>
              <a:t>2020.04. 09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49852" y="3498775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45596" y="4808934"/>
            <a:ext cx="4248472" cy="6106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</a:rPr>
              <a:t>초기화면은 당일 신청내역과 합계금액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</a:rPr>
              <a:t>검색조건에 맞춰서 결과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7009" y="1833348"/>
            <a:ext cx="504056" cy="2616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검색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18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67401"/>
              </p:ext>
            </p:extLst>
          </p:nvPr>
        </p:nvGraphicFramePr>
        <p:xfrm>
          <a:off x="8096585" y="703263"/>
          <a:ext cx="2000264" cy="1046270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1053109" y="56406"/>
            <a:ext cx="3888432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통계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402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sz="4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참이슬화면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4996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4" y="704478"/>
            <a:ext cx="2509599" cy="55768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050" name="Picture 2" descr="D:\업무용_업체자료\코리아물류\코리아물류_신규\사진자료(캡쳐)\b_bh6Ud018svcu85txlq4yhyd_uw10d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308" y="703263"/>
            <a:ext cx="2510539" cy="5578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82345"/>
              </p:ext>
            </p:extLst>
          </p:nvPr>
        </p:nvGraphicFramePr>
        <p:xfrm>
          <a:off x="8096585" y="703263"/>
          <a:ext cx="2000264" cy="1330216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초기접속화면</a:t>
                      </a:r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접속 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-&gt; 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사용잔여기간 체크</a:t>
                      </a:r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17204" y="1928614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1053109" y="56406"/>
            <a:ext cx="3888432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프로세스구성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697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6" y="704478"/>
            <a:ext cx="2509599" cy="5576887"/>
          </a:xfrm>
          <a:prstGeom prst="rect">
            <a:avLst/>
          </a:prstGeom>
        </p:spPr>
      </p:pic>
      <p:pic>
        <p:nvPicPr>
          <p:cNvPr id="3074" name="Picture 2" descr="D:\업무용_업체자료\코리아물류\코리아물류_신규\사진자료(캡쳐)\b_6h6Ud018svceqrlybd1x2wq_uw10d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944" y="704478"/>
            <a:ext cx="2509991" cy="557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3030944" y="4016846"/>
            <a:ext cx="2509991" cy="16561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8296" y="4333478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1540" y="3269240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1180" y="2029222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4450" y="2144638"/>
            <a:ext cx="2510145" cy="28803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216220"/>
              </p:ext>
            </p:extLst>
          </p:nvPr>
        </p:nvGraphicFramePr>
        <p:xfrm>
          <a:off x="8096585" y="703263"/>
          <a:ext cx="2000264" cy="2944054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퀵오더를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위한 환경 설정 화면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기본적인 설정을 하면 해당 조건에 맞는 오더가 우선적으로 배정이 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지역조건은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개까지 미리 저장가능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그 위는 저장한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 중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버튼을 누르면 위에 저장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두개를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모두 선택하면 분할화면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개만 선택하면 전체화면 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1053109" y="56406"/>
            <a:ext cx="3888432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프로세스구성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543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151849"/>
              </p:ext>
            </p:extLst>
          </p:nvPr>
        </p:nvGraphicFramePr>
        <p:xfrm>
          <a:off x="44451" y="675489"/>
          <a:ext cx="79200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94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959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0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647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789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v.0.1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2020-04-09</a:t>
                      </a:r>
                      <a:endPara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최초작성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김현태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v.0.2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2020-04-19</a:t>
                      </a:r>
                      <a:endPara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ko-KR" altLang="en-US" sz="11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캡쳐</a:t>
                      </a:r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및 설명내용 추가</a:t>
                      </a:r>
                      <a:endPara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김현태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2020-5-12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스토리보드</a:t>
                      </a:r>
                      <a:r>
                        <a:rPr lang="en-US" altLang="ko-KR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세부작성</a:t>
                      </a:r>
                      <a:endPara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35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7" y="704478"/>
            <a:ext cx="2491499" cy="5536665"/>
          </a:xfrm>
          <a:prstGeom prst="rect">
            <a:avLst/>
          </a:prstGeom>
        </p:spPr>
      </p:pic>
      <p:pic>
        <p:nvPicPr>
          <p:cNvPr id="1027" name="Picture 3" descr="D:\업무용_업체자료\코리아물류\코리아물류_신규\사진자료(캡쳐)\b_7h6Ud018svc15fa5tr6r6d8j_uw10d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735" y="704478"/>
            <a:ext cx="2509992" cy="557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0" y="5240982"/>
            <a:ext cx="40503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065894" y="5240982"/>
            <a:ext cx="1495291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869681"/>
              </p:ext>
            </p:extLst>
          </p:nvPr>
        </p:nvGraphicFramePr>
        <p:xfrm>
          <a:off x="8096585" y="703263"/>
          <a:ext cx="2000264" cy="2071362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업무시작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메시지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=&gt;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안전운전하세요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인성화면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동일한 방식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화면만 다름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시작과 동시에 자동캐치 오더가 진행됨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다음페이지 참조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20160" y="3656013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2518" y="5010150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7543" y="4931718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구부러진 연결선 5"/>
          <p:cNvCxnSpPr>
            <a:stCxn id="11" idx="0"/>
          </p:cNvCxnSpPr>
          <p:nvPr/>
        </p:nvCxnSpPr>
        <p:spPr bwMode="auto">
          <a:xfrm rot="16200000" flipH="1">
            <a:off x="2092422" y="3246242"/>
            <a:ext cx="152400" cy="3680217"/>
          </a:xfrm>
          <a:prstGeom prst="curvedConnector4">
            <a:avLst>
              <a:gd name="adj1" fmla="val -385385"/>
              <a:gd name="adj2" fmla="val 6662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174" y="2792551"/>
            <a:ext cx="2203588" cy="48968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913" y="696527"/>
            <a:ext cx="2527624" cy="56169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1053109" y="56406"/>
            <a:ext cx="3888432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프로세스구성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4469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8" y="704478"/>
            <a:ext cx="2509599" cy="55768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6" y="704479"/>
            <a:ext cx="2509599" cy="55768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5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817948"/>
              </p:ext>
            </p:extLst>
          </p:nvPr>
        </p:nvGraphicFramePr>
        <p:xfrm>
          <a:off x="8096585" y="703263"/>
          <a:ext cx="2000264" cy="1842762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요금과 거리 조건 설정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퀵오더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기본정보화면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확정을 누르면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퀵오더를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확정할 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1053109" y="56406"/>
            <a:ext cx="3888432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프로세스구성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77" y="704478"/>
            <a:ext cx="2509599" cy="55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13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" y="704478"/>
            <a:ext cx="2509599" cy="55768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915" y="704478"/>
            <a:ext cx="2509599" cy="55768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63" y="704478"/>
            <a:ext cx="2509599" cy="55768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9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169470"/>
              </p:ext>
            </p:extLst>
          </p:nvPr>
        </p:nvGraphicFramePr>
        <p:xfrm>
          <a:off x="8096585" y="703263"/>
          <a:ext cx="2000264" cy="1330216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정산화면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이건 개발에서 제외해도 무방할 듯 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1053109" y="56406"/>
            <a:ext cx="3888432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프로세스구성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2135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인성화면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1420" y="4304878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인성화면은 참고용으로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592663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업무용_업체자료\코리아물류\코리아물류_신규\사진자료(캡쳐)\KakaoTalk_20200408_1213374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703263"/>
            <a:ext cx="2516376" cy="55919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업무용_업체자료\코리아물류\코리아물류_신규\사진자료(캡쳐)\KakaoTalk_20200408_1213384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381" y="707703"/>
            <a:ext cx="2526029" cy="56133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업무용_업체자료\코리아물류\코리아물류_신규\사진자료(캡쳐)\KakaoTalk_20200408_12133917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60" y="704478"/>
            <a:ext cx="2527482" cy="56166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4197586" y="2432670"/>
            <a:ext cx="1080839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77834" y="3440782"/>
            <a:ext cx="1080839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3602" y="1941825"/>
            <a:ext cx="748923" cy="26161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환경설정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227822" y="2072630"/>
            <a:ext cx="2193438" cy="12241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7817" y="2749302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01798" y="3496416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9452" y="2684698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50017"/>
              </p:ext>
            </p:extLst>
          </p:nvPr>
        </p:nvGraphicFramePr>
        <p:xfrm>
          <a:off x="8096585" y="703263"/>
          <a:ext cx="2000264" cy="1766562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그룹은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가지로 구분되어 있습니다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두 가지를 선택하면 오더 리스트 화면은 위아래 분할되어 리스트가 보임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환경설정화면으로 이동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1053109" y="56406"/>
            <a:ext cx="3888432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프로세스구성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941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D:\업무용_업체자료\코리아물류\코리아물류_신규\사진자료(캡쳐)\KakaoTalk_20200408_1213383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736324"/>
            <a:ext cx="2526029" cy="56133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업무용_업체자료\코리아물류\코리아물류_신규\사진자료(캡쳐)\KakaoTalk_20200408_1213399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848" y="703263"/>
            <a:ext cx="2528028" cy="56178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업무용_업체자료\코리아물류\코리아물류_신규\사진자료(캡쳐)\KakaoTalk_20200408_12133984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939" y="703263"/>
            <a:ext cx="2528028" cy="56178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11183"/>
              </p:ext>
            </p:extLst>
          </p:nvPr>
        </p:nvGraphicFramePr>
        <p:xfrm>
          <a:off x="8096585" y="703263"/>
          <a:ext cx="2000264" cy="1177816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 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오더에 대한 기본 환경 설정 화면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53812" y="2538640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1053109" y="56406"/>
            <a:ext cx="3888432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프로세스구성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936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업무용_업체자료\코리아물류\코리아물류_신규\사진자료(캡쳐)\KakaoTalk_20200408_121339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394" y="703263"/>
            <a:ext cx="2518817" cy="55973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39251"/>
              </p:ext>
            </p:extLst>
          </p:nvPr>
        </p:nvGraphicFramePr>
        <p:xfrm>
          <a:off x="8096585" y="703263"/>
          <a:ext cx="2000264" cy="1046270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D:\업무용_업체자료\코리아물류\코리아물류_신규\사진자료(캡쳐)\KakaoTalk_20200408_1213390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7" y="704478"/>
            <a:ext cx="2527482" cy="56166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29172" y="2557878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1053109" y="56406"/>
            <a:ext cx="3888432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프로세스구성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789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D:\업무용_업체자료\코리아물류\코리아물류_신규\사진자료(캡쳐)\KakaoTalk_20200408_1213389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928" y="704478"/>
            <a:ext cx="2527482" cy="56166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업무용_업체자료\코리아물류\코리아물류_신규\사진자료(캡쳐)\KakaoTalk_20200413_1425026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6" y="700908"/>
            <a:ext cx="2527089" cy="561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34139"/>
              </p:ext>
            </p:extLst>
          </p:nvPr>
        </p:nvGraphicFramePr>
        <p:xfrm>
          <a:off x="8109892" y="700909"/>
          <a:ext cx="2000264" cy="949614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16788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7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오더 시작 화면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9740" y="2594862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1053109" y="56406"/>
            <a:ext cx="3888432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프로세스구성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254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:\업무용_업체자료\코리아물류\코리아물류_신규\사진자료(캡쳐)\KakaoTalk_20200408_1213387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6" y="704478"/>
            <a:ext cx="2518817" cy="55973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업무용_업체자료\코리아물류\코리아물류_신규\사진자료(캡쳐)\KakaoTalk_20200408_1213394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594" y="704478"/>
            <a:ext cx="2518817" cy="55973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업무용_업체자료\코리아물류\코리아물류_신규\사진자료(캡쳐)\KakaoTalk_20200413_1425023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026" y="704478"/>
            <a:ext cx="2518816" cy="559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02709"/>
              </p:ext>
            </p:extLst>
          </p:nvPr>
        </p:nvGraphicFramePr>
        <p:xfrm>
          <a:off x="8096585" y="703263"/>
          <a:ext cx="2000264" cy="1614162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오더 시작 화면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오더가 캐치되거나 목록을 </a:t>
                      </a:r>
                      <a:r>
                        <a:rPr lang="ko-KR" altLang="en-US" sz="1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눌렀을때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보이는 </a:t>
                      </a:r>
                      <a:r>
                        <a:rPr lang="ko-KR" altLang="en-US" sz="1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퀵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오더 화면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 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확정을 누르면 오더가 선택이 됨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29740" y="2594862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5263" y="2825694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9812" y="2878238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1053109" y="56406"/>
            <a:ext cx="3888432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프로세스구성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766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1053109" y="56406"/>
            <a:ext cx="3888432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프로세스구성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11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13" y="772818"/>
            <a:ext cx="7911341" cy="25853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개발기본조건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인성의 서비스 </a:t>
            </a:r>
            <a:r>
              <a:rPr lang="en-US" altLang="ko-KR" sz="1200" dirty="0" smtClean="0"/>
              <a:t>1,5,6,7 </a:t>
            </a:r>
            <a:r>
              <a:rPr lang="ko-KR" altLang="en-US" sz="1200" dirty="0" smtClean="0"/>
              <a:t>그룹과 </a:t>
            </a:r>
            <a:r>
              <a:rPr lang="en-US" altLang="ko-KR" sz="1200" dirty="0" smtClean="0"/>
              <a:t>2,3,4</a:t>
            </a:r>
            <a:r>
              <a:rPr lang="ko-KR" altLang="en-US" sz="1200" dirty="0" smtClean="0"/>
              <a:t>그룹을 분할화면으로 처리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인성도 동일함</a:t>
            </a:r>
            <a:r>
              <a:rPr lang="en-US" altLang="ko-KR" sz="1200" dirty="0" smtClean="0"/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전화번호와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이름을 전달하면 설치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전달해서 설치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관리자에 전화번호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기간 설정 기능</a:t>
            </a:r>
            <a:r>
              <a:rPr lang="en-US" altLang="ko-KR" sz="1200" dirty="0" smtClean="0"/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인성의 </a:t>
            </a:r>
            <a:r>
              <a:rPr lang="en-US" altLang="ko-KR" sz="1200" dirty="0" smtClean="0"/>
              <a:t>DB IP </a:t>
            </a:r>
            <a:r>
              <a:rPr lang="ko-KR" altLang="en-US" sz="1200" dirty="0" smtClean="0"/>
              <a:t>확인 필요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참이슬</a:t>
            </a:r>
            <a:r>
              <a:rPr lang="ko-KR" altLang="en-US" sz="1200" dirty="0" smtClean="0"/>
              <a:t> 화면을 기준으로 개발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인성화면은 참고자료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참이슬을</a:t>
            </a:r>
            <a:r>
              <a:rPr lang="ko-KR" altLang="en-US" sz="1200" dirty="0" smtClean="0"/>
              <a:t> 구동하면 자동으로 인성에 접속해서 리스트 업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5</a:t>
            </a:r>
            <a:r>
              <a:rPr lang="ko-KR" altLang="en-US" sz="1200" dirty="0" smtClean="0"/>
              <a:t>페이지 지역을 지정하면 해당 지역이 우선적으로 </a:t>
            </a:r>
            <a:r>
              <a:rPr lang="ko-KR" altLang="en-US" sz="1200" dirty="0" err="1" smtClean="0"/>
              <a:t>콜업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팝업으로 알림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팝업내용 별도 </a:t>
            </a:r>
            <a:r>
              <a:rPr lang="ko-KR" altLang="en-US" sz="1200" dirty="0" err="1" smtClean="0"/>
              <a:t>캡처</a:t>
            </a:r>
            <a:r>
              <a:rPr lang="ko-KR" altLang="en-US" sz="1200" dirty="0" smtClean="0"/>
              <a:t> 예정</a:t>
            </a:r>
            <a:r>
              <a:rPr lang="en-US" altLang="ko-KR" sz="1200" dirty="0" smtClean="0"/>
              <a:t>)</a:t>
            </a:r>
          </a:p>
        </p:txBody>
      </p:sp>
      <p:graphicFrame>
        <p:nvGraphicFramePr>
          <p:cNvPr id="3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39251"/>
              </p:ext>
            </p:extLst>
          </p:nvPr>
        </p:nvGraphicFramePr>
        <p:xfrm>
          <a:off x="8096585" y="703263"/>
          <a:ext cx="2000264" cy="1046270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902" y="3646173"/>
            <a:ext cx="7911341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서비스화면 </a:t>
            </a:r>
            <a:r>
              <a:rPr lang="en-US" altLang="ko-KR" sz="1200" dirty="0" smtClean="0"/>
              <a:t>( </a:t>
            </a:r>
            <a:r>
              <a:rPr lang="ko-KR" altLang="en-US" sz="1200" dirty="0" err="1" smtClean="0"/>
              <a:t>참이슬화면을</a:t>
            </a:r>
            <a:r>
              <a:rPr lang="ko-KR" altLang="en-US" sz="1200" dirty="0" smtClean="0"/>
              <a:t> 기준으로 컬러만  조정</a:t>
            </a:r>
            <a:r>
              <a:rPr lang="en-US" altLang="ko-KR" sz="1200" dirty="0" smtClean="0"/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리스트화면</a:t>
            </a:r>
            <a:r>
              <a:rPr lang="en-US" altLang="ko-KR" sz="1200" dirty="0" smtClean="0"/>
              <a:t>(1</a:t>
            </a:r>
            <a:r>
              <a:rPr lang="ko-KR" altLang="en-US" sz="1200" dirty="0" smtClean="0"/>
              <a:t>화면 </a:t>
            </a:r>
            <a:r>
              <a:rPr lang="en-US" altLang="ko-KR" sz="1200" dirty="0" smtClean="0"/>
              <a:t>/ 2</a:t>
            </a:r>
            <a:r>
              <a:rPr lang="ko-KR" altLang="en-US" sz="1200" dirty="0" smtClean="0"/>
              <a:t>화면분할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팝업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오더상세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환경설정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관리자화면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로그인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회원목록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회원상세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통계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합계화면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8456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개발화면스토리보드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80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-8305" y="704478"/>
            <a:ext cx="45803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유저 플로우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xmlns="" id="{4C571064-81D9-41A8-AD92-C492C30DC26F}"/>
              </a:ext>
            </a:extLst>
          </p:cNvPr>
          <p:cNvSpPr/>
          <p:nvPr/>
        </p:nvSpPr>
        <p:spPr>
          <a:xfrm>
            <a:off x="822743" y="1088794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3D26EA4-1BEC-4D52-A248-9DEED862A71D}"/>
              </a:ext>
            </a:extLst>
          </p:cNvPr>
          <p:cNvSpPr/>
          <p:nvPr/>
        </p:nvSpPr>
        <p:spPr>
          <a:xfrm>
            <a:off x="663821" y="1764252"/>
            <a:ext cx="1166912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URL</a:t>
            </a:r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 </a:t>
            </a:r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APK</a:t>
            </a:r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다운로드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" name="사각형: 둥근 모서리 60">
            <a:extLst>
              <a:ext uri="{FF2B5EF4-FFF2-40B4-BE49-F238E27FC236}">
                <a16:creationId xmlns:a16="http://schemas.microsoft.com/office/drawing/2014/main" xmlns="" id="{6F541ABC-B8DD-46A0-BD55-31C4324E4F89}"/>
              </a:ext>
            </a:extLst>
          </p:cNvPr>
          <p:cNvSpPr/>
          <p:nvPr/>
        </p:nvSpPr>
        <p:spPr>
          <a:xfrm>
            <a:off x="739362" y="288341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계정체크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5B0FD2A9-4D22-4387-957E-D0A08A936493}"/>
              </a:ext>
            </a:extLst>
          </p:cNvPr>
          <p:cNvCxnSpPr>
            <a:cxnSpLocks/>
            <a:stCxn id="7" idx="2"/>
            <a:endCxn id="92" idx="0"/>
          </p:cNvCxnSpPr>
          <p:nvPr/>
        </p:nvCxnSpPr>
        <p:spPr>
          <a:xfrm>
            <a:off x="1247277" y="2102806"/>
            <a:ext cx="0" cy="1353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CEB3E6C-6E2D-4BD1-8D6A-2260E4C1472B}"/>
              </a:ext>
            </a:extLst>
          </p:cNvPr>
          <p:cNvSpPr txBox="1"/>
          <p:nvPr/>
        </p:nvSpPr>
        <p:spPr>
          <a:xfrm>
            <a:off x="1287157" y="3035954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10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9032F5B2-C1EB-4A39-9F1F-854135E61A81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>
            <a:off x="1247277" y="3221966"/>
            <a:ext cx="0" cy="456326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89CC2D7F-214E-4B0B-8ABC-11BD0A62FCD6}"/>
              </a:ext>
            </a:extLst>
          </p:cNvPr>
          <p:cNvSpPr/>
          <p:nvPr/>
        </p:nvSpPr>
        <p:spPr>
          <a:xfrm>
            <a:off x="827024" y="367829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D74F3AF-FEA8-4D6C-AB73-E6B431ED7C92}"/>
              </a:ext>
            </a:extLst>
          </p:cNvPr>
          <p:cNvSpPr/>
          <p:nvPr/>
        </p:nvSpPr>
        <p:spPr>
          <a:xfrm>
            <a:off x="827024" y="47558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시작페이지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xmlns="" id="{80F4EF49-1194-4449-A0A1-8FF494E8068F}"/>
              </a:ext>
            </a:extLst>
          </p:cNvPr>
          <p:cNvSpPr/>
          <p:nvPr/>
        </p:nvSpPr>
        <p:spPr>
          <a:xfrm>
            <a:off x="827024" y="53442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xmlns="" id="{5E8CD1DC-58C2-46B5-85BA-70E1A0B404A4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1247277" y="5094402"/>
            <a:ext cx="0" cy="249816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CBA3C6A-B568-4923-98F4-C19EAC4292F8}"/>
              </a:ext>
            </a:extLst>
          </p:cNvPr>
          <p:cNvSpPr txBox="1"/>
          <p:nvPr/>
        </p:nvSpPr>
        <p:spPr>
          <a:xfrm>
            <a:off x="1287157" y="4520902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10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360231A5-AA22-49C6-B887-72E670AB7586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>
            <a:off x="1247277" y="4016846"/>
            <a:ext cx="0" cy="739002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xmlns="" id="{8FDF1BE9-EC0C-4E73-BE0A-9EC7BB4BEFE3}"/>
              </a:ext>
            </a:extLst>
          </p:cNvPr>
          <p:cNvSpPr/>
          <p:nvPr/>
        </p:nvSpPr>
        <p:spPr>
          <a:xfrm>
            <a:off x="5338182" y="1088794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5B65ADE7-6BC0-4662-A42C-2CFEB6F02973}"/>
              </a:ext>
            </a:extLst>
          </p:cNvPr>
          <p:cNvSpPr/>
          <p:nvPr/>
        </p:nvSpPr>
        <p:spPr>
          <a:xfrm>
            <a:off x="5346744" y="176425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접속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87">
            <a:extLst>
              <a:ext uri="{FF2B5EF4-FFF2-40B4-BE49-F238E27FC236}">
                <a16:creationId xmlns:a16="http://schemas.microsoft.com/office/drawing/2014/main" xmlns="" id="{F7F1716E-9151-495B-B433-27D97257FF5C}"/>
              </a:ext>
            </a:extLst>
          </p:cNvPr>
          <p:cNvSpPr/>
          <p:nvPr/>
        </p:nvSpPr>
        <p:spPr>
          <a:xfrm>
            <a:off x="5259082" y="2357040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 체크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xmlns="" id="{A3D0C245-3E1C-432B-B180-05D0E8EF92B5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5766997" y="2102806"/>
            <a:ext cx="0" cy="2542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xmlns="" id="{9D09828B-6410-4B49-975A-1E4F8F322258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6274912" y="2519957"/>
            <a:ext cx="436682" cy="636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D1FA220-2AC7-488E-92FD-AAB727F9E0F0}"/>
              </a:ext>
            </a:extLst>
          </p:cNvPr>
          <p:cNvSpPr/>
          <p:nvPr/>
        </p:nvSpPr>
        <p:spPr>
          <a:xfrm>
            <a:off x="6711594" y="2350680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“</a:t>
            </a:r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문자로 </a:t>
            </a:r>
            <a:endParaRPr lang="en-US" altLang="ko-KR" sz="10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문의해 주세요</a:t>
            </a:r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”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F0A341A0-5E89-461A-B7DE-58F26DF8B530}"/>
              </a:ext>
            </a:extLst>
          </p:cNvPr>
          <p:cNvSpPr/>
          <p:nvPr/>
        </p:nvSpPr>
        <p:spPr>
          <a:xfrm>
            <a:off x="6648017" y="319828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사용료입금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xmlns="" id="{88C5D7D0-C7D1-4535-9D94-B521F467159D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7131847" y="2689234"/>
            <a:ext cx="1" cy="50904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F361EB6-C4C7-4890-80D3-32920BD1A110}"/>
              </a:ext>
            </a:extLst>
          </p:cNvPr>
          <p:cNvSpPr txBox="1"/>
          <p:nvPr/>
        </p:nvSpPr>
        <p:spPr>
          <a:xfrm>
            <a:off x="6291839" y="2233929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1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89A4301-0E27-40A9-9B2E-ED3B8A767A2F}"/>
              </a:ext>
            </a:extLst>
          </p:cNvPr>
          <p:cNvSpPr txBox="1"/>
          <p:nvPr/>
        </p:nvSpPr>
        <p:spPr>
          <a:xfrm>
            <a:off x="5810316" y="2744300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10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xmlns="" id="{B94AFE8D-FA9D-4568-8D06-3E02FBB79BC5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>
            <a:off x="5766997" y="2695594"/>
            <a:ext cx="0" cy="287858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9C6B0BE-0DF4-4F39-8223-38DF9B4ADFB5}"/>
              </a:ext>
            </a:extLst>
          </p:cNvPr>
          <p:cNvSpPr/>
          <p:nvPr/>
        </p:nvSpPr>
        <p:spPr>
          <a:xfrm>
            <a:off x="5346744" y="298345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A8B0EAE-A922-43A6-8E61-270FA74A1BBD}"/>
              </a:ext>
            </a:extLst>
          </p:cNvPr>
          <p:cNvSpPr/>
          <p:nvPr/>
        </p:nvSpPr>
        <p:spPr>
          <a:xfrm>
            <a:off x="6648017" y="3993345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센터에서 등록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8BA99EDD-6CEE-4FD7-84D8-BDDA7EB73F96}"/>
              </a:ext>
            </a:extLst>
          </p:cNvPr>
          <p:cNvSpPr/>
          <p:nvPr/>
        </p:nvSpPr>
        <p:spPr>
          <a:xfrm>
            <a:off x="5346744" y="4765006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시작페이지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xmlns="" id="{1545CF5C-9652-42C9-B52D-EA916D78866C}"/>
              </a:ext>
            </a:extLst>
          </p:cNvPr>
          <p:cNvSpPr/>
          <p:nvPr/>
        </p:nvSpPr>
        <p:spPr>
          <a:xfrm>
            <a:off x="5346744" y="5353376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A225B93D-2579-44CC-A591-F86C1F45C7AA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5766997" y="5103560"/>
            <a:ext cx="0" cy="249816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DF07F9B-FB0D-4A5D-A43C-FF32EE93861D}"/>
              </a:ext>
            </a:extLst>
          </p:cNvPr>
          <p:cNvSpPr txBox="1"/>
          <p:nvPr/>
        </p:nvSpPr>
        <p:spPr>
          <a:xfrm>
            <a:off x="5810316" y="4530060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10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BE7EBA11-63F9-4B8E-B14B-764B42E038F7}"/>
              </a:ext>
            </a:extLst>
          </p:cNvPr>
          <p:cNvCxnSpPr>
            <a:cxnSpLocks/>
            <a:stCxn id="43" idx="2"/>
            <a:endCxn id="50" idx="0"/>
          </p:cNvCxnSpPr>
          <p:nvPr/>
        </p:nvCxnSpPr>
        <p:spPr>
          <a:xfrm>
            <a:off x="5766997" y="3322006"/>
            <a:ext cx="0" cy="1443000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4B9737C-AF4C-4715-8F58-75FD2FA96A04}"/>
              </a:ext>
            </a:extLst>
          </p:cNvPr>
          <p:cNvSpPr txBox="1"/>
          <p:nvPr/>
        </p:nvSpPr>
        <p:spPr>
          <a:xfrm>
            <a:off x="4572000" y="717686"/>
            <a:ext cx="4563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프로세스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xmlns="" id="{5B0FD2A9-4D22-4387-957E-D0A08A93649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247277" y="1427194"/>
            <a:ext cx="0" cy="33705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5B0FD2A9-4D22-4387-957E-D0A08A936493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5762716" y="1427194"/>
            <a:ext cx="4281" cy="33705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1053109" y="56406"/>
            <a:ext cx="3888432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프로세스구성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xmlns="" id="{88C5D7D0-C7D1-4535-9D94-B521F467159D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131848" y="3536836"/>
            <a:ext cx="0" cy="45650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45" idx="3"/>
            <a:endCxn id="33" idx="3"/>
          </p:cNvCxnSpPr>
          <p:nvPr/>
        </p:nvCxnSpPr>
        <p:spPr bwMode="auto">
          <a:xfrm flipH="1" flipV="1">
            <a:off x="6187250" y="1933529"/>
            <a:ext cx="1428428" cy="2229093"/>
          </a:xfrm>
          <a:prstGeom prst="bentConnector3">
            <a:avLst>
              <a:gd name="adj1" fmla="val -1600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9D09828B-6410-4B49-975A-1E4F8F322258}"/>
              </a:ext>
            </a:extLst>
          </p:cNvPr>
          <p:cNvCxnSpPr>
            <a:cxnSpLocks/>
            <a:stCxn id="8" idx="3"/>
            <a:endCxn id="85" idx="1"/>
          </p:cNvCxnSpPr>
          <p:nvPr/>
        </p:nvCxnSpPr>
        <p:spPr>
          <a:xfrm>
            <a:off x="1755192" y="3052689"/>
            <a:ext cx="614348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9D1FA220-2AC7-488E-92FD-AAB727F9E0F0}"/>
              </a:ext>
            </a:extLst>
          </p:cNvPr>
          <p:cNvSpPr/>
          <p:nvPr/>
        </p:nvSpPr>
        <p:spPr>
          <a:xfrm>
            <a:off x="2369540" y="288341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“</a:t>
            </a:r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문자로 </a:t>
            </a:r>
            <a:endParaRPr lang="en-US" altLang="ko-KR" sz="10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문의해 주세요</a:t>
            </a:r>
            <a:r>
              <a:rPr lang="en-US" altLang="ko-KR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”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F0A341A0-5E89-461A-B7DE-58F26DF8B530}"/>
              </a:ext>
            </a:extLst>
          </p:cNvPr>
          <p:cNvSpPr/>
          <p:nvPr/>
        </p:nvSpPr>
        <p:spPr>
          <a:xfrm>
            <a:off x="2305963" y="3747325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사용료입금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xmlns="" id="{88C5D7D0-C7D1-4535-9D94-B521F467159D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>
            <a:off x="2789793" y="3221966"/>
            <a:ext cx="1" cy="52535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F361EB6-C4C7-4890-80D3-32920BD1A110}"/>
              </a:ext>
            </a:extLst>
          </p:cNvPr>
          <p:cNvSpPr txBox="1"/>
          <p:nvPr/>
        </p:nvSpPr>
        <p:spPr>
          <a:xfrm>
            <a:off x="1949785" y="2782972"/>
            <a:ext cx="3786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10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7A8B0EAE-A922-43A6-8E61-270FA74A1BBD}"/>
              </a:ext>
            </a:extLst>
          </p:cNvPr>
          <p:cNvSpPr/>
          <p:nvPr/>
        </p:nvSpPr>
        <p:spPr>
          <a:xfrm>
            <a:off x="2305963" y="4542388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10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센터에서 등록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xmlns="" id="{88C5D7D0-C7D1-4535-9D94-B521F467159D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>
            <a:off x="2789794" y="4085879"/>
            <a:ext cx="0" cy="45650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89" idx="3"/>
          </p:cNvCxnSpPr>
          <p:nvPr/>
        </p:nvCxnSpPr>
        <p:spPr bwMode="auto">
          <a:xfrm flipH="1" flipV="1">
            <a:off x="1845196" y="2482572"/>
            <a:ext cx="1428428" cy="2229093"/>
          </a:xfrm>
          <a:prstGeom prst="bentConnector3">
            <a:avLst>
              <a:gd name="adj1" fmla="val -16004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A3D26EA4-1BEC-4D52-A248-9DEED862A71D}"/>
              </a:ext>
            </a:extLst>
          </p:cNvPr>
          <p:cNvSpPr/>
          <p:nvPr/>
        </p:nvSpPr>
        <p:spPr>
          <a:xfrm>
            <a:off x="663821" y="2238132"/>
            <a:ext cx="1166912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100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접속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xmlns="" id="{9032F5B2-C1EB-4A39-9F1F-854135E61A81}"/>
              </a:ext>
            </a:extLst>
          </p:cNvPr>
          <p:cNvCxnSpPr>
            <a:cxnSpLocks/>
            <a:stCxn id="92" idx="2"/>
            <a:endCxn id="8" idx="0"/>
          </p:cNvCxnSpPr>
          <p:nvPr/>
        </p:nvCxnSpPr>
        <p:spPr>
          <a:xfrm>
            <a:off x="1247277" y="2576686"/>
            <a:ext cx="0" cy="306726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45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3"/>
          <p:cNvSpPr txBox="1">
            <a:spLocks noChangeArrowheads="1"/>
          </p:cNvSpPr>
          <p:nvPr/>
        </p:nvSpPr>
        <p:spPr bwMode="auto">
          <a:xfrm>
            <a:off x="238125" y="712788"/>
            <a:ext cx="2833688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anchor="ctr"/>
          <a:lstStyle/>
          <a:p>
            <a:pPr algn="ctr">
              <a:defRPr/>
            </a:pPr>
            <a:r>
              <a:rPr kumimoji="0" lang="ko-KR" altLang="en-US" sz="1200" dirty="0" err="1">
                <a:latin typeface="+mj-ea"/>
                <a:ea typeface="+mj-ea"/>
              </a:rPr>
              <a:t>샘플앱</a:t>
            </a:r>
            <a:r>
              <a:rPr kumimoji="0" lang="en-US" altLang="ko-KR" sz="1200" dirty="0">
                <a:latin typeface="+mj-ea"/>
                <a:ea typeface="+mj-ea"/>
              </a:rPr>
              <a:t> </a:t>
            </a:r>
            <a:r>
              <a:rPr kumimoji="0" lang="ko-KR" altLang="en-US" sz="1200" dirty="0">
                <a:latin typeface="+mj-ea"/>
                <a:ea typeface="+mj-ea"/>
              </a:rPr>
              <a:t>서비스 구분</a:t>
            </a:r>
            <a:endParaRPr kumimoji="0" lang="en-US" altLang="ko-KR" sz="1200" dirty="0">
              <a:latin typeface="+mj-ea"/>
              <a:ea typeface="+mj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 rot="5400000">
            <a:off x="4356101" y="1784350"/>
            <a:ext cx="4318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2871788" y="1998663"/>
            <a:ext cx="3311525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632200" y="1262063"/>
            <a:ext cx="191135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b="0" dirty="0">
                <a:solidFill>
                  <a:schemeClr val="tx1"/>
                </a:solidFill>
                <a:latin typeface="+mj-ea"/>
                <a:ea typeface="+mj-ea"/>
              </a:rPr>
              <a:t>0000 </a:t>
            </a:r>
            <a:r>
              <a:rPr lang="ko-KR" altLang="en-US" sz="1200" b="0" dirty="0" err="1">
                <a:solidFill>
                  <a:schemeClr val="tx1"/>
                </a:solidFill>
                <a:latin typeface="+mj-ea"/>
                <a:ea typeface="+mj-ea"/>
              </a:rPr>
              <a:t>앱</a:t>
            </a:r>
            <a:endParaRPr lang="en-US" altLang="ko-KR" sz="12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5419725" y="2771775"/>
            <a:ext cx="1547813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286375" y="2341563"/>
            <a:ext cx="1973263" cy="476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0" dirty="0" err="1">
                <a:solidFill>
                  <a:schemeClr val="tx1"/>
                </a:solidFill>
                <a:latin typeface="+mj-ea"/>
                <a:ea typeface="+mj-ea"/>
              </a:rPr>
              <a:t>iPhone</a:t>
            </a: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App</a:t>
            </a: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000" b="0" dirty="0" err="1">
                <a:solidFill>
                  <a:schemeClr val="tx1"/>
                </a:solidFill>
                <a:latin typeface="+mj-ea"/>
                <a:ea typeface="+mj-ea"/>
              </a:rPr>
              <a:t>하이브리드</a:t>
            </a: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App)</a:t>
            </a:r>
            <a:endParaRPr lang="ko-KR" altLang="en-US" sz="10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 rot="5400000">
            <a:off x="2105026" y="2779712"/>
            <a:ext cx="1547812" cy="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987550" y="2341563"/>
            <a:ext cx="1911350" cy="476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Android App</a:t>
            </a:r>
          </a:p>
          <a:p>
            <a:pPr algn="ctr"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000" b="0" dirty="0" err="1">
                <a:solidFill>
                  <a:schemeClr val="tx1"/>
                </a:solidFill>
                <a:latin typeface="+mj-ea"/>
                <a:ea typeface="+mj-ea"/>
              </a:rPr>
              <a:t>하이브리드</a:t>
            </a: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App)</a:t>
            </a:r>
            <a:endParaRPr lang="ko-KR" altLang="en-US" sz="10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/>
          <p:cNvCxnSpPr>
            <a:endCxn id="11" idx="1"/>
          </p:cNvCxnSpPr>
          <p:nvPr/>
        </p:nvCxnSpPr>
        <p:spPr>
          <a:xfrm flipV="1">
            <a:off x="2876550" y="3113088"/>
            <a:ext cx="522288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376613" y="2947988"/>
            <a:ext cx="1452562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ko-KR" altLang="en-US" sz="8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40350" y="3500438"/>
            <a:ext cx="1928813" cy="1952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-PR 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리스트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b="0" dirty="0">
                <a:solidFill>
                  <a:schemeClr val="tx1"/>
                </a:solidFill>
                <a:latin typeface="+mj-ea"/>
              </a:rPr>
              <a:t>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</a:rPr>
              <a:t>이벤트 응모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스토어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가이드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 err="1">
                <a:solidFill>
                  <a:schemeClr val="tx1"/>
                </a:solidFill>
                <a:latin typeface="+mj-ea"/>
                <a:ea typeface="+mj-ea"/>
              </a:rPr>
              <a:t>내정보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설정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3" name="직선 연결선 12"/>
          <p:cNvCxnSpPr>
            <a:endCxn id="14" idx="1"/>
          </p:cNvCxnSpPr>
          <p:nvPr/>
        </p:nvCxnSpPr>
        <p:spPr>
          <a:xfrm flipV="1">
            <a:off x="6196013" y="3125788"/>
            <a:ext cx="522287" cy="4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696075" y="2960688"/>
            <a:ext cx="1452563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로그인</a:t>
            </a:r>
            <a:endParaRPr lang="ko-KR" altLang="en-US" sz="8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28813" y="3509963"/>
            <a:ext cx="1928812" cy="19526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+mj-ea"/>
                <a:ea typeface="+mj-ea"/>
              </a:rPr>
              <a:t>퀵리스트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b="0" dirty="0" smtClean="0">
                <a:solidFill>
                  <a:schemeClr val="tx1"/>
                </a:solidFill>
                <a:latin typeface="+mj-ea"/>
                <a:ea typeface="+mj-ea"/>
              </a:rPr>
              <a:t>-</a:t>
            </a:r>
            <a:r>
              <a:rPr lang="ko-KR" altLang="en-US" sz="1000" b="0" dirty="0" err="1" smtClean="0">
                <a:solidFill>
                  <a:schemeClr val="tx1"/>
                </a:solidFill>
                <a:latin typeface="+mj-ea"/>
                <a:ea typeface="+mj-ea"/>
              </a:rPr>
              <a:t>퀵상세페이지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스토어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가이드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 err="1">
                <a:solidFill>
                  <a:schemeClr val="tx1"/>
                </a:solidFill>
                <a:latin typeface="+mj-ea"/>
                <a:ea typeface="+mj-ea"/>
              </a:rPr>
              <a:t>내정보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defRPr/>
            </a:pPr>
            <a:r>
              <a:rPr lang="en-US" altLang="ko-KR" sz="1000" b="0" dirty="0">
                <a:solidFill>
                  <a:schemeClr val="tx1"/>
                </a:solidFill>
                <a:latin typeface="+mj-ea"/>
                <a:ea typeface="+mj-ea"/>
              </a:rPr>
              <a:t> -</a:t>
            </a:r>
            <a:r>
              <a:rPr lang="ko-KR" altLang="en-US" sz="1000" b="0" dirty="0">
                <a:solidFill>
                  <a:schemeClr val="tx1"/>
                </a:solidFill>
                <a:latin typeface="+mj-ea"/>
                <a:ea typeface="+mj-ea"/>
              </a:rPr>
              <a:t>설정</a:t>
            </a:r>
            <a:endParaRPr lang="en-US" altLang="ko-KR" sz="1000" b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1053109" y="56406"/>
            <a:ext cx="3888432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프로세스구성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70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49933" y="704478"/>
            <a:ext cx="2509861" cy="55446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5447626" y="704478"/>
            <a:ext cx="2509861" cy="55446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40292"/>
              </p:ext>
            </p:extLst>
          </p:nvPr>
        </p:nvGraphicFramePr>
        <p:xfrm>
          <a:off x="8096585" y="703263"/>
          <a:ext cx="2000264" cy="5442042"/>
        </p:xfrm>
        <a:graphic>
          <a:graphicData uri="http://schemas.openxmlformats.org/drawingml/2006/table">
            <a:tbl>
              <a:tblPr/>
              <a:tblGrid>
                <a:gridCol w="301339"/>
                <a:gridCol w="1698925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초기접속화면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접속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-&gt;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사용잔여기간 체크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 누르면 목록화면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내기본정보화면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이동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환경설정화면이동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 오더 캐치를 시작합니다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</a:p>
                    <a:p>
                      <a:pPr latinLnBrk="1"/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초기화면에서는 목록을 보여주지만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시작을 누르면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설정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지역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거리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비용을 체크하여 근사값의 오더를 캐치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8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오더가 진행중인 전체목록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내가 진행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완료한 </a:t>
                      </a:r>
                      <a:r>
                        <a:rPr lang="ko-KR" altLang="en-US" sz="9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퀵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목록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환경설정에서 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인성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1,5,6,7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인성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2,3,4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 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둘 중 하나만 선택하는 경우는 좌측화면처럼 해당 리스트만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둘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다 선택하면 위</a:t>
                      </a:r>
                      <a:r>
                        <a:rPr lang="en-US" altLang="ko-KR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아래로 리스트 노출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 시작 전 시작 메시지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클릭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=&gt;  “</a:t>
                      </a:r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안전운전하세요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</a:t>
                      </a:r>
                    </a:p>
                    <a:p>
                      <a:pPr latinLnBrk="1"/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=&gt;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</a:t>
                      </a:r>
                      <a:endParaRPr lang="en-US" altLang="ko-KR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오더가 진행중인 전체목록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510895"/>
              </p:ext>
            </p:extLst>
          </p:nvPr>
        </p:nvGraphicFramePr>
        <p:xfrm>
          <a:off x="49933" y="3434771"/>
          <a:ext cx="2509860" cy="260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72"/>
                <a:gridCol w="501972"/>
                <a:gridCol w="501972"/>
                <a:gridCol w="501972"/>
                <a:gridCol w="501972"/>
              </a:tblGrid>
              <a:tr h="260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내정보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신규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806299"/>
              </p:ext>
            </p:extLst>
          </p:nvPr>
        </p:nvGraphicFramePr>
        <p:xfrm>
          <a:off x="49933" y="704478"/>
          <a:ext cx="2509860" cy="260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72"/>
                <a:gridCol w="501972"/>
                <a:gridCol w="501972"/>
                <a:gridCol w="501972"/>
                <a:gridCol w="501972"/>
              </a:tblGrid>
              <a:tr h="260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내정보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신규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80323"/>
              </p:ext>
            </p:extLst>
          </p:nvPr>
        </p:nvGraphicFramePr>
        <p:xfrm>
          <a:off x="5447627" y="704478"/>
          <a:ext cx="2509860" cy="260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72"/>
                <a:gridCol w="501972"/>
                <a:gridCol w="501972"/>
                <a:gridCol w="501972"/>
                <a:gridCol w="501972"/>
              </a:tblGrid>
              <a:tr h="260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내정보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신규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93065"/>
              </p:ext>
            </p:extLst>
          </p:nvPr>
        </p:nvGraphicFramePr>
        <p:xfrm>
          <a:off x="5447627" y="984863"/>
          <a:ext cx="2509860" cy="526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20"/>
                <a:gridCol w="944493"/>
                <a:gridCol w="495667"/>
                <a:gridCol w="360040"/>
                <a:gridCol w="360040"/>
              </a:tblGrid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업무시작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즐거운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0950"/>
              </p:ext>
            </p:extLst>
          </p:nvPr>
        </p:nvGraphicFramePr>
        <p:xfrm>
          <a:off x="49933" y="966487"/>
          <a:ext cx="2509860" cy="2412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20"/>
                <a:gridCol w="654324"/>
                <a:gridCol w="794749"/>
                <a:gridCol w="360040"/>
                <a:gridCol w="351127"/>
              </a:tblGrid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328437"/>
              </p:ext>
            </p:extLst>
          </p:nvPr>
        </p:nvGraphicFramePr>
        <p:xfrm>
          <a:off x="49933" y="3714019"/>
          <a:ext cx="2509860" cy="2412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20"/>
                <a:gridCol w="654324"/>
                <a:gridCol w="785836"/>
                <a:gridCol w="360040"/>
                <a:gridCol w="360040"/>
              </a:tblGrid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163830" y="2237338"/>
            <a:ext cx="2272871" cy="1027981"/>
            <a:chOff x="5589612" y="3492920"/>
            <a:chExt cx="2272871" cy="10279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TextBox 2"/>
            <p:cNvSpPr txBox="1"/>
            <p:nvPr/>
          </p:nvSpPr>
          <p:spPr>
            <a:xfrm>
              <a:off x="5589612" y="3492920"/>
              <a:ext cx="2272871" cy="10279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ko-KR" altLang="en-US" dirty="0" smtClean="0"/>
                <a:t>사용기간이 </a:t>
              </a:r>
              <a:r>
                <a:rPr lang="en-US" altLang="ko-KR" dirty="0" smtClean="0"/>
                <a:t>**</a:t>
              </a:r>
              <a:r>
                <a:rPr lang="ko-KR" altLang="en-US" dirty="0" smtClean="0"/>
                <a:t>일 남았습니다</a:t>
              </a:r>
              <a:r>
                <a:rPr lang="en-US" altLang="ko-KR" dirty="0" smtClean="0"/>
                <a:t>.</a:t>
              </a:r>
              <a:endParaRPr lang="ko-KR" altLang="en-US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81700" y="4088854"/>
              <a:ext cx="68869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ko-KR" altLang="en-US" dirty="0" smtClean="0"/>
                <a:t>확인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73188" y="2936726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47192" y="4634927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7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76852" y="1014518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74022" y="1014518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75437" y="1014518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72606" y="1014518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6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8267" y="1014518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2781300" y="704478"/>
            <a:ext cx="2509861" cy="55446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18538"/>
              </p:ext>
            </p:extLst>
          </p:nvPr>
        </p:nvGraphicFramePr>
        <p:xfrm>
          <a:off x="2781300" y="3434771"/>
          <a:ext cx="2509860" cy="260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72"/>
                <a:gridCol w="501972"/>
                <a:gridCol w="501972"/>
                <a:gridCol w="501972"/>
                <a:gridCol w="501972"/>
              </a:tblGrid>
              <a:tr h="260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내정보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신규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69809"/>
              </p:ext>
            </p:extLst>
          </p:nvPr>
        </p:nvGraphicFramePr>
        <p:xfrm>
          <a:off x="2781300" y="704478"/>
          <a:ext cx="2509860" cy="260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72"/>
                <a:gridCol w="501972"/>
                <a:gridCol w="501972"/>
                <a:gridCol w="501972"/>
                <a:gridCol w="501972"/>
              </a:tblGrid>
              <a:tr h="260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내정보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신규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44136"/>
              </p:ext>
            </p:extLst>
          </p:nvPr>
        </p:nvGraphicFramePr>
        <p:xfrm>
          <a:off x="2781300" y="966487"/>
          <a:ext cx="2509860" cy="2412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20"/>
                <a:gridCol w="946524"/>
                <a:gridCol w="502549"/>
                <a:gridCol w="360040"/>
                <a:gridCol w="351127"/>
              </a:tblGrid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업무시작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즐거운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569943"/>
              </p:ext>
            </p:extLst>
          </p:nvPr>
        </p:nvGraphicFramePr>
        <p:xfrm>
          <a:off x="2781300" y="3714019"/>
          <a:ext cx="2509860" cy="2412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20"/>
                <a:gridCol w="946524"/>
                <a:gridCol w="493636"/>
                <a:gridCol w="360040"/>
                <a:gridCol w="360040"/>
              </a:tblGrid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업무시작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즐거운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" name="모서리가 둥근 직사각형 107"/>
          <p:cNvSpPr/>
          <p:nvPr/>
        </p:nvSpPr>
        <p:spPr bwMode="auto">
          <a:xfrm>
            <a:off x="3387337" y="1639888"/>
            <a:ext cx="1297786" cy="255389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안전운전하세요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9" name="구부러진 연결선 108"/>
          <p:cNvCxnSpPr>
            <a:endCxn id="108" idx="0"/>
          </p:cNvCxnSpPr>
          <p:nvPr/>
        </p:nvCxnSpPr>
        <p:spPr bwMode="auto">
          <a:xfrm rot="16200000" flipH="1">
            <a:off x="3729710" y="1333368"/>
            <a:ext cx="431924" cy="181116"/>
          </a:xfrm>
          <a:prstGeom prst="curvedConnector3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3519400" y="3944838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11" name="구부러진 연결선 110"/>
          <p:cNvCxnSpPr>
            <a:endCxn id="108" idx="3"/>
          </p:cNvCxnSpPr>
          <p:nvPr/>
        </p:nvCxnSpPr>
        <p:spPr bwMode="auto">
          <a:xfrm rot="10800000" flipV="1">
            <a:off x="4685124" y="1129933"/>
            <a:ext cx="1552561" cy="637649"/>
          </a:xfrm>
          <a:prstGeom prst="curvedConnector3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구부러진 연결선 111"/>
          <p:cNvCxnSpPr>
            <a:endCxn id="108" idx="2"/>
          </p:cNvCxnSpPr>
          <p:nvPr/>
        </p:nvCxnSpPr>
        <p:spPr bwMode="auto">
          <a:xfrm rot="5400000" flipH="1" flipV="1">
            <a:off x="2888041" y="2652633"/>
            <a:ext cx="1905545" cy="39083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1053109" y="56406"/>
            <a:ext cx="3888432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프로세스구성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63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49933" y="704478"/>
            <a:ext cx="2509861" cy="55446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/>
          <p:nvPr/>
        </p:nvSpPr>
        <p:spPr bwMode="auto">
          <a:xfrm>
            <a:off x="2791719" y="704478"/>
            <a:ext cx="2509861" cy="55446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13442"/>
              </p:ext>
            </p:extLst>
          </p:nvPr>
        </p:nvGraphicFramePr>
        <p:xfrm>
          <a:off x="8096585" y="703263"/>
          <a:ext cx="2000264" cy="4546894"/>
        </p:xfrm>
        <a:graphic>
          <a:graphicData uri="http://schemas.openxmlformats.org/drawingml/2006/table">
            <a:tbl>
              <a:tblPr/>
              <a:tblGrid>
                <a:gridCol w="301339"/>
                <a:gridCol w="1698925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환경설정에 맞는 </a:t>
                      </a:r>
                      <a:r>
                        <a:rPr lang="ko-KR" altLang="en-US" sz="900" dirty="0" err="1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캐치오더가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발생시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push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메시지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확정 누르면 인성에 오더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정보에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push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상세정보페이지 이동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카운트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부터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/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확정을</a:t>
                      </a:r>
                      <a:r>
                        <a:rPr lang="ko-KR" altLang="en-US" sz="9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누르지 않으면 취소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상세페이지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링크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다른 기사가 오더를 가져간 경우는 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자료가 존재하지 않습니다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.”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Alert </a:t>
                      </a:r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메세지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확정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누르면 인성에 오더 정보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push</a:t>
                      </a:r>
                    </a:p>
                    <a:p>
                      <a:pPr latinLnBrk="1"/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초안에 확정을 누르지 않으면 취소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퀵에서는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현재 별도사용 없음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버튼만 만들기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85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8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32156"/>
              </p:ext>
            </p:extLst>
          </p:nvPr>
        </p:nvGraphicFramePr>
        <p:xfrm>
          <a:off x="49933" y="3434771"/>
          <a:ext cx="2509860" cy="260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72"/>
                <a:gridCol w="501972"/>
                <a:gridCol w="501972"/>
                <a:gridCol w="501972"/>
                <a:gridCol w="501972"/>
              </a:tblGrid>
              <a:tr h="260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내정보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신규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8342"/>
              </p:ext>
            </p:extLst>
          </p:nvPr>
        </p:nvGraphicFramePr>
        <p:xfrm>
          <a:off x="49933" y="704478"/>
          <a:ext cx="2509860" cy="260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72"/>
                <a:gridCol w="501972"/>
                <a:gridCol w="501972"/>
                <a:gridCol w="501972"/>
                <a:gridCol w="501972"/>
              </a:tblGrid>
              <a:tr h="260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내정보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신규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421152"/>
              </p:ext>
            </p:extLst>
          </p:nvPr>
        </p:nvGraphicFramePr>
        <p:xfrm>
          <a:off x="2791720" y="704478"/>
          <a:ext cx="2509860" cy="260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72"/>
                <a:gridCol w="501972"/>
                <a:gridCol w="501972"/>
                <a:gridCol w="501972"/>
                <a:gridCol w="501972"/>
              </a:tblGrid>
              <a:tr h="2604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내정보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설정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캐치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신규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963612"/>
              </p:ext>
            </p:extLst>
          </p:nvPr>
        </p:nvGraphicFramePr>
        <p:xfrm>
          <a:off x="2791720" y="984863"/>
          <a:ext cx="2509860" cy="526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20"/>
                <a:gridCol w="792088"/>
                <a:gridCol w="648072"/>
                <a:gridCol w="360040"/>
                <a:gridCol w="360040"/>
              </a:tblGrid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05056"/>
              </p:ext>
            </p:extLst>
          </p:nvPr>
        </p:nvGraphicFramePr>
        <p:xfrm>
          <a:off x="49933" y="966487"/>
          <a:ext cx="2509860" cy="2412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20"/>
                <a:gridCol w="797571"/>
                <a:gridCol w="651502"/>
                <a:gridCol w="360040"/>
                <a:gridCol w="351127"/>
              </a:tblGrid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10549"/>
              </p:ext>
            </p:extLst>
          </p:nvPr>
        </p:nvGraphicFramePr>
        <p:xfrm>
          <a:off x="49933" y="3714019"/>
          <a:ext cx="2509860" cy="2412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620"/>
                <a:gridCol w="797571"/>
                <a:gridCol w="642589"/>
                <a:gridCol w="360040"/>
                <a:gridCol w="360040"/>
              </a:tblGrid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99.9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종류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비용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925316" y="1136526"/>
            <a:ext cx="2254771" cy="1434276"/>
            <a:chOff x="5709717" y="5096967"/>
            <a:chExt cx="2254771" cy="14342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TextBox 12"/>
            <p:cNvSpPr txBox="1"/>
            <p:nvPr/>
          </p:nvSpPr>
          <p:spPr>
            <a:xfrm>
              <a:off x="5709717" y="5096967"/>
              <a:ext cx="2254771" cy="1434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ko-KR" altLang="en-US" sz="1400" dirty="0" err="1" smtClean="0"/>
                <a:t>오더상세</a:t>
              </a:r>
              <a:endParaRPr lang="en-US" altLang="ko-KR" sz="1400" dirty="0" smtClean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92755" y="6105078"/>
              <a:ext cx="68869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ko-KR" altLang="en-US" dirty="0" smtClean="0"/>
                <a:t>확정</a:t>
              </a:r>
              <a:r>
                <a:rPr lang="en-US" altLang="ko-KR" dirty="0" smtClean="0"/>
                <a:t>(10)</a:t>
              </a:r>
              <a:endParaRPr lang="ko-KR" altLang="en-US" dirty="0" smtClean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57591" y="2224553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94311"/>
              </p:ext>
            </p:extLst>
          </p:nvPr>
        </p:nvGraphicFramePr>
        <p:xfrm>
          <a:off x="3044589" y="1424557"/>
          <a:ext cx="2016224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049"/>
                <a:gridCol w="546077"/>
                <a:gridCol w="490049"/>
                <a:gridCol w="490049"/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출발지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출발지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도착지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요금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6,000</a:t>
                      </a:r>
                      <a:endParaRPr lang="ko-KR" altLang="en-US" sz="900" b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2.0km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582358" y="3800822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445596" y="704478"/>
            <a:ext cx="2509861" cy="41044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634892"/>
              </p:ext>
            </p:extLst>
          </p:nvPr>
        </p:nvGraphicFramePr>
        <p:xfrm>
          <a:off x="5512394" y="1064518"/>
          <a:ext cx="2379444" cy="331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6"/>
                <a:gridCol w="682486"/>
                <a:gridCol w="469642"/>
                <a:gridCol w="720080"/>
              </a:tblGrid>
              <a:tr h="4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배차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물품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물품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차량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오토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탁송료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탁송료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요금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6,000(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현금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거리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2.2km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보통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형태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편도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상세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현위치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=&gt;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상차지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직선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) 2.0km</a:t>
                      </a:r>
                    </a:p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상차지 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=&gt;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도착지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직선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) 0.4km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의뢰지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퀵의뢰자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출발지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출발지 주소 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전번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도착지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도착지 주소 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전번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445596" y="704478"/>
            <a:ext cx="2518250" cy="2561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상세정보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99195" y="4448894"/>
            <a:ext cx="522465" cy="33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88211" y="4784671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93668" y="4448894"/>
            <a:ext cx="522465" cy="33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탁송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17738" y="4448894"/>
            <a:ext cx="522465" cy="33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확정</a:t>
            </a:r>
            <a:r>
              <a:rPr lang="en-US" altLang="ko-KR" dirty="0" smtClean="0">
                <a:solidFill>
                  <a:schemeClr val="bg1"/>
                </a:solidFill>
              </a:rPr>
              <a:t>(10)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904" y="4771022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1053109" y="56406"/>
            <a:ext cx="3888432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프로세스구성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877877" y="4182949"/>
            <a:ext cx="2254771" cy="1434276"/>
            <a:chOff x="5589612" y="3440113"/>
            <a:chExt cx="2254771" cy="14342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TextBox 30"/>
            <p:cNvSpPr txBox="1"/>
            <p:nvPr/>
          </p:nvSpPr>
          <p:spPr>
            <a:xfrm>
              <a:off x="5589612" y="3440113"/>
              <a:ext cx="2254771" cy="1434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ko-KR" altLang="en-US" sz="1400" dirty="0" err="1" smtClean="0"/>
                <a:t>오더상세</a:t>
              </a:r>
              <a:endParaRPr lang="en-US" altLang="ko-KR" sz="1400" dirty="0" smtClean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72650" y="4448224"/>
              <a:ext cx="688694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ko-KR" altLang="en-US" dirty="0" smtClean="0"/>
                <a:t>확인</a:t>
              </a:r>
              <a:endParaRPr lang="ko-KR" altLang="en-US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80893" y="4013235"/>
              <a:ext cx="1872208" cy="2880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ko-KR" altLang="en-US" dirty="0" smtClean="0"/>
                <a:t>자료가 존재하지 않습니다</a:t>
              </a:r>
              <a:r>
                <a:rPr lang="en-US" altLang="ko-KR" dirty="0" smtClean="0"/>
                <a:t>.</a:t>
              </a:r>
              <a:endParaRPr lang="ko-KR" alt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04086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 bwMode="auto">
          <a:xfrm>
            <a:off x="2783330" y="704478"/>
            <a:ext cx="2509861" cy="40038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1338" y="3008734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879827"/>
              </p:ext>
            </p:extLst>
          </p:nvPr>
        </p:nvGraphicFramePr>
        <p:xfrm>
          <a:off x="8096585" y="703263"/>
          <a:ext cx="2000264" cy="3362562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거리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5km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이하부터 시작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 ~ 10km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</a:t>
                      </a:r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000" baseline="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요금설정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천원 이상부터 시작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6,000</a:t>
                      </a:r>
                      <a:r>
                        <a:rPr lang="en-US" altLang="ko-KR" sz="100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~ 100,000 </a:t>
                      </a:r>
                      <a:r>
                        <a:rPr lang="ko-KR" altLang="en-US" sz="1000" baseline="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까지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차량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오토바이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다마스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라보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밴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1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톤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1.4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톤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해당 필드에 저장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띄어쓰기로 지역 구분 저장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 저장해 놓은 지역을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누르면 도착지 설정에 적용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전체데이터 등록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 bwMode="auto">
          <a:xfrm>
            <a:off x="38637" y="704478"/>
            <a:ext cx="2509861" cy="5400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638" y="704478"/>
            <a:ext cx="2518250" cy="2561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환경설정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78724" y="4667869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52249"/>
              </p:ext>
            </p:extLst>
          </p:nvPr>
        </p:nvGraphicFramePr>
        <p:xfrm>
          <a:off x="108615" y="1064514"/>
          <a:ext cx="2376264" cy="2730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396044"/>
                <a:gridCol w="396044"/>
                <a:gridCol w="792088"/>
              </a:tblGrid>
              <a:tr h="268471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회원명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님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*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월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/*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일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/****</a:t>
                      </a:r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년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까지 사용가능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8471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010-0000-0000</a:t>
                      </a:r>
                      <a:endParaRPr lang="ko-KR" altLang="en-US" sz="900" b="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847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인성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1,5,6,7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인성 </a:t>
                      </a:r>
                      <a:r>
                        <a:rPr lang="en-US" altLang="ko-KR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2,3,4 </a:t>
                      </a: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그룹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8471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거리설정      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 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▼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요금설정   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6,000 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▲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84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로지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Q1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로지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Q2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로지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Q3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8471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동시에 잡을 오더 최대 개수 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1383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900" b="0" kern="1200" baseline="0" dirty="0" smtClean="0">
                          <a:solidFill>
                            <a:schemeClr val="dk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경유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□ 왕복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8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□ 오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□ 다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□ 라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84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□ 밴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□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톤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□ </a:t>
                      </a:r>
                      <a:r>
                        <a:rPr lang="en-US" altLang="ko-KR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1.4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톤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8471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□ 화물 자동확정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478546"/>
              </p:ext>
            </p:extLst>
          </p:nvPr>
        </p:nvGraphicFramePr>
        <p:xfrm>
          <a:off x="108615" y="4205534"/>
          <a:ext cx="2376264" cy="884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</a:tblGrid>
              <a:tr h="294866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48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오더갱신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소리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948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□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오더확정</a:t>
                      </a:r>
                      <a:r>
                        <a:rPr lang="ko-KR" altLang="en-US" sz="9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카운트 소리</a:t>
                      </a:r>
                      <a:endParaRPr lang="en-US" altLang="ko-KR" sz="9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62472" y="2417862"/>
            <a:ext cx="678391" cy="2308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Text Area</a:t>
            </a:r>
            <a:endParaRPr lang="ko-KR" altLang="en-US" dirty="0" err="1" smtClean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637" y="3872830"/>
            <a:ext cx="2518250" cy="2561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기</a:t>
            </a:r>
            <a:r>
              <a:rPr lang="ko-KR" altLang="en-US" dirty="0">
                <a:solidFill>
                  <a:schemeClr val="bg1"/>
                </a:solidFill>
              </a:rPr>
              <a:t>능</a:t>
            </a:r>
            <a:r>
              <a:rPr lang="ko-KR" altLang="en-US" dirty="0" smtClean="0">
                <a:solidFill>
                  <a:schemeClr val="bg1"/>
                </a:solidFill>
              </a:rPr>
              <a:t>설정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79634"/>
              </p:ext>
            </p:extLst>
          </p:nvPr>
        </p:nvGraphicFramePr>
        <p:xfrm>
          <a:off x="2850128" y="1632193"/>
          <a:ext cx="2412608" cy="255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220"/>
                <a:gridCol w="1368152"/>
                <a:gridCol w="360040"/>
                <a:gridCol w="321196"/>
              </a:tblGrid>
              <a:tr h="414686">
                <a:tc gridSpan="4">
                  <a:txBody>
                    <a:bodyPr/>
                    <a:lstStyle/>
                    <a:p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여러 지역 입력은 띄어쓰기로 구분합니다</a:t>
                      </a:r>
                      <a:endParaRPr lang="en-US" altLang="ko-KR" sz="900" b="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ko-KR" altLang="en-US" sz="900" b="0" dirty="0" smtClean="0">
                          <a:solidFill>
                            <a:srgbClr val="FF0000"/>
                          </a:solidFill>
                        </a:rPr>
                        <a:t>미리 저장해 두셨다가 도착지로 설정할 때 사용하시기 바랍니다</a:t>
                      </a:r>
                      <a:r>
                        <a:rPr lang="en-US" altLang="ko-KR" sz="900" b="0" dirty="0" smtClean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ko-KR" altLang="en-US" sz="9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4146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사용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저장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취소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4146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사용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저장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취소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4146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사용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저장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취소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4146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사용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저장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취소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4146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사용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저장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취소</a:t>
                      </a:r>
                      <a:endParaRPr lang="ko-KR" altLang="en-US" sz="900" b="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6607" y="5240982"/>
            <a:ext cx="2518250" cy="2561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제외지 설정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616" y="5745038"/>
            <a:ext cx="1800198" cy="2561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Text Area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80823" y="5745038"/>
            <a:ext cx="535189" cy="2561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초기화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614" y="5497115"/>
            <a:ext cx="2407397" cy="25613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여러 지역 입력은 띄어쓰기로 구분합니다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83330" y="704478"/>
            <a:ext cx="2518250" cy="2561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도</a:t>
            </a:r>
            <a:r>
              <a:rPr lang="ko-KR" altLang="en-US" dirty="0">
                <a:solidFill>
                  <a:schemeClr val="bg1"/>
                </a:solidFill>
              </a:rPr>
              <a:t>착</a:t>
            </a:r>
            <a:r>
              <a:rPr lang="ko-KR" altLang="en-US" dirty="0" smtClean="0">
                <a:solidFill>
                  <a:schemeClr val="bg1"/>
                </a:solidFill>
              </a:rPr>
              <a:t>지 설정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55339" y="1208534"/>
            <a:ext cx="1800198" cy="2561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Text Area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7546" y="1208534"/>
            <a:ext cx="535189" cy="25613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초기화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855337" y="960611"/>
            <a:ext cx="2407397" cy="256133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여러 지역 입력은 띄어쓰기로 구분합니다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83330" y="4376886"/>
            <a:ext cx="1222106" cy="33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적용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59035" y="4376886"/>
            <a:ext cx="1222106" cy="3314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80623" y="4326582"/>
            <a:ext cx="1087790" cy="100608"/>
          </a:xfrm>
          <a:prstGeom prst="round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1269132" y="4326582"/>
            <a:ext cx="1087790" cy="10060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197124" y="4304878"/>
            <a:ext cx="144016" cy="144016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324677" y="6497017"/>
            <a:ext cx="2760086" cy="2561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페이지 </a:t>
            </a:r>
            <a:r>
              <a:rPr lang="en-US" altLang="ko-KR" dirty="0" smtClean="0">
                <a:solidFill>
                  <a:schemeClr val="bg1"/>
                </a:solidFill>
              </a:rPr>
              <a:t>/ </a:t>
            </a:r>
            <a:r>
              <a:rPr lang="ko-KR" altLang="en-US" dirty="0" smtClean="0">
                <a:solidFill>
                  <a:schemeClr val="bg1"/>
                </a:solidFill>
              </a:rPr>
              <a:t>스크롤</a:t>
            </a:r>
          </a:p>
        </p:txBody>
      </p:sp>
      <p:sp>
        <p:nvSpPr>
          <p:cNvPr id="2" name="직사각형 1"/>
          <p:cNvSpPr/>
          <p:nvPr/>
        </p:nvSpPr>
        <p:spPr bwMode="auto">
          <a:xfrm>
            <a:off x="0" y="3008734"/>
            <a:ext cx="2637284" cy="5400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-22910" y="1858414"/>
            <a:ext cx="2637284" cy="2700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531338" y="1897612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01550" y="2417862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97324" y="2642733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구부러진 연결선 5"/>
          <p:cNvCxnSpPr>
            <a:endCxn id="48" idx="2"/>
          </p:cNvCxnSpPr>
          <p:nvPr/>
        </p:nvCxnSpPr>
        <p:spPr bwMode="auto">
          <a:xfrm rot="5400000" flipH="1" flipV="1">
            <a:off x="2855636" y="1858347"/>
            <a:ext cx="1293482" cy="506122"/>
          </a:xfrm>
          <a:prstGeom prst="curvedConnector3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1798D27-856C-4ABE-AD88-3547832FE000}"/>
              </a:ext>
            </a:extLst>
          </p:cNvPr>
          <p:cNvSpPr txBox="1"/>
          <p:nvPr/>
        </p:nvSpPr>
        <p:spPr>
          <a:xfrm>
            <a:off x="1053109" y="56406"/>
            <a:ext cx="3888432" cy="2462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프로세스구성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726951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9853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9853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2942</TotalTime>
  <Words>1411</Words>
  <Application>Microsoft Office PowerPoint</Application>
  <PresentationFormat>사용자 지정</PresentationFormat>
  <Paragraphs>823</Paragraphs>
  <Slides>29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3_기본 디자인</vt:lpstr>
      <vt:lpstr>개발화면</vt:lpstr>
      <vt:lpstr>PowerPoint 프레젠테이션</vt:lpstr>
      <vt:lpstr>PowerPoint 프레젠테이션</vt:lpstr>
      <vt:lpstr>개발화면스토리보드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참이슬화면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인성화면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wizcomm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스토리보드폼.ppt</dc:title>
  <dc:creator>wizcomm</dc:creator>
  <cp:lastModifiedBy>821020040864</cp:lastModifiedBy>
  <cp:revision>154</cp:revision>
  <dcterms:created xsi:type="dcterms:W3CDTF">2008-09-14T12:47:13Z</dcterms:created>
  <dcterms:modified xsi:type="dcterms:W3CDTF">2020-05-17T22:39:40Z</dcterms:modified>
</cp:coreProperties>
</file>