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sldIdLst>
    <p:sldId id="256" r:id="rId2"/>
    <p:sldId id="288" r:id="rId3"/>
    <p:sldId id="265" r:id="rId4"/>
    <p:sldId id="280" r:id="rId5"/>
    <p:sldId id="267" r:id="rId6"/>
    <p:sldId id="271" r:id="rId7"/>
    <p:sldId id="268" r:id="rId8"/>
    <p:sldId id="272" r:id="rId9"/>
    <p:sldId id="269" r:id="rId10"/>
    <p:sldId id="273" r:id="rId11"/>
    <p:sldId id="281" r:id="rId12"/>
    <p:sldId id="275" r:id="rId13"/>
    <p:sldId id="276" r:id="rId14"/>
    <p:sldId id="278" r:id="rId15"/>
    <p:sldId id="277" r:id="rId16"/>
    <p:sldId id="279" r:id="rId17"/>
    <p:sldId id="287" r:id="rId18"/>
    <p:sldId id="282" r:id="rId19"/>
    <p:sldId id="283" r:id="rId20"/>
    <p:sldId id="284" r:id="rId21"/>
    <p:sldId id="285" r:id="rId22"/>
    <p:sldId id="286" r:id="rId23"/>
  </p:sldIdLst>
  <p:sldSz cx="10171113" cy="731361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F8F8F8"/>
    <a:srgbClr val="FF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43" autoAdjust="0"/>
    <p:restoredTop sz="94604" autoAdjust="0"/>
  </p:normalViewPr>
  <p:slideViewPr>
    <p:cSldViewPr>
      <p:cViewPr>
        <p:scale>
          <a:sx n="90" d="100"/>
          <a:sy n="90" d="100"/>
        </p:scale>
        <p:origin x="-2334" y="-654"/>
      </p:cViewPr>
      <p:guideLst>
        <p:guide orient="horz" pos="2303"/>
        <p:guide orient="horz" pos="443"/>
        <p:guide orient="horz" pos="4571"/>
        <p:guide orient="horz" pos="988"/>
        <p:guide orient="horz" pos="1033"/>
        <p:guide pos="799"/>
        <p:guide pos="28"/>
        <p:guide pos="5017"/>
        <p:guide pos="1615"/>
        <p:guide pos="252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6F990-6C27-4347-9FDD-EC0A054A8B56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46163" y="685800"/>
            <a:ext cx="47656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93C79-E83A-4FB0-A612-71ED6A579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533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93C79-E83A-4FB0-A612-71ED6A579BC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771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273050"/>
            <a:ext cx="10171113" cy="503238"/>
          </a:xfrm>
          <a:prstGeom prst="rect">
            <a:avLst/>
          </a:prstGeom>
          <a:solidFill>
            <a:srgbClr val="F8F8F8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93830" tIns="48791" rIns="93830" bIns="48791" anchor="ctr"/>
          <a:lstStyle/>
          <a:p>
            <a:pPr defTabSz="954088">
              <a:defRPr/>
            </a:pPr>
            <a:endParaRPr lang="ko-KR" altLang="ko-KR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0171113" cy="238125"/>
          </a:xfrm>
          <a:prstGeom prst="rect">
            <a:avLst/>
          </a:prstGeom>
          <a:solidFill>
            <a:srgbClr val="F8F8F8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lIns="95332" tIns="47666" rIns="95332" bIns="47666" anchor="ctr"/>
          <a:lstStyle/>
          <a:p>
            <a:pPr defTabSz="954088">
              <a:defRPr/>
            </a:pPr>
            <a:endParaRPr lang="ko-KR" altLang="ko-KR" sz="1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0" y="814388"/>
            <a:ext cx="10171113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1114425" y="819150"/>
            <a:ext cx="0" cy="6076950"/>
          </a:xfrm>
          <a:prstGeom prst="line">
            <a:avLst/>
          </a:prstGeom>
          <a:noFill/>
          <a:ln w="9525" cap="rnd">
            <a:solidFill>
              <a:schemeClr val="bg2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8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1116013" y="2206625"/>
            <a:ext cx="90487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 sz="18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1116013" y="4016375"/>
            <a:ext cx="904875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 sz="180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1116013" y="3973513"/>
            <a:ext cx="90551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ko-KR" altLang="en-US" sz="1800"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10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718542"/>
              </p:ext>
            </p:extLst>
          </p:nvPr>
        </p:nvGraphicFramePr>
        <p:xfrm>
          <a:off x="-14288" y="6897688"/>
          <a:ext cx="10185401" cy="403225"/>
        </p:xfrm>
        <a:graphic>
          <a:graphicData uri="http://schemas.openxmlformats.org/drawingml/2006/table">
            <a:tbl>
              <a:tblPr/>
              <a:tblGrid>
                <a:gridCol w="2686051"/>
                <a:gridCol w="5613400"/>
                <a:gridCol w="1885950"/>
              </a:tblGrid>
              <a:tr h="403225">
                <a:tc>
                  <a:txBody>
                    <a:bodyPr/>
                    <a:lstStyle/>
                    <a:p>
                      <a:pPr marL="0" marR="0" lvl="0" indent="0" algn="ctr" defTabSz="109061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7408" marR="107408" marT="55853" marB="55853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0906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나눔고딕" panose="020D0604000000000000" pitchFamily="50" charset="-127"/>
                      </a:endParaRPr>
                    </a:p>
                  </a:txBody>
                  <a:tcPr marL="107408" marR="107408" marT="55853" marB="55853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06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7408" marR="107408" marT="55853" marB="55853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5"/>
          <p:cNvSpPr>
            <a:spLocks noChangeArrowheads="1"/>
          </p:cNvSpPr>
          <p:nvPr userDrawn="1"/>
        </p:nvSpPr>
        <p:spPr bwMode="auto">
          <a:xfrm>
            <a:off x="8448675" y="6958013"/>
            <a:ext cx="1681163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9143" tIns="54572" rIns="109143" bIns="54572"/>
          <a:lstStyle/>
          <a:p>
            <a:pPr algn="r" defTabSz="1090613">
              <a:defRPr/>
            </a:pPr>
            <a:fld id="{B54CA257-32E3-49D7-ABCD-8FE949C86BE7}" type="slidenum">
              <a:rPr lang="en-US" altLang="ko-KR" sz="1000">
                <a:latin typeface="나눔고딕" panose="020D0604000000000000" pitchFamily="50" charset="-127"/>
                <a:ea typeface="나눔고딕" panose="020D0604000000000000" pitchFamily="50" charset="-127"/>
              </a:rPr>
              <a:pPr algn="r" defTabSz="1090613">
                <a:defRPr/>
              </a:pPr>
              <a:t>‹#›</a:t>
            </a:fld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2205038" y="2936875"/>
            <a:ext cx="6480175" cy="874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5332" tIns="47666" rIns="95332" bIns="47666" numCol="1" anchor="ctr" anchorCtr="0" compatLnSpc="1">
            <a:prstTxWarp prst="textNoShape">
              <a:avLst/>
            </a:prstTxWarp>
          </a:bodyPr>
          <a:lstStyle>
            <a:lvl1pPr algn="ctr">
              <a:defRPr sz="1800">
                <a:latin typeface="나눔고딕" panose="020D0604000000000000" pitchFamily="50" charset="-127"/>
                <a:ea typeface="나눔고딕" panose="020D0604000000000000" pitchFamily="50" charset="-127"/>
                <a:cs typeface="굴림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292100"/>
            <a:ext cx="9155113" cy="121920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8000" y="1706563"/>
            <a:ext cx="9155113" cy="4826000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75525" y="292100"/>
            <a:ext cx="2287588" cy="62404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08000" y="292100"/>
            <a:ext cx="6715125" cy="62404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292100"/>
            <a:ext cx="9155113" cy="121920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8000" y="1706563"/>
            <a:ext cx="9155113" cy="482600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3275" y="4699000"/>
            <a:ext cx="8645525" cy="145256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03275" y="3100388"/>
            <a:ext cx="8645525" cy="15986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292100"/>
            <a:ext cx="9155113" cy="121920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08000" y="1706563"/>
            <a:ext cx="4500563" cy="48260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sz="24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18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18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160963" y="1706563"/>
            <a:ext cx="4502150" cy="4826000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sz="24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18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18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292100"/>
            <a:ext cx="9155113" cy="121920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1636713"/>
            <a:ext cx="4494213" cy="6826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8000" y="2319338"/>
            <a:ext cx="4494213" cy="421322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sz="18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167313" y="1636713"/>
            <a:ext cx="4495800" cy="6826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167313" y="2319338"/>
            <a:ext cx="4495800" cy="4213225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sz="18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292100"/>
            <a:ext cx="9155113" cy="121920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290513"/>
            <a:ext cx="3346450" cy="1239837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76688" y="290513"/>
            <a:ext cx="5686425" cy="624205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sz="28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sz="24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08000" y="1530350"/>
            <a:ext cx="3346450" cy="50022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93900" y="5119688"/>
            <a:ext cx="6102350" cy="604837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93900" y="654050"/>
            <a:ext cx="6102350" cy="4387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93900" y="5724525"/>
            <a:ext cx="6102350" cy="85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07" name="Group 35"/>
          <p:cNvGraphicFramePr>
            <a:graphicFrameLocks noGrp="1"/>
          </p:cNvGraphicFramePr>
          <p:nvPr/>
        </p:nvGraphicFramePr>
        <p:xfrm>
          <a:off x="0" y="355600"/>
          <a:ext cx="10171113" cy="6958013"/>
        </p:xfrm>
        <a:graphic>
          <a:graphicData uri="http://schemas.openxmlformats.org/drawingml/2006/table">
            <a:tbl>
              <a:tblPr/>
              <a:tblGrid>
                <a:gridCol w="8042275"/>
                <a:gridCol w="2128838"/>
              </a:tblGrid>
              <a:tr h="280988">
                <a:tc>
                  <a:txBody>
                    <a:bodyPr/>
                    <a:lstStyle/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 Lay Out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F8F8"/>
                    </a:solidFill>
                  </a:tcPr>
                </a:tc>
              </a:tr>
              <a:tr h="6677025">
                <a:tc>
                  <a:txBody>
                    <a:bodyPr/>
                    <a:lstStyle/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106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150143"/>
              </p:ext>
            </p:extLst>
          </p:nvPr>
        </p:nvGraphicFramePr>
        <p:xfrm>
          <a:off x="0" y="1588"/>
          <a:ext cx="10171113" cy="330200"/>
        </p:xfrm>
        <a:graphic>
          <a:graphicData uri="http://schemas.openxmlformats.org/drawingml/2006/table">
            <a:tbl>
              <a:tblPr/>
              <a:tblGrid>
                <a:gridCol w="1019175"/>
                <a:gridCol w="3992563"/>
                <a:gridCol w="865187"/>
                <a:gridCol w="4294188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Menu Name</a:t>
                      </a:r>
                    </a:p>
                  </a:txBody>
                  <a:tcPr marL="93830" marR="93830" marT="48791" marB="487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830" marR="93830" marT="48791" marB="487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 Cord</a:t>
                      </a:r>
                    </a:p>
                  </a:txBody>
                  <a:tcPr marL="93830" marR="93830" marT="48791" marB="487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4088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3830" marR="93830" marT="48791" marB="487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02" name="Rectangle 30"/>
          <p:cNvSpPr>
            <a:spLocks noChangeArrowheads="1"/>
          </p:cNvSpPr>
          <p:nvPr userDrawn="1"/>
        </p:nvSpPr>
        <p:spPr bwMode="auto">
          <a:xfrm>
            <a:off x="8448675" y="6958013"/>
            <a:ext cx="1681163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9143" tIns="54572" rIns="109143" bIns="54572"/>
          <a:lstStyle/>
          <a:p>
            <a:pPr algn="r" defTabSz="1090613">
              <a:defRPr/>
            </a:pPr>
            <a:fld id="{37EC9AF4-6F8B-4D26-810E-6FF3F0FBD9FF}" type="slidenum">
              <a:rPr lang="en-US" altLang="ko-KR" sz="1000">
                <a:latin typeface="나눔고딕" panose="020D0604000000000000" pitchFamily="50" charset="-127"/>
                <a:ea typeface="나눔고딕" panose="020D0604000000000000" pitchFamily="50" charset="-127"/>
              </a:rPr>
              <a:pPr algn="r" defTabSz="1090613">
                <a:defRPr/>
              </a:pPr>
              <a:t>‹#›</a:t>
            </a:fld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4088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1"/>
          </a:solidFill>
          <a:latin typeface="+mj-lt"/>
          <a:ea typeface="+mj-ea"/>
          <a:cs typeface="+mj-cs"/>
        </a:defRPr>
      </a:lvl1pPr>
      <a:lvl2pPr algn="l" defTabSz="954088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defTabSz="954088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defTabSz="954088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defTabSz="954088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defTabSz="954088" rtl="0" fontAlgn="base" latinLnBrk="1">
        <a:spcBef>
          <a:spcPct val="0"/>
        </a:spcBef>
        <a:spcAft>
          <a:spcPct val="0"/>
        </a:spcAft>
        <a:defRPr kumimoji="1"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l" defTabSz="954088" rtl="0" fontAlgn="base" latinLnBrk="1">
        <a:spcBef>
          <a:spcPct val="0"/>
        </a:spcBef>
        <a:spcAft>
          <a:spcPct val="0"/>
        </a:spcAft>
        <a:defRPr kumimoji="1"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l" defTabSz="954088" rtl="0" fontAlgn="base" latinLnBrk="1">
        <a:spcBef>
          <a:spcPct val="0"/>
        </a:spcBef>
        <a:spcAft>
          <a:spcPct val="0"/>
        </a:spcAft>
        <a:defRPr kumimoji="1"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l" defTabSz="954088" rtl="0" fontAlgn="base" latinLnBrk="1">
        <a:spcBef>
          <a:spcPct val="0"/>
        </a:spcBef>
        <a:spcAft>
          <a:spcPct val="0"/>
        </a:spcAft>
        <a:defRPr kumimoji="1"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4088" rtl="0" eaLnBrk="0" fontAlgn="base" latinLnBrk="1" hangingPunct="0">
        <a:spcBef>
          <a:spcPct val="20000"/>
        </a:spcBef>
        <a:spcAft>
          <a:spcPct val="0"/>
        </a:spcAft>
        <a:buBlip>
          <a:blip r:embed="rId13"/>
        </a:buBlip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774700" indent="-298450" algn="l" defTabSz="954088" rtl="0" eaLnBrk="0" fontAlgn="base" latinLnBrk="1" hangingPunct="0">
        <a:spcBef>
          <a:spcPct val="20000"/>
        </a:spcBef>
        <a:spcAft>
          <a:spcPct val="0"/>
        </a:spcAft>
        <a:buBlip>
          <a:blip r:embed="rId13"/>
        </a:buBlip>
        <a:defRPr kumimoji="1" sz="1400">
          <a:solidFill>
            <a:schemeClr val="tx1"/>
          </a:solidFill>
          <a:latin typeface="+mn-lt"/>
          <a:ea typeface="+mn-ea"/>
        </a:defRPr>
      </a:lvl2pPr>
      <a:lvl3pPr marL="1192213" indent="-238125" algn="l" defTabSz="954088" rtl="0" eaLnBrk="0" fontAlgn="base" latinLnBrk="1" hangingPunct="0">
        <a:spcBef>
          <a:spcPct val="20000"/>
        </a:spcBef>
        <a:spcAft>
          <a:spcPct val="0"/>
        </a:spcAft>
        <a:buBlip>
          <a:blip r:embed="rId13"/>
        </a:buBlip>
        <a:defRPr kumimoji="1" sz="1400">
          <a:solidFill>
            <a:schemeClr val="tx1"/>
          </a:solidFill>
          <a:latin typeface="+mn-lt"/>
          <a:ea typeface="+mn-ea"/>
        </a:defRPr>
      </a:lvl3pPr>
      <a:lvl4pPr marL="1668463" indent="-238125" algn="l" defTabSz="954088" rtl="0" eaLnBrk="0" fontAlgn="base" latinLnBrk="1" hangingPunct="0">
        <a:spcBef>
          <a:spcPct val="20000"/>
        </a:spcBef>
        <a:spcAft>
          <a:spcPct val="0"/>
        </a:spcAft>
        <a:buBlip>
          <a:blip r:embed="rId13"/>
        </a:buBlip>
        <a:defRPr kumimoji="1" sz="1400">
          <a:solidFill>
            <a:schemeClr val="tx1"/>
          </a:solidFill>
          <a:latin typeface="+mn-lt"/>
          <a:ea typeface="+mn-ea"/>
        </a:defRPr>
      </a:lvl4pPr>
      <a:lvl5pPr marL="2146300" indent="-241300" algn="l" defTabSz="954088" rtl="0" eaLnBrk="0" fontAlgn="base" latinLnBrk="1" hangingPunct="0">
        <a:spcBef>
          <a:spcPct val="20000"/>
        </a:spcBef>
        <a:spcAft>
          <a:spcPct val="0"/>
        </a:spcAft>
        <a:buBlip>
          <a:blip r:embed="rId13"/>
        </a:buBlip>
        <a:defRPr kumimoji="1" sz="1400">
          <a:solidFill>
            <a:schemeClr val="tx1"/>
          </a:solidFill>
          <a:latin typeface="+mn-lt"/>
          <a:ea typeface="+mn-ea"/>
        </a:defRPr>
      </a:lvl5pPr>
      <a:lvl6pPr marL="2603500" indent="-241300" algn="l" defTabSz="954088" rtl="0" fontAlgn="base" latinLnBrk="1">
        <a:spcBef>
          <a:spcPct val="20000"/>
        </a:spcBef>
        <a:spcAft>
          <a:spcPct val="0"/>
        </a:spcAft>
        <a:buBlip>
          <a:blip r:embed="rId13"/>
        </a:buBlip>
        <a:defRPr kumimoji="1" sz="1400">
          <a:solidFill>
            <a:schemeClr val="tx1"/>
          </a:solidFill>
          <a:latin typeface="+mn-lt"/>
          <a:ea typeface="+mn-ea"/>
        </a:defRPr>
      </a:lvl6pPr>
      <a:lvl7pPr marL="3060700" indent="-241300" algn="l" defTabSz="954088" rtl="0" fontAlgn="base" latinLnBrk="1">
        <a:spcBef>
          <a:spcPct val="20000"/>
        </a:spcBef>
        <a:spcAft>
          <a:spcPct val="0"/>
        </a:spcAft>
        <a:buBlip>
          <a:blip r:embed="rId13"/>
        </a:buBlip>
        <a:defRPr kumimoji="1" sz="1400">
          <a:solidFill>
            <a:schemeClr val="tx1"/>
          </a:solidFill>
          <a:latin typeface="+mn-lt"/>
          <a:ea typeface="+mn-ea"/>
        </a:defRPr>
      </a:lvl7pPr>
      <a:lvl8pPr marL="3517900" indent="-241300" algn="l" defTabSz="954088" rtl="0" fontAlgn="base" latinLnBrk="1">
        <a:spcBef>
          <a:spcPct val="20000"/>
        </a:spcBef>
        <a:spcAft>
          <a:spcPct val="0"/>
        </a:spcAft>
        <a:buBlip>
          <a:blip r:embed="rId13"/>
        </a:buBlip>
        <a:defRPr kumimoji="1" sz="1400">
          <a:solidFill>
            <a:schemeClr val="tx1"/>
          </a:solidFill>
          <a:latin typeface="+mn-lt"/>
          <a:ea typeface="+mn-ea"/>
        </a:defRPr>
      </a:lvl8pPr>
      <a:lvl9pPr marL="3975100" indent="-241300" algn="l" defTabSz="954088" rtl="0" fontAlgn="base" latinLnBrk="1">
        <a:spcBef>
          <a:spcPct val="20000"/>
        </a:spcBef>
        <a:spcAft>
          <a:spcPct val="0"/>
        </a:spcAft>
        <a:buBlip>
          <a:blip r:embed="rId13"/>
        </a:buBlip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개발화면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4" y="704478"/>
            <a:ext cx="2509599" cy="55768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915" y="704478"/>
            <a:ext cx="2509599" cy="55768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463" y="704478"/>
            <a:ext cx="2509599" cy="55768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aphicFrame>
        <p:nvGraphicFramePr>
          <p:cNvPr id="9" name="Group 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895122"/>
              </p:ext>
            </p:extLst>
          </p:nvPr>
        </p:nvGraphicFramePr>
        <p:xfrm>
          <a:off x="8096585" y="703263"/>
          <a:ext cx="2000264" cy="1330216"/>
        </p:xfrm>
        <a:graphic>
          <a:graphicData uri="http://schemas.openxmlformats.org/drawingml/2006/table">
            <a:tbl>
              <a:tblPr/>
              <a:tblGrid>
                <a:gridCol w="346557"/>
                <a:gridCol w="1653707"/>
              </a:tblGrid>
              <a:tr h="2092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→ Function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정산화면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이건 개발에서 제외해도 무방할 듯 </a:t>
                      </a:r>
                    </a:p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514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ko-KR" altLang="en-US" sz="4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인성화면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61420" y="4304878"/>
            <a:ext cx="2839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인성화면은 참고용으로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592663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업무용_업체자료\코리아물류\코리아물류_신규\사진자료(캡쳐)\KakaoTalk_20200408_1213374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703263"/>
            <a:ext cx="2516376" cy="559194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:\업무용_업체자료\코리아물류\코리아물류_신규\사진자료(캡쳐)\KakaoTalk_20200408_12133843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381" y="707703"/>
            <a:ext cx="2526029" cy="56133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D:\업무용_업체자료\코리아물류\코리아물류_신규\사진자료(캡쳐)\KakaoTalk_20200408_12133917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360" y="704478"/>
            <a:ext cx="2527482" cy="56166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 bwMode="auto">
          <a:xfrm>
            <a:off x="4197586" y="2432670"/>
            <a:ext cx="1080839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985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277834" y="3440782"/>
            <a:ext cx="1080839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985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83602" y="1941825"/>
            <a:ext cx="748923" cy="261610"/>
          </a:xfrm>
          <a:prstGeom prst="rect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환경설정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227822" y="2072630"/>
            <a:ext cx="2193438" cy="122413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985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37817" y="2749302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01798" y="3496416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49452" y="2684698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7" name="Group 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750017"/>
              </p:ext>
            </p:extLst>
          </p:nvPr>
        </p:nvGraphicFramePr>
        <p:xfrm>
          <a:off x="8096585" y="703263"/>
          <a:ext cx="2000264" cy="1766562"/>
        </p:xfrm>
        <a:graphic>
          <a:graphicData uri="http://schemas.openxmlformats.org/drawingml/2006/table">
            <a:tbl>
              <a:tblPr/>
              <a:tblGrid>
                <a:gridCol w="346557"/>
                <a:gridCol w="1653707"/>
              </a:tblGrid>
              <a:tr h="2092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→ Function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그룹은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가지로 구분되어 있습니다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두 가지를 선택하면 오더 리스트 화면은 위아래 분할되어 리스트가 보임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환경설정화면으로 이동</a:t>
                      </a:r>
                    </a:p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941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D:\업무용_업체자료\코리아물류\코리아물류_신규\사진자료(캡쳐)\KakaoTalk_20200408_12133833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736324"/>
            <a:ext cx="2526029" cy="56133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업무용_업체자료\코리아물류\코리아물류_신규\사진자료(캡쳐)\KakaoTalk_20200408_12133995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848" y="703263"/>
            <a:ext cx="2528028" cy="56178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업무용_업체자료\코리아물류\코리아물류_신규\사진자료(캡쳐)\KakaoTalk_20200408_12133984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939" y="703263"/>
            <a:ext cx="2528028" cy="56178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Group 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511183"/>
              </p:ext>
            </p:extLst>
          </p:nvPr>
        </p:nvGraphicFramePr>
        <p:xfrm>
          <a:off x="8096585" y="703263"/>
          <a:ext cx="2000264" cy="1177816"/>
        </p:xfrm>
        <a:graphic>
          <a:graphicData uri="http://schemas.openxmlformats.org/drawingml/2006/table">
            <a:tbl>
              <a:tblPr/>
              <a:tblGrid>
                <a:gridCol w="346557"/>
                <a:gridCol w="1653707"/>
              </a:tblGrid>
              <a:tr h="2092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→ Function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기사 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오더에 대한 기본 환경 설정 화면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153812" y="2538640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936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D:\업무용_업체자료\코리아물류\코리아물류_신규\사진자료(캡쳐)\KakaoTalk_20200408_12133972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394" y="703263"/>
            <a:ext cx="2518817" cy="559736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Group 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639251"/>
              </p:ext>
            </p:extLst>
          </p:nvPr>
        </p:nvGraphicFramePr>
        <p:xfrm>
          <a:off x="8096585" y="703263"/>
          <a:ext cx="2000264" cy="1046270"/>
        </p:xfrm>
        <a:graphic>
          <a:graphicData uri="http://schemas.openxmlformats.org/drawingml/2006/table">
            <a:tbl>
              <a:tblPr/>
              <a:tblGrid>
                <a:gridCol w="346557"/>
                <a:gridCol w="1653707"/>
              </a:tblGrid>
              <a:tr h="2092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→ Function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2" descr="D:\업무용_업체자료\코리아물류\코리아물류_신규\사진자료(캡쳐)\KakaoTalk_20200408_12133905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7" y="704478"/>
            <a:ext cx="2527482" cy="56166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29172" y="2557878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789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D:\업무용_업체자료\코리아물류\코리아물류_신규\사진자료(캡쳐)\KakaoTalk_20200408_12133890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928" y="704478"/>
            <a:ext cx="2527482" cy="561662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:\업무용_업체자료\코리아물류\코리아물류_신규\사진자료(캡쳐)\KakaoTalk_20200413_14250268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6" y="700908"/>
            <a:ext cx="2527089" cy="561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534139"/>
              </p:ext>
            </p:extLst>
          </p:nvPr>
        </p:nvGraphicFramePr>
        <p:xfrm>
          <a:off x="8109892" y="700909"/>
          <a:ext cx="2000264" cy="949614"/>
        </p:xfrm>
        <a:graphic>
          <a:graphicData uri="http://schemas.openxmlformats.org/drawingml/2006/table">
            <a:tbl>
              <a:tblPr/>
              <a:tblGrid>
                <a:gridCol w="346557"/>
                <a:gridCol w="1653707"/>
              </a:tblGrid>
              <a:tr h="16788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→ Function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678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오더 시작 화면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8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78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0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29740" y="2594862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254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D:\업무용_업체자료\코리아물류\코리아물류_신규\사진자료(캡쳐)\KakaoTalk_20200408_1213387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6" y="704478"/>
            <a:ext cx="2518817" cy="559736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업무용_업체자료\코리아물류\코리아물류_신규\사진자료(캡쳐)\KakaoTalk_20200408_12133943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594" y="704478"/>
            <a:ext cx="2518817" cy="559736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:\업무용_업체자료\코리아물류\코리아물류_신규\사진자료(캡쳐)\KakaoTalk_20200413_142502316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026" y="704478"/>
            <a:ext cx="2518816" cy="559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Group 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002709"/>
              </p:ext>
            </p:extLst>
          </p:nvPr>
        </p:nvGraphicFramePr>
        <p:xfrm>
          <a:off x="8096585" y="703263"/>
          <a:ext cx="2000264" cy="1614162"/>
        </p:xfrm>
        <a:graphic>
          <a:graphicData uri="http://schemas.openxmlformats.org/drawingml/2006/table">
            <a:tbl>
              <a:tblPr/>
              <a:tblGrid>
                <a:gridCol w="346557"/>
                <a:gridCol w="1653707"/>
              </a:tblGrid>
              <a:tr h="2092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→ Function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오더 시작 화면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0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오더가 캐치되거나 목록을 </a:t>
                      </a:r>
                      <a:r>
                        <a:rPr lang="ko-KR" altLang="en-US" sz="10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눌렀을때</a:t>
                      </a: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보이는 </a:t>
                      </a:r>
                      <a:r>
                        <a:rPr lang="ko-KR" altLang="en-US" sz="10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퀵</a:t>
                      </a: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오더 화면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… </a:t>
                      </a: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확정을 누르면 오더가 선택이 됨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829740" y="2594862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05263" y="2825694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89812" y="2878238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766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8111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ko-KR" altLang="en-US" sz="4000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관리자화</a:t>
            </a:r>
            <a:r>
              <a:rPr lang="ko-KR" altLang="en-US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61420" y="4304878"/>
            <a:ext cx="2839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/>
              <a:t>인성화면은 참고용으로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54786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50" y="704478"/>
            <a:ext cx="7920038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관리자</a:t>
            </a:r>
            <a:endParaRPr lang="ko-KR" altLang="en-US" sz="1100"/>
          </a:p>
        </p:txBody>
      </p:sp>
      <p:sp>
        <p:nvSpPr>
          <p:cNvPr id="5" name="TextBox 4"/>
          <p:cNvSpPr txBox="1"/>
          <p:nvPr/>
        </p:nvSpPr>
        <p:spPr>
          <a:xfrm>
            <a:off x="44996" y="1018932"/>
            <a:ext cx="7920038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회원정보  </a:t>
            </a:r>
            <a:r>
              <a:rPr lang="ko-KR" altLang="en-US" sz="1100" dirty="0" err="1" smtClean="0"/>
              <a:t>ㅣ</a:t>
            </a:r>
            <a:r>
              <a:rPr lang="ko-KR" altLang="en-US" sz="1100" dirty="0" smtClean="0"/>
              <a:t>  통계</a:t>
            </a:r>
            <a:endParaRPr lang="ko-KR" altLang="en-US" sz="11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161734"/>
              </p:ext>
            </p:extLst>
          </p:nvPr>
        </p:nvGraphicFramePr>
        <p:xfrm>
          <a:off x="2563813" y="2504678"/>
          <a:ext cx="32418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623"/>
                <a:gridCol w="1800201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아이디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패스워드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639251"/>
              </p:ext>
            </p:extLst>
          </p:nvPr>
        </p:nvGraphicFramePr>
        <p:xfrm>
          <a:off x="8096585" y="703263"/>
          <a:ext cx="2000264" cy="1046270"/>
        </p:xfrm>
        <a:graphic>
          <a:graphicData uri="http://schemas.openxmlformats.org/drawingml/2006/table">
            <a:tbl>
              <a:tblPr/>
              <a:tblGrid>
                <a:gridCol w="346557"/>
                <a:gridCol w="1653707"/>
              </a:tblGrid>
              <a:tr h="2092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→ Function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36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386534"/>
              </p:ext>
            </p:extLst>
          </p:nvPr>
        </p:nvGraphicFramePr>
        <p:xfrm>
          <a:off x="44451" y="675489"/>
          <a:ext cx="7920038" cy="3618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94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594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096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56475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789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변경일자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page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                            용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v.0.1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2020-04-09</a:t>
                      </a:r>
                      <a:endParaRPr lang="en-US" altLang="ko-KR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최초작성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김현태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v.0.2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2020-04-19</a:t>
                      </a:r>
                      <a:endParaRPr lang="en-US" altLang="ko-KR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 </a:t>
                      </a:r>
                      <a:r>
                        <a:rPr lang="ko-KR" altLang="en-US" sz="11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캡쳐</a:t>
                      </a:r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추가</a:t>
                      </a:r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관리자 및 설명내용 추가</a:t>
                      </a:r>
                      <a:endParaRPr lang="en-US" altLang="ko-KR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김현태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35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50" y="704478"/>
            <a:ext cx="7920038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관리자</a:t>
            </a:r>
            <a:endParaRPr lang="ko-KR" altLang="en-US" sz="1100"/>
          </a:p>
        </p:txBody>
      </p:sp>
      <p:sp>
        <p:nvSpPr>
          <p:cNvPr id="5" name="TextBox 4"/>
          <p:cNvSpPr txBox="1"/>
          <p:nvPr/>
        </p:nvSpPr>
        <p:spPr>
          <a:xfrm>
            <a:off x="44996" y="1018932"/>
            <a:ext cx="7920038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회원정보</a:t>
            </a:r>
            <a:r>
              <a:rPr lang="ko-KR" altLang="en-US" sz="1100" dirty="0" smtClean="0"/>
              <a:t>  </a:t>
            </a:r>
            <a:r>
              <a:rPr lang="ko-KR" altLang="en-US" sz="1100" dirty="0" err="1" smtClean="0"/>
              <a:t>ㅣ</a:t>
            </a:r>
            <a:r>
              <a:rPr lang="ko-KR" altLang="en-US" sz="1100" dirty="0" smtClean="0"/>
              <a:t>  통계</a:t>
            </a:r>
            <a:endParaRPr lang="ko-KR" altLang="en-US" sz="11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695833"/>
              </p:ext>
            </p:extLst>
          </p:nvPr>
        </p:nvGraphicFramePr>
        <p:xfrm>
          <a:off x="44996" y="1352550"/>
          <a:ext cx="791949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224136"/>
                <a:gridCol w="1584176"/>
                <a:gridCol w="2520280"/>
                <a:gridCol w="165479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회원명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사용기간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마감일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회원등록일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17204" y="1784598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11670" y="3368774"/>
            <a:ext cx="954206" cy="26161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등록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aphicFrame>
        <p:nvGraphicFramePr>
          <p:cNvPr id="9" name="Group 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639251"/>
              </p:ext>
            </p:extLst>
          </p:nvPr>
        </p:nvGraphicFramePr>
        <p:xfrm>
          <a:off x="8096585" y="703263"/>
          <a:ext cx="2000264" cy="1046270"/>
        </p:xfrm>
        <a:graphic>
          <a:graphicData uri="http://schemas.openxmlformats.org/drawingml/2006/table">
            <a:tbl>
              <a:tblPr/>
              <a:tblGrid>
                <a:gridCol w="346557"/>
                <a:gridCol w="1653707"/>
              </a:tblGrid>
              <a:tr h="2092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→ Function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36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50" y="704478"/>
            <a:ext cx="7920038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관리자</a:t>
            </a:r>
            <a:endParaRPr lang="ko-KR" altLang="en-US" sz="1100"/>
          </a:p>
        </p:txBody>
      </p:sp>
      <p:sp>
        <p:nvSpPr>
          <p:cNvPr id="5" name="TextBox 4"/>
          <p:cNvSpPr txBox="1"/>
          <p:nvPr/>
        </p:nvSpPr>
        <p:spPr>
          <a:xfrm>
            <a:off x="44996" y="1018932"/>
            <a:ext cx="7920038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회원정보</a:t>
            </a:r>
            <a:r>
              <a:rPr lang="ko-KR" altLang="en-US" sz="1100" dirty="0" smtClean="0"/>
              <a:t>  </a:t>
            </a:r>
            <a:r>
              <a:rPr lang="ko-KR" altLang="en-US" sz="1100" dirty="0" err="1" smtClean="0"/>
              <a:t>ㅣ</a:t>
            </a:r>
            <a:r>
              <a:rPr lang="ko-KR" altLang="en-US" sz="1100" dirty="0" smtClean="0"/>
              <a:t>  통계</a:t>
            </a:r>
            <a:endParaRPr lang="ko-KR" altLang="en-US" sz="11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455283"/>
              </p:ext>
            </p:extLst>
          </p:nvPr>
        </p:nvGraphicFramePr>
        <p:xfrm>
          <a:off x="44996" y="1352550"/>
          <a:ext cx="79208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6696744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회원명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사용마감일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011670" y="2576686"/>
            <a:ext cx="954206" cy="26161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smtClean="0">
                <a:solidFill>
                  <a:schemeClr val="bg1"/>
                </a:solidFill>
              </a:rPr>
              <a:t>등록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51230" y="2144638"/>
            <a:ext cx="954206" cy="26161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달력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09892" y="2345854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05636" y="3656013"/>
            <a:ext cx="4248472" cy="369332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smtClean="0">
                <a:solidFill>
                  <a:schemeClr val="bg1"/>
                </a:solidFill>
              </a:rPr>
              <a:t>1. </a:t>
            </a:r>
            <a:r>
              <a:rPr lang="ko-KR" altLang="en-US" sz="1200" dirty="0" smtClean="0">
                <a:solidFill>
                  <a:schemeClr val="bg1"/>
                </a:solidFill>
              </a:rPr>
              <a:t>등록</a:t>
            </a:r>
            <a:r>
              <a:rPr lang="en-US" altLang="ko-KR" sz="1200" dirty="0" smtClean="0">
                <a:solidFill>
                  <a:schemeClr val="bg1"/>
                </a:solidFill>
              </a:rPr>
              <a:t>, </a:t>
            </a:r>
            <a:r>
              <a:rPr lang="ko-KR" altLang="en-US" sz="1200" dirty="0" smtClean="0">
                <a:solidFill>
                  <a:schemeClr val="bg1"/>
                </a:solidFill>
              </a:rPr>
              <a:t>수정을 한 화면에서 처리해도 무방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2" name="Group 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639251"/>
              </p:ext>
            </p:extLst>
          </p:nvPr>
        </p:nvGraphicFramePr>
        <p:xfrm>
          <a:off x="8096585" y="703263"/>
          <a:ext cx="2000264" cy="1046270"/>
        </p:xfrm>
        <a:graphic>
          <a:graphicData uri="http://schemas.openxmlformats.org/drawingml/2006/table">
            <a:tbl>
              <a:tblPr/>
              <a:tblGrid>
                <a:gridCol w="346557"/>
                <a:gridCol w="1653707"/>
              </a:tblGrid>
              <a:tr h="2092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→ Function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952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450" y="704478"/>
            <a:ext cx="7920038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관리자</a:t>
            </a:r>
            <a:endParaRPr lang="ko-KR" altLang="en-US" sz="1100"/>
          </a:p>
        </p:txBody>
      </p:sp>
      <p:sp>
        <p:nvSpPr>
          <p:cNvPr id="5" name="TextBox 4"/>
          <p:cNvSpPr txBox="1"/>
          <p:nvPr/>
        </p:nvSpPr>
        <p:spPr>
          <a:xfrm>
            <a:off x="44996" y="1018932"/>
            <a:ext cx="7920038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회원정보  </a:t>
            </a:r>
            <a:r>
              <a:rPr lang="ko-KR" altLang="en-US" sz="1100" dirty="0" err="1" smtClean="0"/>
              <a:t>ㅣ</a:t>
            </a:r>
            <a:r>
              <a:rPr lang="ko-KR" altLang="en-US" sz="1100" dirty="0" smtClean="0"/>
              <a:t>  </a:t>
            </a:r>
            <a:r>
              <a:rPr lang="ko-KR" altLang="en-US" sz="1100" dirty="0" smtClean="0">
                <a:solidFill>
                  <a:srgbClr val="FF0000"/>
                </a:solidFill>
              </a:rPr>
              <a:t>통계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788320"/>
              </p:ext>
            </p:extLst>
          </p:nvPr>
        </p:nvGraphicFramePr>
        <p:xfrm>
          <a:off x="44996" y="2360662"/>
          <a:ext cx="791949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224136"/>
                <a:gridCol w="1584176"/>
                <a:gridCol w="2520280"/>
                <a:gridCol w="165479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회원명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연락처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사용기간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마감일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금액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홍길동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50,000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50,000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50,000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</a:rPr>
                        <a:t>50,000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830225"/>
              </p:ext>
            </p:extLst>
          </p:nvPr>
        </p:nvGraphicFramePr>
        <p:xfrm>
          <a:off x="5085556" y="4304878"/>
          <a:ext cx="28743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989"/>
                <a:gridCol w="165137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합계금액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102659"/>
              </p:ext>
            </p:extLst>
          </p:nvPr>
        </p:nvGraphicFramePr>
        <p:xfrm>
          <a:off x="19327" y="4304878"/>
          <a:ext cx="21859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773"/>
                <a:gridCol w="1224136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solidFill>
                            <a:schemeClr val="tx1"/>
                          </a:solidFill>
                        </a:rPr>
                        <a:t>전체회원수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340658"/>
              </p:ext>
            </p:extLst>
          </p:nvPr>
        </p:nvGraphicFramePr>
        <p:xfrm>
          <a:off x="1268413" y="1454468"/>
          <a:ext cx="5401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815"/>
                <a:gridCol w="1872208"/>
                <a:gridCol w="792088"/>
                <a:gridCol w="187220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시작일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solidFill>
                            <a:schemeClr val="tx1"/>
                          </a:solidFill>
                        </a:rPr>
                        <a:t>마감일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429372" y="1509083"/>
            <a:ext cx="504056" cy="26161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달력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93668" y="1508920"/>
            <a:ext cx="504056" cy="26161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달력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05636" y="1928614"/>
            <a:ext cx="2182747" cy="2616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dirty="0" smtClean="0"/>
              <a:t>2020. .04. 09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49852" y="3498775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45596" y="4808934"/>
            <a:ext cx="4248472" cy="61061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solidFill>
                  <a:schemeClr val="bg1"/>
                </a:solidFill>
              </a:rPr>
              <a:t>초기화면은 당일 신청내역과 합계금액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>
                <a:solidFill>
                  <a:schemeClr val="bg1"/>
                </a:solidFill>
              </a:rPr>
              <a:t>검색조건에 맞춰서 결과 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97009" y="1503218"/>
            <a:ext cx="504056" cy="26161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>
                <a:solidFill>
                  <a:schemeClr val="bg1"/>
                </a:solidFill>
              </a:rPr>
              <a:t>검색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aphicFrame>
        <p:nvGraphicFramePr>
          <p:cNvPr id="18" name="Group 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639251"/>
              </p:ext>
            </p:extLst>
          </p:nvPr>
        </p:nvGraphicFramePr>
        <p:xfrm>
          <a:off x="8096585" y="703263"/>
          <a:ext cx="2000264" cy="1046270"/>
        </p:xfrm>
        <a:graphic>
          <a:graphicData uri="http://schemas.openxmlformats.org/drawingml/2006/table">
            <a:tbl>
              <a:tblPr/>
              <a:tblGrid>
                <a:gridCol w="346557"/>
                <a:gridCol w="1653707"/>
              </a:tblGrid>
              <a:tr h="2092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→ Function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5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13" y="772818"/>
            <a:ext cx="7911341" cy="25853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/>
              <a:t>개발기본조건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인성의 서비스 </a:t>
            </a:r>
            <a:r>
              <a:rPr lang="en-US" altLang="ko-KR" sz="1200" dirty="0" smtClean="0"/>
              <a:t>1,5,6,7 </a:t>
            </a:r>
            <a:r>
              <a:rPr lang="ko-KR" altLang="en-US" sz="1200" dirty="0" smtClean="0"/>
              <a:t>그룹과 </a:t>
            </a:r>
            <a:r>
              <a:rPr lang="en-US" altLang="ko-KR" sz="1200" dirty="0" smtClean="0"/>
              <a:t>2,3,4</a:t>
            </a:r>
            <a:r>
              <a:rPr lang="ko-KR" altLang="en-US" sz="1200" dirty="0" smtClean="0"/>
              <a:t>그룹을 분할화면으로 처리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인성도 동일함</a:t>
            </a:r>
            <a:r>
              <a:rPr lang="en-US" altLang="ko-KR" sz="1200" dirty="0" smtClean="0"/>
              <a:t>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전화번호와 </a:t>
            </a:r>
            <a:r>
              <a:rPr lang="en-US" altLang="ko-KR" sz="1200" dirty="0" smtClean="0"/>
              <a:t>/ </a:t>
            </a:r>
            <a:r>
              <a:rPr lang="ko-KR" altLang="en-US" sz="1200" dirty="0" smtClean="0"/>
              <a:t>이름을 전달하면 설치 </a:t>
            </a:r>
            <a:r>
              <a:rPr lang="en-US" altLang="ko-KR" sz="1200" dirty="0" err="1" smtClean="0"/>
              <a:t>url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전달해서 설치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관리자에 전화번호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이름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기간 설정 기능</a:t>
            </a:r>
            <a:r>
              <a:rPr lang="en-US" altLang="ko-KR" sz="1200" dirty="0" smtClean="0"/>
              <a:t>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인성의 </a:t>
            </a:r>
            <a:r>
              <a:rPr lang="en-US" altLang="ko-KR" sz="1200" dirty="0" smtClean="0"/>
              <a:t>DB IP </a:t>
            </a:r>
            <a:r>
              <a:rPr lang="ko-KR" altLang="en-US" sz="1200" dirty="0" smtClean="0"/>
              <a:t>확인 필요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err="1" smtClean="0"/>
              <a:t>참이슬</a:t>
            </a:r>
            <a:r>
              <a:rPr lang="ko-KR" altLang="en-US" sz="1200" dirty="0" smtClean="0"/>
              <a:t> 화면을 기준으로 개발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인성화면은 참고자료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2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err="1" smtClean="0"/>
              <a:t>참이슬을</a:t>
            </a:r>
            <a:r>
              <a:rPr lang="ko-KR" altLang="en-US" sz="1200" dirty="0" smtClean="0"/>
              <a:t> 구동하면 자동으로 인성에 접속해서 리스트 업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 smtClean="0"/>
              <a:t>5</a:t>
            </a:r>
            <a:r>
              <a:rPr lang="ko-KR" altLang="en-US" sz="1200" dirty="0" smtClean="0"/>
              <a:t>페이지 지역을 지정하면 해당 지역이 우선적으로 </a:t>
            </a:r>
            <a:r>
              <a:rPr lang="ko-KR" altLang="en-US" sz="1200" dirty="0" err="1" smtClean="0"/>
              <a:t>콜업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팝업으로 알림 </a:t>
            </a:r>
            <a:r>
              <a:rPr lang="en-US" altLang="ko-KR" sz="1200" dirty="0" smtClean="0"/>
              <a:t>– </a:t>
            </a:r>
            <a:r>
              <a:rPr lang="ko-KR" altLang="en-US" sz="1200" dirty="0" smtClean="0"/>
              <a:t>팝업내용 별도 </a:t>
            </a:r>
            <a:r>
              <a:rPr lang="ko-KR" altLang="en-US" sz="1200" dirty="0" err="1" smtClean="0"/>
              <a:t>캡처</a:t>
            </a:r>
            <a:r>
              <a:rPr lang="ko-KR" altLang="en-US" sz="1200" dirty="0" smtClean="0"/>
              <a:t> 예정</a:t>
            </a:r>
            <a:r>
              <a:rPr lang="en-US" altLang="ko-KR" sz="1200" dirty="0" smtClean="0"/>
              <a:t>)</a:t>
            </a:r>
          </a:p>
        </p:txBody>
      </p:sp>
      <p:graphicFrame>
        <p:nvGraphicFramePr>
          <p:cNvPr id="3" name="Group 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639251"/>
              </p:ext>
            </p:extLst>
          </p:nvPr>
        </p:nvGraphicFramePr>
        <p:xfrm>
          <a:off x="8096585" y="703263"/>
          <a:ext cx="2000264" cy="1046270"/>
        </p:xfrm>
        <a:graphic>
          <a:graphicData uri="http://schemas.openxmlformats.org/drawingml/2006/table">
            <a:tbl>
              <a:tblPr/>
              <a:tblGrid>
                <a:gridCol w="346557"/>
                <a:gridCol w="1653707"/>
              </a:tblGrid>
              <a:tr h="2092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→ Function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3902" y="3646173"/>
            <a:ext cx="7911341" cy="30469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서비스화면 </a:t>
            </a:r>
            <a:r>
              <a:rPr lang="en-US" altLang="ko-KR" sz="1200" dirty="0" smtClean="0"/>
              <a:t>( </a:t>
            </a:r>
            <a:r>
              <a:rPr lang="ko-KR" altLang="en-US" sz="1200" dirty="0" err="1" smtClean="0"/>
              <a:t>참이슬화면을</a:t>
            </a:r>
            <a:r>
              <a:rPr lang="ko-KR" altLang="en-US" sz="1200" dirty="0" smtClean="0"/>
              <a:t> 기준으로 컬러만  조정</a:t>
            </a:r>
            <a:r>
              <a:rPr lang="en-US" altLang="ko-KR" sz="1200" dirty="0" smtClean="0"/>
              <a:t>)</a:t>
            </a: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리스트화면</a:t>
            </a:r>
            <a:r>
              <a:rPr lang="en-US" altLang="ko-KR" sz="1200" dirty="0" smtClean="0"/>
              <a:t>(1</a:t>
            </a:r>
            <a:r>
              <a:rPr lang="ko-KR" altLang="en-US" sz="1200" dirty="0" smtClean="0"/>
              <a:t>화면 </a:t>
            </a:r>
            <a:r>
              <a:rPr lang="en-US" altLang="ko-KR" sz="1200" dirty="0" smtClean="0"/>
              <a:t>/ 2</a:t>
            </a:r>
            <a:r>
              <a:rPr lang="ko-KR" altLang="en-US" sz="1200" dirty="0" smtClean="0"/>
              <a:t>화면분할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팝업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err="1" smtClean="0"/>
              <a:t>오더상세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환경설정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 smtClean="0"/>
              <a:t>관리자화면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로그인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회원목록</a:t>
            </a:r>
            <a:endParaRPr lang="en-US" altLang="ko-KR" sz="1200" dirty="0" smtClean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회원상세</a:t>
            </a:r>
            <a:endParaRPr lang="en-US" altLang="ko-KR" sz="1200" dirty="0"/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sz="1200" dirty="0" smtClean="0"/>
              <a:t>통계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합계화면</a:t>
            </a:r>
            <a:r>
              <a:rPr lang="en-US" altLang="ko-KR" sz="1200" dirty="0" smtClean="0"/>
              <a:t>)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08456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ko-KR" altLang="en-US" sz="4000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참이슬화면</a:t>
            </a:r>
            <a:endParaRPr lang="ko-KR" altLang="en-US" sz="4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780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4" y="704478"/>
            <a:ext cx="2509599" cy="55768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050" name="Picture 2" descr="D:\업무용_업체자료\코리아물류\코리아물류_신규\사진자료(캡쳐)\b_bh6Ud018svcu85txlq4yhyd_uw10d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308" y="703263"/>
            <a:ext cx="2510539" cy="55781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Group 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682345"/>
              </p:ext>
            </p:extLst>
          </p:nvPr>
        </p:nvGraphicFramePr>
        <p:xfrm>
          <a:off x="8096585" y="703263"/>
          <a:ext cx="2000264" cy="1330216"/>
        </p:xfrm>
        <a:graphic>
          <a:graphicData uri="http://schemas.openxmlformats.org/drawingml/2006/table">
            <a:tbl>
              <a:tblPr/>
              <a:tblGrid>
                <a:gridCol w="346557"/>
                <a:gridCol w="1653707"/>
              </a:tblGrid>
              <a:tr h="2092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→ Function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초기접속화면</a:t>
                      </a:r>
                      <a:endParaRPr lang="en-US" altLang="ko-KR" sz="10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접속 </a:t>
                      </a:r>
                      <a:r>
                        <a:rPr lang="en-US" altLang="ko-KR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-&gt; </a:t>
                      </a:r>
                      <a:r>
                        <a:rPr lang="ko-KR" altLang="en-US" sz="10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사용잔여기간 체크</a:t>
                      </a:r>
                      <a:endParaRPr lang="en-US" altLang="ko-KR" sz="1000" dirty="0" smtClean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17204" y="1928614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69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6" y="704478"/>
            <a:ext cx="2509599" cy="5576887"/>
          </a:xfrm>
          <a:prstGeom prst="rect">
            <a:avLst/>
          </a:prstGeom>
        </p:spPr>
      </p:pic>
      <p:pic>
        <p:nvPicPr>
          <p:cNvPr id="3074" name="Picture 2" descr="D:\업무용_업체자료\코리아물류\코리아물류_신규\사진자료(캡쳐)\b_6h6Ud018svceqrlybd1x2wq_uw10d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944" y="704478"/>
            <a:ext cx="2509991" cy="557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 bwMode="auto">
          <a:xfrm>
            <a:off x="3030944" y="4016846"/>
            <a:ext cx="2509991" cy="165618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985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68296" y="4333478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41540" y="3269240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01180" y="2029222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44450" y="2144638"/>
            <a:ext cx="2510145" cy="28803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985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Group 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216220"/>
              </p:ext>
            </p:extLst>
          </p:nvPr>
        </p:nvGraphicFramePr>
        <p:xfrm>
          <a:off x="8096585" y="703263"/>
          <a:ext cx="2000264" cy="2944054"/>
        </p:xfrm>
        <a:graphic>
          <a:graphicData uri="http://schemas.openxmlformats.org/drawingml/2006/table">
            <a:tbl>
              <a:tblPr/>
              <a:tblGrid>
                <a:gridCol w="346557"/>
                <a:gridCol w="1653707"/>
              </a:tblGrid>
              <a:tr h="2092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→ Function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퀵오더를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위한 환경 설정 화면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사용자가 기본적인 설정을 하면 해당 조건에 맞는 오더가 우선적으로 배정이 된다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지역조건은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개까지 미리 저장가능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그 위는 저장한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 중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사용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”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버튼을 누르면 위에 저장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두개를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모두 선택하면 분할화면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 1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개만 선택하면 전체화면 </a:t>
                      </a:r>
                    </a:p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43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277" y="704479"/>
            <a:ext cx="2509599" cy="5576887"/>
          </a:xfrm>
          <a:prstGeom prst="rect">
            <a:avLst/>
          </a:prstGeom>
        </p:spPr>
      </p:pic>
      <p:pic>
        <p:nvPicPr>
          <p:cNvPr id="1026" name="Picture 2" descr="D:\업무용_업체자료\코리아물류\코리아물류_신규\사진자료(캡쳐)\b_7h6Ud018svcyr7pljqqeff4_uw10d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6" y="704478"/>
            <a:ext cx="2516190" cy="559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업무용_업체자료\코리아물류\코리아물류_신규\사진자료(캡쳐)\b_7h6Ud018svc15fa5tr6r6d8j_uw10d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735" y="704478"/>
            <a:ext cx="2509992" cy="557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 bwMode="auto">
          <a:xfrm>
            <a:off x="0" y="5240982"/>
            <a:ext cx="405036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985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065894" y="5240982"/>
            <a:ext cx="1495291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9853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Group 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869681"/>
              </p:ext>
            </p:extLst>
          </p:nvPr>
        </p:nvGraphicFramePr>
        <p:xfrm>
          <a:off x="8096585" y="703263"/>
          <a:ext cx="2000264" cy="2071362"/>
        </p:xfrm>
        <a:graphic>
          <a:graphicData uri="http://schemas.openxmlformats.org/drawingml/2006/table">
            <a:tbl>
              <a:tblPr/>
              <a:tblGrid>
                <a:gridCol w="346557"/>
                <a:gridCol w="1653707"/>
              </a:tblGrid>
              <a:tr h="2092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→ Function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“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업무시작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”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메시지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=&gt;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안전운전하세요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</a:p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인성화면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동일한 방식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화면만 다름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endParaRPr lang="en-US" altLang="ko-KR" sz="10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시작과 동시에 자동캐치 오더가 진행됨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다음페이지 참조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220160" y="3656013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2518" y="5010150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87543" y="4931718"/>
            <a:ext cx="251992" cy="230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구부러진 연결선 5"/>
          <p:cNvCxnSpPr>
            <a:stCxn id="11" idx="0"/>
          </p:cNvCxnSpPr>
          <p:nvPr/>
        </p:nvCxnSpPr>
        <p:spPr bwMode="auto">
          <a:xfrm rot="16200000" flipH="1">
            <a:off x="2092422" y="3246242"/>
            <a:ext cx="152400" cy="3680217"/>
          </a:xfrm>
          <a:prstGeom prst="curvedConnector4">
            <a:avLst>
              <a:gd name="adj1" fmla="val -385385"/>
              <a:gd name="adj2" fmla="val 6662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34469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08" y="704478"/>
            <a:ext cx="2509599" cy="55768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6" y="704479"/>
            <a:ext cx="2509599" cy="557688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graphicFrame>
        <p:nvGraphicFramePr>
          <p:cNvPr id="5" name="Group 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817948"/>
              </p:ext>
            </p:extLst>
          </p:nvPr>
        </p:nvGraphicFramePr>
        <p:xfrm>
          <a:off x="8096585" y="703263"/>
          <a:ext cx="2000264" cy="1177816"/>
        </p:xfrm>
        <a:graphic>
          <a:graphicData uri="http://schemas.openxmlformats.org/drawingml/2006/table">
            <a:tbl>
              <a:tblPr/>
              <a:tblGrid>
                <a:gridCol w="346557"/>
                <a:gridCol w="1653707"/>
              </a:tblGrid>
              <a:tr h="2092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→ Function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요금과 거리 조건 설정</a:t>
                      </a:r>
                    </a:p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213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4" y="704478"/>
            <a:ext cx="2509599" cy="5576887"/>
          </a:xfrm>
          <a:prstGeom prst="rect">
            <a:avLst/>
          </a:prstGeom>
        </p:spPr>
      </p:pic>
      <p:graphicFrame>
        <p:nvGraphicFramePr>
          <p:cNvPr id="5" name="Group 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637901"/>
              </p:ext>
            </p:extLst>
          </p:nvPr>
        </p:nvGraphicFramePr>
        <p:xfrm>
          <a:off x="8096585" y="703263"/>
          <a:ext cx="2000264" cy="1711216"/>
        </p:xfrm>
        <a:graphic>
          <a:graphicData uri="http://schemas.openxmlformats.org/drawingml/2006/table">
            <a:tbl>
              <a:tblPr/>
              <a:tblGrid>
                <a:gridCol w="346557"/>
                <a:gridCol w="1653707"/>
              </a:tblGrid>
              <a:tr h="209254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→ Function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퀵오더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기본정보화면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확정을 누르면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퀵오더를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확정할 수 있다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92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294683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3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9853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9853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100" smtClean="0"/>
        </a:defPPr>
      </a:lstStyle>
    </a:txDef>
  </a:objectDefaults>
  <a:extraClrSchemeLst>
    <a:extraClrScheme>
      <a:clrScheme name="3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1625</TotalTime>
  <Words>459</Words>
  <Application>Microsoft Office PowerPoint</Application>
  <PresentationFormat>사용자 지정</PresentationFormat>
  <Paragraphs>206</Paragraphs>
  <Slides>22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3_기본 디자인</vt:lpstr>
      <vt:lpstr>개발화면</vt:lpstr>
      <vt:lpstr>PowerPoint 프레젠테이션</vt:lpstr>
      <vt:lpstr>PowerPoint 프레젠테이션</vt:lpstr>
      <vt:lpstr>참이슬화면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인성화면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관리자화면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wizcomm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스토리보드폼.ppt</dc:title>
  <dc:creator>wizcomm</dc:creator>
  <cp:lastModifiedBy>821020040864</cp:lastModifiedBy>
  <cp:revision>93</cp:revision>
  <dcterms:created xsi:type="dcterms:W3CDTF">2008-09-14T12:47:13Z</dcterms:created>
  <dcterms:modified xsi:type="dcterms:W3CDTF">2020-04-19T10:37:34Z</dcterms:modified>
</cp:coreProperties>
</file>