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0" r:id="rId2"/>
    <p:sldId id="291" r:id="rId3"/>
    <p:sldId id="289" r:id="rId4"/>
    <p:sldId id="278" r:id="rId5"/>
    <p:sldId id="288" r:id="rId6"/>
    <p:sldId id="280" r:id="rId7"/>
    <p:sldId id="281" r:id="rId8"/>
    <p:sldId id="283" r:id="rId9"/>
  </p:sldIdLst>
  <p:sldSz cx="6858000" cy="9144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6F6"/>
    <a:srgbClr val="FEF6F0"/>
    <a:srgbClr val="FEFED0"/>
    <a:srgbClr val="EDF6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07" autoAdjust="0"/>
  </p:normalViewPr>
  <p:slideViewPr>
    <p:cSldViewPr>
      <p:cViewPr varScale="1">
        <p:scale>
          <a:sx n="54" d="100"/>
          <a:sy n="54" d="100"/>
        </p:scale>
        <p:origin x="298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.&#51652;&#54665;&#51473;\200609%20&#54253;&#50684;&#54801;&#52265;\WORK\&#49888;&#52629;&#51060;&#51020;&#44228;&#49328;&#49436;\&#45349;&#49436;&#49828;&#45936;&#51060;&#53440;%20&#48516;&#49437;_&#49688;&#51652;&#48320;&#44221;_200630_&#48177;&#50629;&#45936;&#51060;&#53552;&#50857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274133592143658"/>
          <c:y val="5.0373620157726062E-2"/>
          <c:w val="0.75586405927750955"/>
          <c:h val="0.77852268953127413"/>
        </c:manualLayout>
      </c:layout>
      <c:scatterChart>
        <c:scatterStyle val="lineMarker"/>
        <c:varyColors val="0"/>
        <c:ser>
          <c:idx val="0"/>
          <c:order val="0"/>
          <c:tx>
            <c:v>잔여유간</c:v>
          </c:tx>
          <c:spPr>
            <a:ln w="25400">
              <a:solidFill>
                <a:srgbClr val="990033"/>
              </a:solidFill>
              <a:prstDash val="solid"/>
            </a:ln>
          </c:spPr>
          <c:marker>
            <c:symbol val="none"/>
          </c:marker>
          <c:xVal>
            <c:numRef>
              <c:f>'넥서스데이타 분석(온도범위변경)'!$AZ$361:$BC$361</c:f>
              <c:numCache>
                <c:formatCode>General</c:formatCode>
                <c:ptCount val="4"/>
                <c:pt idx="1">
                  <c:v>-15</c:v>
                </c:pt>
                <c:pt idx="2">
                  <c:v>30.8</c:v>
                </c:pt>
                <c:pt idx="3">
                  <c:v>37.9</c:v>
                </c:pt>
              </c:numCache>
            </c:numRef>
          </c:xVal>
          <c:yVal>
            <c:numRef>
              <c:f>'넥서스데이타 분석(온도범위변경)'!$BE$361:$BH$361</c:f>
              <c:numCache>
                <c:formatCode>General</c:formatCode>
                <c:ptCount val="4"/>
                <c:pt idx="1">
                  <c:v>52.51896</c:v>
                </c:pt>
                <c:pt idx="2" formatCode="0.0_ ">
                  <c:v>3</c:v>
                </c:pt>
                <c:pt idx="3" formatCode="0.0_ ">
                  <c:v>-4.7397702000000033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C83-4F38-9494-42A43AD4E7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7264896"/>
        <c:axId val="217309184"/>
      </c:scatterChart>
      <c:valAx>
        <c:axId val="217264896"/>
        <c:scaling>
          <c:orientation val="minMax"/>
          <c:max val="45"/>
          <c:min val="-15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ko-KR"/>
                  <a:t>온도</a:t>
                </a:r>
                <a:r>
                  <a:rPr lang="en-US"/>
                  <a:t>(</a:t>
                </a:r>
                <a:r>
                  <a:rPr lang="ko-KR"/>
                  <a:t>℃</a:t>
                </a:r>
                <a:r>
                  <a:rPr lang="en-US"/>
                  <a:t>)</a:t>
                </a:r>
              </a:p>
            </c:rich>
          </c:tx>
          <c:overlay val="0"/>
          <c:spPr>
            <a:noFill/>
            <a:ln w="25400">
              <a:noFill/>
            </a:ln>
          </c:spPr>
        </c:title>
        <c:numFmt formatCode="General" sourceLinked="1"/>
        <c:majorTickMark val="in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ko-KR"/>
          </a:p>
        </c:txPr>
        <c:crossAx val="217309184"/>
        <c:crosses val="autoZero"/>
        <c:crossBetween val="midCat"/>
        <c:majorUnit val="5"/>
      </c:valAx>
      <c:valAx>
        <c:axId val="217309184"/>
        <c:scaling>
          <c:orientation val="minMax"/>
          <c:max val="60"/>
          <c:min val="-6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ko-KR" dirty="0"/>
                  <a:t>유간</a:t>
                </a:r>
                <a:r>
                  <a:rPr lang="ko-KR" baseline="0" dirty="0"/>
                  <a:t> </a:t>
                </a:r>
                <a:r>
                  <a:rPr lang="en-US" dirty="0"/>
                  <a:t>(mm)</a:t>
                </a:r>
              </a:p>
            </c:rich>
          </c:tx>
          <c:layout>
            <c:manualLayout>
              <c:xMode val="edge"/>
              <c:yMode val="edge"/>
              <c:x val="1.9280612853840144E-3"/>
              <c:y val="0.22588010690281188"/>
            </c:manualLayout>
          </c:layout>
          <c:overlay val="0"/>
          <c:spPr>
            <a:noFill/>
            <a:ln w="25400">
              <a:noFill/>
            </a:ln>
          </c:spPr>
        </c:title>
        <c:numFmt formatCode="#,##0_);[Red]\(#,##0\)" sourceLinked="0"/>
        <c:majorTickMark val="none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ko-KR"/>
          </a:p>
        </c:txPr>
        <c:crossAx val="217264896"/>
        <c:crosses val="autoZero"/>
        <c:crossBetween val="midCat"/>
        <c:majorUnit val="20"/>
      </c:valAx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4765744605922562"/>
          <c:y val="0.66688977572900365"/>
          <c:w val="0.36788764935660179"/>
          <c:h val="0.18137573907638149"/>
        </c:manualLayout>
      </c:layout>
      <c:overlay val="0"/>
    </c:legend>
    <c:plotVisOnly val="1"/>
    <c:dispBlanksAs val="gap"/>
    <c:showDLblsOverMax val="0"/>
  </c:chart>
  <c:spPr>
    <a:solidFill>
      <a:srgbClr val="EDF6F9"/>
    </a:solidFill>
    <a:ln w="9525">
      <a:noFill/>
    </a:ln>
  </c:spPr>
  <c:txPr>
    <a:bodyPr/>
    <a:lstStyle/>
    <a:p>
      <a:pPr>
        <a:defRPr lang="ko-KR" altLang="en-US" sz="800" b="0" i="0" u="none" strike="noStrike" kern="1200" dirty="0">
          <a:solidFill>
            <a:srgbClr val="000000"/>
          </a:solidFill>
          <a:latin typeface="맑은 고딕"/>
          <a:ea typeface="+mn-ea"/>
          <a:cs typeface="+mn-cs"/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5545" tIns="47773" rIns="95545" bIns="4777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5545" tIns="47773" rIns="95545" bIns="47773" rtlCol="0"/>
          <a:lstStyle>
            <a:lvl1pPr algn="r">
              <a:defRPr sz="1300"/>
            </a:lvl1pPr>
          </a:lstStyle>
          <a:p>
            <a:fld id="{BB16B1B7-9A92-4E86-AC2B-DBB34BD29DD4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45" tIns="47773" rIns="95545" bIns="4777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5545" tIns="47773" rIns="95545" bIns="4777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5545" tIns="47773" rIns="95545" bIns="4777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5545" tIns="47773" rIns="95545" bIns="47773" rtlCol="0" anchor="b"/>
          <a:lstStyle>
            <a:lvl1pPr algn="r">
              <a:defRPr sz="1300"/>
            </a:lvl1pPr>
          </a:lstStyle>
          <a:p>
            <a:fld id="{89ADE125-B642-4A64-93AB-80A240D1606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2D081-07AB-4F24-9CAA-D0882E249B06}" type="datetimeFigureOut">
              <a:rPr lang="ko-KR" altLang="en-US" smtClean="0"/>
              <a:pPr/>
              <a:t>2020-07-15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A0466-F884-4492-80FC-C3588C82B30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85800" y="2786050"/>
            <a:ext cx="5314968" cy="2928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고속도로 교량</a:t>
            </a:r>
            <a:b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신축이음 협착관리</a:t>
            </a:r>
            <a:b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b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ko-KR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</a:t>
            </a:r>
            <a:r>
              <a:rPr kumimoji="0" lang="ko-KR" alt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개발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6858000" cy="9144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ko-KR" altLang="en-US" sz="1500" dirty="0"/>
              <a:t>작업사양서</a:t>
            </a: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1. </a:t>
            </a:r>
            <a:r>
              <a:rPr lang="ko-KR" altLang="en-US" sz="1500" dirty="0" err="1"/>
              <a:t>앱</a:t>
            </a:r>
            <a:r>
              <a:rPr lang="ko-KR" altLang="en-US" sz="1500" dirty="0"/>
              <a:t> 개요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 (1) </a:t>
            </a:r>
            <a:r>
              <a:rPr lang="ko-KR" altLang="en-US" sz="1500" dirty="0"/>
              <a:t>명칭 </a:t>
            </a:r>
            <a:r>
              <a:rPr lang="en-US" altLang="ko-KR" sz="1500" dirty="0"/>
              <a:t>: </a:t>
            </a:r>
            <a:r>
              <a:rPr lang="ko-KR" altLang="en-US" sz="1500" dirty="0"/>
              <a:t>고속도로교량 신축이음 협착관리 </a:t>
            </a:r>
            <a:r>
              <a:rPr lang="ko-KR" altLang="en-US" sz="1500" dirty="0" err="1"/>
              <a:t>앱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 (2) </a:t>
            </a:r>
            <a:r>
              <a:rPr lang="ko-KR" altLang="en-US" sz="1500" dirty="0"/>
              <a:t>목표 </a:t>
            </a:r>
            <a:r>
              <a:rPr lang="en-US" altLang="ko-KR" sz="1500" dirty="0"/>
              <a:t>: </a:t>
            </a:r>
            <a:r>
              <a:rPr lang="ko-KR" altLang="en-US" sz="1500" dirty="0"/>
              <a:t>최근 여름철 폭염 온도를 반영한 확대 온도기준과 구조물 유효온도를 고려한 교량의 시공과 </a:t>
            </a:r>
            <a:r>
              <a:rPr lang="ko-KR" altLang="en-US" sz="1500" dirty="0" err="1"/>
              <a:t>유지관리시</a:t>
            </a:r>
            <a:r>
              <a:rPr lang="ko-KR" altLang="en-US" sz="1500" dirty="0"/>
              <a:t> 필요한 적정 </a:t>
            </a:r>
            <a:r>
              <a:rPr lang="ko-KR" altLang="en-US" sz="1500" dirty="0" err="1"/>
              <a:t>신축량</a:t>
            </a:r>
            <a:r>
              <a:rPr lang="en-US" altLang="ko-KR" sz="1500" dirty="0"/>
              <a:t>(</a:t>
            </a:r>
            <a:r>
              <a:rPr lang="ko-KR" altLang="en-US" sz="1500" dirty="0"/>
              <a:t>유간</a:t>
            </a:r>
            <a:r>
              <a:rPr lang="en-US" altLang="ko-KR" sz="1500" dirty="0"/>
              <a:t>)</a:t>
            </a:r>
            <a:r>
              <a:rPr lang="ko-KR" altLang="en-US" sz="1500" dirty="0"/>
              <a:t> 계산 프로그램 개발</a:t>
            </a:r>
            <a:endParaRPr lang="en-US" altLang="ko-KR" sz="1500" dirty="0"/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2. </a:t>
            </a:r>
            <a:r>
              <a:rPr lang="ko-KR" altLang="en-US" sz="1500" dirty="0" err="1"/>
              <a:t>앱</a:t>
            </a:r>
            <a:r>
              <a:rPr lang="ko-KR" altLang="en-US" sz="1500" dirty="0"/>
              <a:t> 기능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 - NEXUS </a:t>
            </a:r>
            <a:r>
              <a:rPr lang="ko-KR" altLang="en-US" sz="1500" dirty="0"/>
              <a:t>측정 데이터 기반 </a:t>
            </a:r>
            <a:r>
              <a:rPr lang="ko-KR" altLang="en-US" sz="1500" dirty="0" err="1"/>
              <a:t>백데이터</a:t>
            </a:r>
            <a:r>
              <a:rPr lang="en-US" altLang="ko-KR" sz="1500" dirty="0"/>
              <a:t>(</a:t>
            </a:r>
            <a:r>
              <a:rPr lang="ko-KR" altLang="en-US" sz="1500" dirty="0"/>
              <a:t>엑셀</a:t>
            </a:r>
            <a:r>
              <a:rPr lang="en-US" altLang="ko-KR" sz="1500" dirty="0"/>
              <a:t>data)</a:t>
            </a:r>
            <a:r>
              <a:rPr lang="ko-KR" altLang="en-US" sz="1500" dirty="0"/>
              <a:t> 불러오기 및 새로운 계산에 의한 유간 산정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 (1) </a:t>
            </a:r>
            <a:r>
              <a:rPr lang="ko-KR" altLang="en-US" sz="1500" dirty="0"/>
              <a:t>신축이음 </a:t>
            </a:r>
            <a:r>
              <a:rPr lang="ko-KR" altLang="en-US" sz="1500" dirty="0" err="1"/>
              <a:t>관리시</a:t>
            </a:r>
            <a:r>
              <a:rPr lang="ko-KR" altLang="en-US" sz="1500" dirty="0"/>
              <a:t> 유간 평가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백데이터</a:t>
            </a:r>
            <a:r>
              <a:rPr lang="ko-KR" altLang="en-US" sz="1500" dirty="0"/>
              <a:t> 불러오기 </a:t>
            </a:r>
            <a:r>
              <a:rPr lang="en-US" altLang="ko-KR" sz="1500" dirty="0"/>
              <a:t>+ </a:t>
            </a:r>
            <a:r>
              <a:rPr lang="ko-KR" altLang="en-US" sz="1500" dirty="0"/>
              <a:t>수식계산</a:t>
            </a:r>
            <a:r>
              <a:rPr lang="en-US" altLang="ko-KR" sz="1500" dirty="0"/>
              <a:t>)</a:t>
            </a:r>
          </a:p>
          <a:p>
            <a:pPr>
              <a:buNone/>
            </a:pPr>
            <a:r>
              <a:rPr lang="en-US" altLang="ko-KR" sz="1500" dirty="0"/>
              <a:t>    (2) </a:t>
            </a:r>
            <a:r>
              <a:rPr lang="ko-KR" altLang="en-US" sz="1500" dirty="0"/>
              <a:t>검색 교량 현황 보기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백데이터</a:t>
            </a:r>
            <a:r>
              <a:rPr lang="ko-KR" altLang="en-US" sz="1500" dirty="0"/>
              <a:t> 불러오기</a:t>
            </a:r>
            <a:r>
              <a:rPr lang="en-US" altLang="ko-KR" sz="1500" dirty="0"/>
              <a:t>)</a:t>
            </a:r>
          </a:p>
          <a:p>
            <a:pPr>
              <a:buNone/>
            </a:pPr>
            <a:r>
              <a:rPr lang="en-US" altLang="ko-KR" sz="1500" dirty="0"/>
              <a:t>    (3) </a:t>
            </a:r>
            <a:r>
              <a:rPr lang="ko-KR" altLang="en-US" sz="1500" dirty="0"/>
              <a:t>신축이음 </a:t>
            </a:r>
            <a:r>
              <a:rPr lang="ko-KR" altLang="en-US" sz="1500" dirty="0" err="1"/>
              <a:t>설치시</a:t>
            </a:r>
            <a:r>
              <a:rPr lang="ko-KR" altLang="en-US" sz="1500" dirty="0"/>
              <a:t> 유간 계산 </a:t>
            </a:r>
            <a:r>
              <a:rPr lang="en-US" altLang="ko-KR" sz="1500" dirty="0"/>
              <a:t>(</a:t>
            </a:r>
            <a:r>
              <a:rPr lang="ko-KR" altLang="en-US" sz="1500" dirty="0" err="1"/>
              <a:t>백데이터</a:t>
            </a:r>
            <a:r>
              <a:rPr lang="ko-KR" altLang="en-US" sz="1500" dirty="0"/>
              <a:t> 불러오기 </a:t>
            </a:r>
            <a:r>
              <a:rPr lang="en-US" altLang="ko-KR" sz="1500" dirty="0"/>
              <a:t>+ </a:t>
            </a:r>
            <a:r>
              <a:rPr lang="ko-KR" altLang="en-US" sz="1500" dirty="0"/>
              <a:t>수식계산</a:t>
            </a:r>
            <a:r>
              <a:rPr lang="en-US" altLang="ko-KR" sz="1500" dirty="0"/>
              <a:t>)</a:t>
            </a:r>
          </a:p>
          <a:p>
            <a:pPr>
              <a:buNone/>
            </a:pP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3. </a:t>
            </a:r>
            <a:r>
              <a:rPr lang="ko-KR" altLang="en-US" sz="1500" dirty="0"/>
              <a:t>프로그램 기능 및 설정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 err="1"/>
              <a:t>액셀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백테이터에서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선택값</a:t>
            </a:r>
            <a:r>
              <a:rPr lang="ko-KR" altLang="en-US" sz="1500" dirty="0"/>
              <a:t> 불러오기 기능 포함</a:t>
            </a:r>
            <a:r>
              <a:rPr lang="en-US" altLang="ko-KR" sz="1500" dirty="0"/>
              <a:t>. </a:t>
            </a:r>
            <a:r>
              <a:rPr lang="ko-KR" altLang="en-US" sz="1500" dirty="0"/>
              <a:t>서버 연동 없이 </a:t>
            </a:r>
            <a:r>
              <a:rPr lang="en-US" altLang="ko-KR" sz="1500" dirty="0"/>
              <a:t>APP</a:t>
            </a:r>
            <a:r>
              <a:rPr lang="ko-KR" altLang="en-US" sz="1500" dirty="0"/>
              <a:t>내부 처리</a:t>
            </a:r>
            <a:r>
              <a:rPr lang="en-US" altLang="ko-KR" sz="1500" dirty="0"/>
              <a:t>.</a:t>
            </a:r>
          </a:p>
          <a:p>
            <a:pPr>
              <a:buNone/>
            </a:pPr>
            <a:r>
              <a:rPr lang="en-US" altLang="ko-KR" sz="1500" dirty="0"/>
              <a:t>    </a:t>
            </a:r>
            <a:r>
              <a:rPr lang="ko-KR" altLang="en-US" sz="1500" dirty="0"/>
              <a:t> </a:t>
            </a:r>
            <a:r>
              <a:rPr lang="en-US" altLang="ko-KR" sz="1500" dirty="0"/>
              <a:t>(</a:t>
            </a:r>
            <a:r>
              <a:rPr lang="ko-KR" altLang="en-US" sz="1500" dirty="0"/>
              <a:t>대략 엑셀 </a:t>
            </a:r>
            <a:r>
              <a:rPr lang="en-US" altLang="ko-KR" sz="1500" dirty="0"/>
              <a:t>1</a:t>
            </a:r>
            <a:r>
              <a:rPr lang="ko-KR" altLang="en-US" sz="1500" dirty="0"/>
              <a:t>페이지당 </a:t>
            </a:r>
            <a:r>
              <a:rPr lang="en-US" altLang="ko-KR" sz="1500" dirty="0"/>
              <a:t>line15000, Z</a:t>
            </a:r>
            <a:r>
              <a:rPr lang="ko-KR" altLang="en-US" sz="1500" dirty="0"/>
              <a:t>열 </a:t>
            </a:r>
            <a:r>
              <a:rPr lang="ko-KR" altLang="en-US" sz="1500" dirty="0" err="1"/>
              <a:t>정도분량의</a:t>
            </a:r>
            <a:r>
              <a:rPr lang="ko-KR" altLang="en-US" sz="1500" dirty="0"/>
              <a:t> 데이터 </a:t>
            </a:r>
            <a:r>
              <a:rPr lang="en-US" altLang="ko-KR" sz="1500" dirty="0"/>
              <a:t>6</a:t>
            </a:r>
            <a:r>
              <a:rPr lang="ko-KR" altLang="en-US" sz="1500" dirty="0"/>
              <a:t>페이지 분량</a:t>
            </a:r>
            <a:r>
              <a:rPr lang="en-US" altLang="ko-KR" sz="1500" dirty="0"/>
              <a:t>)</a:t>
            </a:r>
          </a:p>
          <a:p>
            <a:pPr>
              <a:buNone/>
            </a:pPr>
            <a:r>
              <a:rPr lang="en-US" altLang="ko-KR" sz="1500" dirty="0"/>
              <a:t>   </a:t>
            </a:r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 err="1"/>
              <a:t>백데이터에</a:t>
            </a:r>
            <a:r>
              <a:rPr lang="ko-KR" altLang="en-US" sz="1500" dirty="0"/>
              <a:t> 포함된 국토정보</a:t>
            </a:r>
            <a:r>
              <a:rPr lang="en-US" altLang="ko-KR" sz="1500" dirty="0"/>
              <a:t>(</a:t>
            </a:r>
            <a:r>
              <a:rPr lang="ko-KR" altLang="en-US" sz="1500" dirty="0"/>
              <a:t>위치좌표</a:t>
            </a:r>
            <a:r>
              <a:rPr lang="en-US" altLang="ko-KR" sz="1500" dirty="0"/>
              <a:t>)</a:t>
            </a:r>
            <a:r>
              <a:rPr lang="ko-KR" altLang="en-US" sz="1500" dirty="0"/>
              <a:t>기반 </a:t>
            </a:r>
            <a:r>
              <a:rPr lang="ko-KR" altLang="en-US" sz="1500" dirty="0" err="1"/>
              <a:t>현위치</a:t>
            </a:r>
            <a:r>
              <a:rPr lang="ko-KR" altLang="en-US" sz="1500" dirty="0"/>
              <a:t> 반경 </a:t>
            </a:r>
            <a:r>
              <a:rPr lang="en-US" altLang="ko-KR" sz="1500" dirty="0"/>
              <a:t>(</a:t>
            </a:r>
            <a:r>
              <a:rPr lang="ko-KR" altLang="en-US" sz="1500" dirty="0"/>
              <a:t> </a:t>
            </a:r>
            <a:r>
              <a:rPr lang="en-US" altLang="ko-KR" sz="1500" dirty="0"/>
              <a:t>)km </a:t>
            </a:r>
            <a:r>
              <a:rPr lang="ko-KR" altLang="en-US" sz="1500" dirty="0"/>
              <a:t>이내 교량 찾기 기능 </a:t>
            </a:r>
            <a:r>
              <a:rPr lang="en-US" altLang="ko-KR" sz="1500" dirty="0"/>
              <a:t>(GPS)</a:t>
            </a:r>
          </a:p>
          <a:p>
            <a:pPr>
              <a:buNone/>
            </a:pPr>
            <a:r>
              <a:rPr lang="en-US" altLang="ko-KR" sz="1500" dirty="0"/>
              <a:t>     (OPEN API </a:t>
            </a:r>
            <a:r>
              <a:rPr lang="ko-KR" altLang="en-US" sz="1500" dirty="0"/>
              <a:t>이용</a:t>
            </a:r>
            <a:r>
              <a:rPr lang="en-US" altLang="ko-KR" sz="1500" dirty="0"/>
              <a:t>)</a:t>
            </a:r>
          </a:p>
          <a:p>
            <a:pPr>
              <a:buNone/>
            </a:pPr>
            <a:r>
              <a:rPr lang="en-US" altLang="ko-KR" sz="1500" dirty="0"/>
              <a:t>     </a:t>
            </a:r>
            <a:r>
              <a:rPr lang="en-US" altLang="ko-KR" sz="1500" dirty="0">
                <a:sym typeface="Wingdings" pitchFamily="2" charset="2"/>
              </a:rPr>
              <a:t> </a:t>
            </a:r>
            <a:r>
              <a:rPr lang="ko-KR" altLang="en-US" sz="1500" dirty="0">
                <a:sym typeface="Wingdings" pitchFamily="2" charset="2"/>
              </a:rPr>
              <a:t>포함 </a:t>
            </a:r>
            <a:r>
              <a:rPr lang="ko-KR" altLang="en-US" sz="1500" dirty="0" err="1">
                <a:sym typeface="Wingdings" pitchFamily="2" charset="2"/>
              </a:rPr>
              <a:t>불포함</a:t>
            </a:r>
            <a:r>
              <a:rPr lang="ko-KR" altLang="en-US" sz="1500" dirty="0">
                <a:sym typeface="Wingdings" pitchFamily="2" charset="2"/>
              </a:rPr>
              <a:t> 여부에 따른 비용</a:t>
            </a:r>
            <a:r>
              <a:rPr lang="en-US" altLang="ko-KR" sz="1500" dirty="0">
                <a:sym typeface="Wingdings" pitchFamily="2" charset="2"/>
              </a:rPr>
              <a:t>,</a:t>
            </a:r>
            <a:r>
              <a:rPr lang="ko-KR" altLang="en-US" sz="1500" dirty="0">
                <a:sym typeface="Wingdings" pitchFamily="2" charset="2"/>
              </a:rPr>
              <a:t>시간 확인 필요</a:t>
            </a:r>
            <a:r>
              <a:rPr lang="en-US" altLang="ko-KR" sz="1500" dirty="0">
                <a:sym typeface="Wingdings" pitchFamily="2" charset="2"/>
              </a:rPr>
              <a:t> (</a:t>
            </a:r>
            <a:r>
              <a:rPr lang="ko-KR" altLang="en-US" sz="1500" dirty="0">
                <a:sym typeface="Wingdings" pitchFamily="2" charset="2"/>
              </a:rPr>
              <a:t>조정가능</a:t>
            </a:r>
            <a:r>
              <a:rPr lang="en-US" altLang="ko-KR" sz="1500" dirty="0">
                <a:sym typeface="Wingdings" pitchFamily="2" charset="2"/>
              </a:rPr>
              <a:t>)</a:t>
            </a:r>
          </a:p>
          <a:p>
            <a:pPr>
              <a:buNone/>
            </a:pPr>
            <a:r>
              <a:rPr lang="en-US" altLang="ko-KR" sz="1500" dirty="0">
                <a:sym typeface="Wingdings" pitchFamily="2" charset="2"/>
              </a:rPr>
              <a:t>      </a:t>
            </a:r>
            <a:r>
              <a:rPr lang="ko-KR" altLang="en-US" sz="1500" dirty="0" err="1">
                <a:sym typeface="Wingdings" pitchFamily="2" charset="2"/>
              </a:rPr>
              <a:t>백데이터에</a:t>
            </a:r>
            <a:r>
              <a:rPr lang="ko-KR" altLang="en-US" sz="1500" dirty="0">
                <a:sym typeface="Wingdings" pitchFamily="2" charset="2"/>
              </a:rPr>
              <a:t> 교량들 좌표 있음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 err="1"/>
              <a:t>현위치</a:t>
            </a:r>
            <a:r>
              <a:rPr lang="ko-KR" altLang="en-US" sz="1500" dirty="0"/>
              <a:t> 현재 기온 불러오기</a:t>
            </a:r>
            <a:r>
              <a:rPr lang="en-US" altLang="ko-KR" sz="1500" dirty="0"/>
              <a:t>(ex.</a:t>
            </a:r>
            <a:r>
              <a:rPr lang="ko-KR" altLang="en-US" sz="1500" dirty="0"/>
              <a:t>기상청 기상정보</a:t>
            </a:r>
            <a:r>
              <a:rPr lang="en-US" altLang="ko-KR" sz="1500" dirty="0"/>
              <a:t>) </a:t>
            </a:r>
            <a:r>
              <a:rPr lang="ko-KR" altLang="en-US" sz="1500" dirty="0"/>
              <a:t>기능 </a:t>
            </a:r>
            <a:r>
              <a:rPr lang="en-US" altLang="ko-KR" sz="1500" dirty="0"/>
              <a:t>(OPEN API </a:t>
            </a:r>
            <a:r>
              <a:rPr lang="ko-KR" altLang="en-US" sz="1500" dirty="0"/>
              <a:t>이용</a:t>
            </a:r>
            <a:r>
              <a:rPr lang="en-US" altLang="ko-KR" sz="1500" dirty="0"/>
              <a:t>)</a:t>
            </a:r>
          </a:p>
          <a:p>
            <a:pPr>
              <a:buNone/>
            </a:pPr>
            <a:r>
              <a:rPr lang="en-US" altLang="ko-KR" sz="1500" dirty="0">
                <a:sym typeface="Wingdings" pitchFamily="2" charset="2"/>
              </a:rPr>
              <a:t>      </a:t>
            </a:r>
            <a:r>
              <a:rPr lang="ko-KR" altLang="en-US" sz="1500" dirty="0">
                <a:sym typeface="Wingdings" pitchFamily="2" charset="2"/>
              </a:rPr>
              <a:t>포함 </a:t>
            </a:r>
            <a:r>
              <a:rPr lang="ko-KR" altLang="en-US" sz="1500" dirty="0" err="1">
                <a:sym typeface="Wingdings" pitchFamily="2" charset="2"/>
              </a:rPr>
              <a:t>불포함</a:t>
            </a:r>
            <a:r>
              <a:rPr lang="ko-KR" altLang="en-US" sz="1500" dirty="0">
                <a:sym typeface="Wingdings" pitchFamily="2" charset="2"/>
              </a:rPr>
              <a:t> 여부에 따른 비용</a:t>
            </a:r>
            <a:r>
              <a:rPr lang="en-US" altLang="ko-KR" sz="1500" dirty="0">
                <a:sym typeface="Wingdings" pitchFamily="2" charset="2"/>
              </a:rPr>
              <a:t>,</a:t>
            </a:r>
            <a:r>
              <a:rPr lang="ko-KR" altLang="en-US" sz="1500" dirty="0">
                <a:sym typeface="Wingdings" pitchFamily="2" charset="2"/>
              </a:rPr>
              <a:t>시간 확인 필요</a:t>
            </a:r>
            <a:r>
              <a:rPr lang="en-US" altLang="ko-KR" sz="1500" dirty="0">
                <a:sym typeface="Wingdings" pitchFamily="2" charset="2"/>
              </a:rPr>
              <a:t> (</a:t>
            </a:r>
            <a:r>
              <a:rPr lang="ko-KR" altLang="en-US" sz="1500" dirty="0">
                <a:sym typeface="Wingdings" pitchFamily="2" charset="2"/>
              </a:rPr>
              <a:t>조정가능</a:t>
            </a:r>
            <a:r>
              <a:rPr lang="en-US" altLang="ko-KR" sz="1500" dirty="0">
                <a:sym typeface="Wingdings" pitchFamily="2" charset="2"/>
              </a:rPr>
              <a:t>)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</a:t>
            </a:r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/>
              <a:t>수식 난이도 추후 확인 필요</a:t>
            </a:r>
            <a:r>
              <a:rPr lang="en-US" altLang="ko-KR" sz="1500" dirty="0"/>
              <a:t>. </a:t>
            </a:r>
            <a:r>
              <a:rPr lang="ko-KR" altLang="en-US" sz="1500" dirty="0"/>
              <a:t>수식은 자사 제공</a:t>
            </a:r>
            <a:r>
              <a:rPr lang="en-US" altLang="ko-KR" sz="1500" dirty="0"/>
              <a:t>.</a:t>
            </a:r>
            <a:r>
              <a:rPr lang="ko-KR" altLang="en-US" sz="1500" dirty="0"/>
              <a:t> 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/>
              <a:t>작업 조건 </a:t>
            </a:r>
            <a:r>
              <a:rPr lang="en-US" altLang="ko-KR" sz="1500" dirty="0"/>
              <a:t>: </a:t>
            </a:r>
            <a:r>
              <a:rPr lang="ko-KR" altLang="en-US" sz="1500" dirty="0" err="1"/>
              <a:t>주단위</a:t>
            </a:r>
            <a:r>
              <a:rPr lang="ko-KR" altLang="en-US" sz="1500" dirty="0"/>
              <a:t> 또는 </a:t>
            </a:r>
            <a:r>
              <a:rPr lang="ko-KR" altLang="en-US" sz="1500" dirty="0" err="1"/>
              <a:t>일단위</a:t>
            </a:r>
            <a:r>
              <a:rPr lang="ko-KR" altLang="en-US" sz="1500" dirty="0"/>
              <a:t> 공정보고</a:t>
            </a:r>
            <a:r>
              <a:rPr lang="en-US" altLang="ko-KR" sz="1500" dirty="0"/>
              <a:t>, </a:t>
            </a:r>
            <a:r>
              <a:rPr lang="ko-KR" altLang="en-US" sz="1500" dirty="0"/>
              <a:t>작업 완료 조건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/>
              <a:t>작업 결과 </a:t>
            </a:r>
            <a:r>
              <a:rPr lang="en-US" altLang="ko-KR" sz="1500" dirty="0"/>
              <a:t>: </a:t>
            </a:r>
            <a:r>
              <a:rPr lang="ko-KR" altLang="en-US" sz="1500" dirty="0"/>
              <a:t>프로그램 원본</a:t>
            </a:r>
            <a:r>
              <a:rPr lang="en-US" altLang="ko-KR" sz="1500" dirty="0"/>
              <a:t>, </a:t>
            </a:r>
            <a:r>
              <a:rPr lang="ko-KR" altLang="en-US" sz="1500" dirty="0"/>
              <a:t>마켓 등록</a:t>
            </a:r>
            <a:r>
              <a:rPr lang="en-US" altLang="ko-KR" sz="1500" dirty="0"/>
              <a:t>, </a:t>
            </a:r>
            <a:r>
              <a:rPr lang="ko-KR" altLang="en-US" sz="1500" dirty="0"/>
              <a:t>프로그램 매뉴얼 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/>
              <a:t>기타 </a:t>
            </a:r>
            <a:r>
              <a:rPr lang="en-US" altLang="ko-KR" sz="1500" dirty="0"/>
              <a:t>: </a:t>
            </a:r>
            <a:r>
              <a:rPr lang="ko-KR" altLang="en-US" sz="1500" dirty="0"/>
              <a:t>추후 </a:t>
            </a:r>
            <a:r>
              <a:rPr lang="ko-KR" altLang="en-US" sz="1500" dirty="0" err="1"/>
              <a:t>백데이터</a:t>
            </a:r>
            <a:r>
              <a:rPr lang="ko-KR" altLang="en-US" sz="1500" dirty="0"/>
              <a:t> 업데이트에 따른 유지관리 가능 여부 확인 필요</a:t>
            </a:r>
            <a:endParaRPr lang="en-US" altLang="ko-KR" sz="1500" dirty="0"/>
          </a:p>
          <a:p>
            <a:pPr>
              <a:buNone/>
            </a:pPr>
            <a:r>
              <a:rPr lang="en-US" altLang="ko-KR" sz="1500" dirty="0"/>
              <a:t>   · </a:t>
            </a:r>
            <a:r>
              <a:rPr lang="ko-KR" altLang="en-US" sz="1500" dirty="0"/>
              <a:t>작업기간</a:t>
            </a:r>
            <a:r>
              <a:rPr lang="en-US" altLang="ko-KR" sz="1500" dirty="0"/>
              <a:t>, </a:t>
            </a:r>
            <a:r>
              <a:rPr lang="ko-KR" altLang="en-US" sz="1500" dirty="0"/>
              <a:t>비용</a:t>
            </a:r>
            <a:r>
              <a:rPr lang="en-US" altLang="ko-KR" sz="1500" dirty="0"/>
              <a:t>, </a:t>
            </a:r>
            <a:r>
              <a:rPr lang="ko-KR" altLang="en-US" sz="1500" dirty="0"/>
              <a:t>상주여부 확인 필요</a:t>
            </a:r>
            <a:endParaRPr lang="en-US" altLang="ko-KR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 txBox="1">
            <a:spLocks/>
          </p:cNvSpPr>
          <p:nvPr/>
        </p:nvSpPr>
        <p:spPr>
          <a:xfrm>
            <a:off x="4000504" y="4286060"/>
            <a:ext cx="2071702" cy="85725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 sz="1400" dirty="0"/>
              <a:t>2. </a:t>
            </a:r>
            <a:r>
              <a:rPr lang="ko-KR" altLang="en-US" sz="1400" dirty="0"/>
              <a:t>신축이음 </a:t>
            </a:r>
            <a:r>
              <a:rPr lang="ko-KR" altLang="en-US" sz="1400" dirty="0" err="1"/>
              <a:t>설치시</a:t>
            </a: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/>
              <a:t>유간 계산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4357694" y="5429256"/>
            <a:ext cx="1428760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설계 제원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4357694" y="6143636"/>
            <a:ext cx="1428760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유간 계산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직선 화살표 연결선 6"/>
          <p:cNvCxnSpPr>
            <a:stCxn id="12" idx="2"/>
            <a:endCxn id="11" idx="0"/>
          </p:cNvCxnSpPr>
          <p:nvPr/>
        </p:nvCxnSpPr>
        <p:spPr>
          <a:xfrm rot="5400000">
            <a:off x="3357562" y="2536017"/>
            <a:ext cx="214314" cy="1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내용 개체 틀 2"/>
          <p:cNvSpPr txBox="1">
            <a:spLocks/>
          </p:cNvSpPr>
          <p:nvPr/>
        </p:nvSpPr>
        <p:spPr>
          <a:xfrm>
            <a:off x="1047640" y="4286248"/>
            <a:ext cx="2071702" cy="8572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신축이음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관리시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 err="1"/>
              <a:t>유간평가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2143148" y="6643702"/>
            <a:ext cx="1857356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1-2.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교량 정보 보기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142884" y="6643702"/>
            <a:ext cx="1857356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lvl="0" indent="-342900" algn="ctr">
              <a:spcBef>
                <a:spcPct val="20000"/>
              </a:spcBef>
              <a:defRPr/>
            </a:pPr>
            <a:r>
              <a:rPr lang="en-US" altLang="ko-KR" sz="1400" dirty="0"/>
              <a:t>1-1. </a:t>
            </a:r>
            <a:r>
              <a:rPr lang="ko-KR" altLang="en-US" sz="1400" dirty="0"/>
              <a:t>유간 평가</a:t>
            </a:r>
            <a:endParaRPr lang="en-US" altLang="ko-KR" sz="1400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2750338" y="2643174"/>
            <a:ext cx="1428760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/>
              <a:t>대상 교량 찾기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2428868" y="1714480"/>
            <a:ext cx="2071702" cy="7143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고속도로</a:t>
            </a:r>
            <a:r>
              <a:rPr kumimoji="0" lang="ko-KR" alt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교량</a:t>
            </a:r>
            <a:endParaRPr kumimoji="0" lang="en-US" altLang="ko-KR" sz="14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baseline="0" dirty="0"/>
              <a:t>신축이음 협착관리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</a:t>
            </a:r>
          </a:p>
        </p:txBody>
      </p:sp>
      <p:cxnSp>
        <p:nvCxnSpPr>
          <p:cNvPr id="13" name="꺾인 연결선 19"/>
          <p:cNvCxnSpPr>
            <a:stCxn id="11" idx="2"/>
            <a:endCxn id="4" idx="0"/>
          </p:cNvCxnSpPr>
          <p:nvPr/>
        </p:nvCxnSpPr>
        <p:spPr>
          <a:xfrm rot="16200000" flipH="1">
            <a:off x="3643407" y="2893112"/>
            <a:ext cx="1214258" cy="1571637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 19"/>
          <p:cNvCxnSpPr>
            <a:stCxn id="11" idx="2"/>
            <a:endCxn id="8" idx="0"/>
          </p:cNvCxnSpPr>
          <p:nvPr/>
        </p:nvCxnSpPr>
        <p:spPr>
          <a:xfrm rot="5400000">
            <a:off x="2166882" y="2988412"/>
            <a:ext cx="1214446" cy="1381227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endCxn id="5" idx="0"/>
          </p:cNvCxnSpPr>
          <p:nvPr/>
        </p:nvCxnSpPr>
        <p:spPr>
          <a:xfrm rot="5400000">
            <a:off x="4929200" y="5286380"/>
            <a:ext cx="285751" cy="1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 rot="5400000">
            <a:off x="4929199" y="6000759"/>
            <a:ext cx="285751" cy="1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19"/>
          <p:cNvCxnSpPr>
            <a:stCxn id="8" idx="2"/>
            <a:endCxn id="10" idx="0"/>
          </p:cNvCxnSpPr>
          <p:nvPr/>
        </p:nvCxnSpPr>
        <p:spPr>
          <a:xfrm rot="5400000">
            <a:off x="827428" y="5387639"/>
            <a:ext cx="1500198" cy="1011929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19"/>
          <p:cNvCxnSpPr>
            <a:stCxn id="8" idx="2"/>
            <a:endCxn id="9" idx="0"/>
          </p:cNvCxnSpPr>
          <p:nvPr/>
        </p:nvCxnSpPr>
        <p:spPr>
          <a:xfrm rot="16200000" flipH="1">
            <a:off x="1827559" y="5399435"/>
            <a:ext cx="1500198" cy="988335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내용 개체 틀 2"/>
          <p:cNvSpPr>
            <a:spLocks noGrp="1"/>
          </p:cNvSpPr>
          <p:nvPr>
            <p:ph idx="1"/>
          </p:nvPr>
        </p:nvSpPr>
        <p:spPr>
          <a:xfrm>
            <a:off x="457200" y="571480"/>
            <a:ext cx="5972196" cy="78581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sz="1600" dirty="0"/>
              <a:t>※ </a:t>
            </a:r>
            <a:r>
              <a:rPr lang="ko-KR" altLang="en-US" sz="1600" dirty="0"/>
              <a:t>프로그램 흐름도</a:t>
            </a:r>
            <a:endParaRPr lang="en-US" altLang="ko-KR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685800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화면 구성</a:t>
            </a:r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_intro</a:t>
            </a:r>
            <a:endParaRPr lang="ko-KR" altLang="en-US" sz="1500" b="1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14282" y="571480"/>
            <a:ext cx="2851200" cy="6000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bs-05국문시그니처.jpg"/>
          <p:cNvPicPr>
            <a:picLocks noChangeAspect="1"/>
          </p:cNvPicPr>
          <p:nvPr/>
        </p:nvPicPr>
        <p:blipFill>
          <a:blip r:embed="rId2" cstate="print"/>
          <a:srcRect l="30837" t="30208" r="20518" b="65625"/>
          <a:stretch>
            <a:fillRect/>
          </a:stretch>
        </p:blipFill>
        <p:spPr>
          <a:xfrm>
            <a:off x="571472" y="2428868"/>
            <a:ext cx="2214578" cy="268434"/>
          </a:xfrm>
          <a:prstGeom prst="rect">
            <a:avLst/>
          </a:prstGeom>
        </p:spPr>
      </p:pic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285720" y="2786058"/>
          <a:ext cx="2714644" cy="285752"/>
        </p:xfrm>
        <a:graphic>
          <a:graphicData uri="http://schemas.openxmlformats.org/drawingml/2006/table">
            <a:tbl>
              <a:tblPr/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고속도로 교량 신축이음 협착관리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214290" y="6715140"/>
          <a:ext cx="1785950" cy="357190"/>
        </p:xfrm>
        <a:graphic>
          <a:graphicData uri="http://schemas.openxmlformats.org/drawingml/2006/table">
            <a:tbl>
              <a:tblPr/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  배경화면 제공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214290" y="7143768"/>
          <a:ext cx="1785950" cy="357190"/>
        </p:xfrm>
        <a:graphic>
          <a:graphicData uri="http://schemas.openxmlformats.org/drawingml/2006/table">
            <a:tbl>
              <a:tblPr/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인트로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1000" b="0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3~5</a:t>
                      </a:r>
                      <a:r>
                        <a:rPr lang="ko-KR" altLang="en-US" sz="1000" b="0" i="0" u="none" strike="noStrike" baseline="0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초후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 화면 넘어감</a:t>
                      </a:r>
                      <a:endParaRPr lang="en-US" altLang="ko-KR" sz="1000" b="0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9" name="그림 18" descr="Screenshot_20200703-100112_ 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00504" y="714349"/>
            <a:ext cx="2643206" cy="5580104"/>
          </a:xfrm>
          <a:prstGeom prst="rect">
            <a:avLst/>
          </a:prstGeom>
        </p:spPr>
      </p:pic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4000504" y="500034"/>
          <a:ext cx="857256" cy="214314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SAMPLE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6858000" cy="3231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화면 구성</a:t>
            </a:r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_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들어가기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214282" y="571480"/>
            <a:ext cx="2851200" cy="600079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내용 개체 틀 2"/>
          <p:cNvSpPr txBox="1">
            <a:spLocks/>
          </p:cNvSpPr>
          <p:nvPr/>
        </p:nvSpPr>
        <p:spPr>
          <a:xfrm>
            <a:off x="571472" y="4000504"/>
            <a:ext cx="2143140" cy="1143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400" dirty="0"/>
              <a:t>신축이음 </a:t>
            </a:r>
            <a:r>
              <a:rPr lang="ko-KR" altLang="en-US" sz="1400" dirty="0" err="1"/>
              <a:t>설치시</a:t>
            </a:r>
            <a:endParaRPr lang="en-US" altLang="ko-KR" sz="1400" dirty="0"/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예상 계산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내용 개체 틀 2"/>
          <p:cNvSpPr txBox="1">
            <a:spLocks/>
          </p:cNvSpPr>
          <p:nvPr/>
        </p:nvSpPr>
        <p:spPr>
          <a:xfrm>
            <a:off x="571472" y="2214546"/>
            <a:ext cx="2143140" cy="107157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신축이음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관리시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유간 평가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설명선 1 35"/>
          <p:cNvSpPr/>
          <p:nvPr/>
        </p:nvSpPr>
        <p:spPr>
          <a:xfrm>
            <a:off x="3214686" y="7143768"/>
            <a:ext cx="1928826" cy="1357322"/>
          </a:xfrm>
          <a:prstGeom prst="borderCallout1">
            <a:avLst>
              <a:gd name="adj1" fmla="val 24201"/>
              <a:gd name="adj2" fmla="val 334"/>
              <a:gd name="adj3" fmla="val 7242"/>
              <a:gd name="adj4" fmla="val -75570"/>
            </a:avLst>
          </a:prstGeom>
          <a:ln>
            <a:solidFill>
              <a:srgbClr val="FF0000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indent="-342900" algn="ctr">
              <a:spcBef>
                <a:spcPct val="20000"/>
              </a:spcBef>
              <a:defRPr/>
            </a:pPr>
            <a:endParaRPr lang="ko-KR" altLang="en-US" sz="1300" dirty="0">
              <a:solidFill>
                <a:schemeClr val="tx1"/>
              </a:solidFill>
            </a:endParaRPr>
          </a:p>
        </p:txBody>
      </p:sp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571472" y="7143768"/>
          <a:ext cx="1214447" cy="214314"/>
        </p:xfrm>
        <a:graphic>
          <a:graphicData uri="http://schemas.openxmlformats.org/drawingml/2006/table">
            <a:tbl>
              <a:tblPr/>
              <a:tblGrid>
                <a:gridCol w="9286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교량찾기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8" name="그림 37" descr="홈버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571604" y="7196082"/>
            <a:ext cx="162000" cy="162000"/>
          </a:xfrm>
          <a:prstGeom prst="rect">
            <a:avLst/>
          </a:prstGeom>
        </p:spPr>
      </p:pic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3286125" y="7315224"/>
          <a:ext cx="1714513" cy="685800"/>
        </p:xfrm>
        <a:graphic>
          <a:graphicData uri="http://schemas.openxmlformats.org/drawingml/2006/table">
            <a:tbl>
              <a:tblPr/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노선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경부선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○ 구조물명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감천교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지점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교대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5214950" y="7315224"/>
          <a:ext cx="2000264" cy="685800"/>
        </p:xfrm>
        <a:graphic>
          <a:graphicData uri="http://schemas.openxmlformats.org/drawingml/2006/table">
            <a:tbl>
              <a:tblPr/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백데이터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포함 노선 팝업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경부선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선택시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해당교량만 팝업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해당 교량포함 지점만 팝업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표 41"/>
          <p:cNvGraphicFramePr>
            <a:graphicFrameLocks noGrp="1"/>
          </p:cNvGraphicFramePr>
          <p:nvPr/>
        </p:nvGraphicFramePr>
        <p:xfrm>
          <a:off x="3286125" y="8292492"/>
          <a:ext cx="1651008" cy="208598"/>
        </p:xfrm>
        <a:graphic>
          <a:graphicData uri="http://schemas.openxmlformats.org/drawingml/2006/table">
            <a:tbl>
              <a:tblPr/>
              <a:tblGrid>
                <a:gridCol w="1651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59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현재 위치로 교량검색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림 42" descr="GP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63" y="8321076"/>
            <a:ext cx="108000" cy="162000"/>
          </a:xfrm>
          <a:prstGeom prst="rect">
            <a:avLst/>
          </a:prstGeom>
        </p:spPr>
      </p:pic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5214950" y="6786578"/>
          <a:ext cx="1285884" cy="357190"/>
        </p:xfrm>
        <a:graphic>
          <a:graphicData uri="http://schemas.openxmlformats.org/drawingml/2006/table">
            <a:tbl>
              <a:tblPr/>
              <a:tblGrid>
                <a:gridCol w="1285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 분류작업</a:t>
                      </a:r>
                      <a:r>
                        <a:rPr lang="ko-KR" altLang="en-US" sz="1000" b="0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 여부 확인</a:t>
                      </a:r>
                      <a:endParaRPr lang="en-US" altLang="ko-KR" sz="1000" b="0" i="0" u="none" strike="noStrike" baseline="0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571472" y="7515244"/>
          <a:ext cx="2143140" cy="685800"/>
        </p:xfrm>
        <a:graphic>
          <a:graphicData uri="http://schemas.openxmlformats.org/drawingml/2006/table">
            <a:tbl>
              <a:tblPr/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노선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경부선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교량명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감천교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지점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교대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0" name="그림 49" descr="bs-05국문시그니처.jpg"/>
          <p:cNvPicPr>
            <a:picLocks noChangeAspect="1"/>
          </p:cNvPicPr>
          <p:nvPr/>
        </p:nvPicPr>
        <p:blipFill>
          <a:blip r:embed="rId4" cstate="print"/>
          <a:srcRect l="30837" t="30208" r="20518" b="65625"/>
          <a:stretch>
            <a:fillRect/>
          </a:stretch>
        </p:blipFill>
        <p:spPr>
          <a:xfrm>
            <a:off x="500034" y="857232"/>
            <a:ext cx="2357454" cy="285752"/>
          </a:xfrm>
          <a:prstGeom prst="rect">
            <a:avLst/>
          </a:prstGeom>
        </p:spPr>
      </p:pic>
      <p:graphicFrame>
        <p:nvGraphicFramePr>
          <p:cNvPr id="51" name="표 50"/>
          <p:cNvGraphicFramePr>
            <a:graphicFrameLocks noGrp="1"/>
          </p:cNvGraphicFramePr>
          <p:nvPr/>
        </p:nvGraphicFramePr>
        <p:xfrm>
          <a:off x="285720" y="1142984"/>
          <a:ext cx="2714644" cy="285752"/>
        </p:xfrm>
        <a:graphic>
          <a:graphicData uri="http://schemas.openxmlformats.org/drawingml/2006/table">
            <a:tbl>
              <a:tblPr/>
              <a:tblGrid>
                <a:gridCol w="2714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고속도로 교량 신축이음 협착관리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그림 53" descr="Screenshot_20200623-111744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000504" y="714347"/>
            <a:ext cx="2643206" cy="558010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4000504" y="500034"/>
          <a:ext cx="857256" cy="214314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SAMPLE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571480" y="6715140"/>
          <a:ext cx="1571636" cy="357190"/>
        </p:xfrm>
        <a:graphic>
          <a:graphicData uri="http://schemas.openxmlformats.org/drawingml/2006/table">
            <a:tbl>
              <a:tblPr/>
              <a:tblGrid>
                <a:gridCol w="1571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뒷페이지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교량찾기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구성</a:t>
                      </a:r>
                      <a:endParaRPr lang="en-US" altLang="ko-KR" sz="1000" b="1" i="0" u="none" strike="noStrike" baseline="0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6858000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1-1. 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신축이음 </a:t>
            </a:r>
            <a:r>
              <a:rPr lang="ko-KR" altLang="en-US" sz="1500" b="1" dirty="0" err="1">
                <a:latin typeface="굴림체" pitchFamily="49" charset="-127"/>
                <a:ea typeface="굴림체" pitchFamily="49" charset="-127"/>
              </a:rPr>
              <a:t>관리시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 유간 평가 </a:t>
            </a:r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_ 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유간 평가</a:t>
            </a:r>
          </a:p>
        </p:txBody>
      </p:sp>
      <p:pic>
        <p:nvPicPr>
          <p:cNvPr id="47" name="그림 46" descr="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7175" y="13144500"/>
            <a:ext cx="81000" cy="216000"/>
          </a:xfrm>
          <a:prstGeom prst="rect">
            <a:avLst/>
          </a:prstGeom>
        </p:spPr>
      </p:pic>
      <p:pic>
        <p:nvPicPr>
          <p:cNvPr id="52" name="그림 51" descr="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7175" y="14973300"/>
            <a:ext cx="81000" cy="216000"/>
          </a:xfrm>
          <a:prstGeom prst="rect">
            <a:avLst/>
          </a:prstGeom>
        </p:spPr>
      </p:pic>
      <p:pic>
        <p:nvPicPr>
          <p:cNvPr id="62" name="그림 61" descr="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87175" y="14973300"/>
            <a:ext cx="81000" cy="216000"/>
          </a:xfrm>
          <a:prstGeom prst="rect">
            <a:avLst/>
          </a:prstGeom>
        </p:spPr>
      </p:pic>
      <p:sp>
        <p:nvSpPr>
          <p:cNvPr id="110" name="내용 개체 틀 2"/>
          <p:cNvSpPr txBox="1">
            <a:spLocks/>
          </p:cNvSpPr>
          <p:nvPr/>
        </p:nvSpPr>
        <p:spPr>
          <a:xfrm>
            <a:off x="357158" y="4071942"/>
            <a:ext cx="2571768" cy="23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130" pitchFamily="18" charset="-127"/>
                <a:ea typeface="-윤고딕130" pitchFamily="18" charset="-127"/>
              </a:rPr>
              <a:t>유간 평가</a:t>
            </a:r>
            <a:endParaRPr kumimoji="0" lang="en-US" altLang="ko-KR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윤고딕130" pitchFamily="18" charset="-127"/>
              <a:ea typeface="-윤고딕130" pitchFamily="18" charset="-127"/>
            </a:endParaRPr>
          </a:p>
        </p:txBody>
      </p:sp>
      <p:sp>
        <p:nvSpPr>
          <p:cNvPr id="111" name="내용 개체 틀 2"/>
          <p:cNvSpPr txBox="1">
            <a:spLocks/>
          </p:cNvSpPr>
          <p:nvPr/>
        </p:nvSpPr>
        <p:spPr>
          <a:xfrm>
            <a:off x="4429132" y="1214414"/>
            <a:ext cx="571504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300" dirty="0"/>
          </a:p>
        </p:txBody>
      </p:sp>
      <p:graphicFrame>
        <p:nvGraphicFramePr>
          <p:cNvPr id="112" name="표 111"/>
          <p:cNvGraphicFramePr>
            <a:graphicFrameLocks noGrp="1"/>
          </p:cNvGraphicFramePr>
          <p:nvPr/>
        </p:nvGraphicFramePr>
        <p:xfrm>
          <a:off x="4487868" y="1285852"/>
          <a:ext cx="500066" cy="314324"/>
        </p:xfrm>
        <a:graphic>
          <a:graphicData uri="http://schemas.openxmlformats.org/drawingml/2006/table">
            <a:tbl>
              <a:tblPr/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보통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◎ 한랭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" name="내용 개체 틀 2"/>
          <p:cNvSpPr txBox="1">
            <a:spLocks/>
          </p:cNvSpPr>
          <p:nvPr/>
        </p:nvSpPr>
        <p:spPr>
          <a:xfrm>
            <a:off x="3857628" y="1828781"/>
            <a:ext cx="2071702" cy="10001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300" dirty="0"/>
          </a:p>
        </p:txBody>
      </p:sp>
      <p:pic>
        <p:nvPicPr>
          <p:cNvPr id="114" name="그림 113" descr="홈버튼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8583" y="909620"/>
            <a:ext cx="285752" cy="285752"/>
          </a:xfrm>
          <a:prstGeom prst="rect">
            <a:avLst/>
          </a:prstGeom>
        </p:spPr>
      </p:pic>
      <p:sp>
        <p:nvSpPr>
          <p:cNvPr id="115" name="직사각형 114"/>
          <p:cNvSpPr/>
          <p:nvPr/>
        </p:nvSpPr>
        <p:spPr>
          <a:xfrm>
            <a:off x="214282" y="571480"/>
            <a:ext cx="2851200" cy="82153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14282" y="571480"/>
            <a:ext cx="2851200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7" name="표 116"/>
          <p:cNvGraphicFramePr>
            <a:graphicFrameLocks noGrp="1"/>
          </p:cNvGraphicFramePr>
          <p:nvPr/>
        </p:nvGraphicFramePr>
        <p:xfrm>
          <a:off x="5929330" y="1357290"/>
          <a:ext cx="857256" cy="428628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최근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개중 선택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향후 업데이트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가능여부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표 117"/>
          <p:cNvGraphicFramePr>
            <a:graphicFrameLocks noGrp="1"/>
          </p:cNvGraphicFramePr>
          <p:nvPr/>
        </p:nvGraphicFramePr>
        <p:xfrm>
          <a:off x="6000768" y="1828781"/>
          <a:ext cx="714380" cy="653838"/>
        </p:xfrm>
        <a:graphic>
          <a:graphicData uri="http://schemas.openxmlformats.org/drawingml/2006/table">
            <a:tbl>
              <a:tblPr/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7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2019-03-19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2018-05-26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94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2017-08-30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119" name="그룹 70"/>
          <p:cNvGrpSpPr/>
          <p:nvPr/>
        </p:nvGrpSpPr>
        <p:grpSpPr>
          <a:xfrm>
            <a:off x="2766998" y="652444"/>
            <a:ext cx="214314" cy="115886"/>
            <a:chOff x="4572000" y="785794"/>
            <a:chExt cx="214314" cy="115886"/>
          </a:xfrm>
        </p:grpSpPr>
        <p:cxnSp>
          <p:nvCxnSpPr>
            <p:cNvPr id="120" name="직선 연결선 119"/>
            <p:cNvCxnSpPr/>
            <p:nvPr/>
          </p:nvCxnSpPr>
          <p:spPr>
            <a:xfrm>
              <a:off x="4572000" y="785794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/>
            <p:cNvCxnSpPr/>
            <p:nvPr/>
          </p:nvCxnSpPr>
          <p:spPr>
            <a:xfrm>
              <a:off x="4572000" y="842943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4572000" y="900092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내용 개체 틀 2"/>
          <p:cNvSpPr txBox="1">
            <a:spLocks/>
          </p:cNvSpPr>
          <p:nvPr/>
        </p:nvSpPr>
        <p:spPr>
          <a:xfrm>
            <a:off x="642910" y="928670"/>
            <a:ext cx="642942" cy="21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700" dirty="0"/>
              <a:t>교량 찾기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24" name="표 123"/>
          <p:cNvGraphicFramePr>
            <a:graphicFrameLocks noGrp="1"/>
          </p:cNvGraphicFramePr>
          <p:nvPr/>
        </p:nvGraphicFramePr>
        <p:xfrm>
          <a:off x="357158" y="1285860"/>
          <a:ext cx="2571768" cy="1371600"/>
        </p:xfrm>
        <a:graphic>
          <a:graphicData uri="http://schemas.openxmlformats.org/drawingml/2006/table">
            <a:tbl>
              <a:tblPr/>
              <a:tblGrid>
                <a:gridCol w="111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노선</a:t>
                      </a:r>
                      <a:endParaRPr lang="ko-KR" altLang="en-US" sz="900" b="1" dirty="0">
                        <a:latin typeface="+mj-lt"/>
                        <a:ea typeface="굴림체" pitchFamily="49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경부선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교량명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감천교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측정지점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교량형식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강교</a:t>
                      </a: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신축장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150.0 m</a:t>
                      </a: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신축장치 용량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180.0 mm</a:t>
                      </a: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5" name="표 124"/>
          <p:cNvGraphicFramePr>
            <a:graphicFrameLocks noGrp="1"/>
          </p:cNvGraphicFramePr>
          <p:nvPr/>
        </p:nvGraphicFramePr>
        <p:xfrm>
          <a:off x="357158" y="2786058"/>
          <a:ext cx="2571768" cy="1143000"/>
        </p:xfrm>
        <a:graphic>
          <a:graphicData uri="http://schemas.openxmlformats.org/drawingml/2006/table">
            <a:tbl>
              <a:tblPr/>
              <a:tblGrid>
                <a:gridCol w="111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기후조건</a:t>
                      </a:r>
                      <a:endParaRPr lang="ko-KR" altLang="en-US" sz="900" b="1" dirty="0">
                        <a:latin typeface="+mj-lt"/>
                        <a:ea typeface="굴림체" pitchFamily="49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보통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900" dirty="0"/>
                        <a:t>▼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온도변화 범위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-10℃~40℃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측정 유간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3.0 mm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▼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유간평가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대기온도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35.0</a:t>
                      </a:r>
                      <a:r>
                        <a:rPr lang="en-US" altLang="ko-KR" sz="900" b="0" i="0" u="none" strike="noStrike" baseline="0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℃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유간평가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유효온도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37.8</a:t>
                      </a:r>
                      <a:r>
                        <a:rPr lang="en-US" altLang="ko-KR" sz="900" b="0" i="0" u="none" strike="noStrik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lt"/>
                        </a:rPr>
                        <a:t>℃</a:t>
                      </a:r>
                      <a:endParaRPr lang="ko-KR" altLang="en-US" sz="9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1357290" y="928670"/>
          <a:ext cx="1571636" cy="228600"/>
        </p:xfrm>
        <a:graphic>
          <a:graphicData uri="http://schemas.openxmlformats.org/drawingml/2006/table">
            <a:tbl>
              <a:tblPr/>
              <a:tblGrid>
                <a:gridCol w="72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-윤고딕130" pitchFamily="18" charset="-127"/>
                          <a:ea typeface="-윤고딕130" pitchFamily="18" charset="-127"/>
                        </a:rPr>
                        <a:t>유간 평가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-윤고딕130" pitchFamily="18" charset="-127"/>
                          <a:ea typeface="-윤고딕130" pitchFamily="18" charset="-127"/>
                        </a:rPr>
                        <a:t>교량 정보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차트 126"/>
          <p:cNvGraphicFramePr>
            <a:graphicFrameLocks noGrp="1"/>
          </p:cNvGraphicFramePr>
          <p:nvPr/>
        </p:nvGraphicFramePr>
        <p:xfrm>
          <a:off x="357166" y="5715007"/>
          <a:ext cx="2571768" cy="1428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134" name="그림 133" descr="bs-05국문시그니처.jpg"/>
          <p:cNvPicPr>
            <a:picLocks noChangeAspect="1"/>
          </p:cNvPicPr>
          <p:nvPr/>
        </p:nvPicPr>
        <p:blipFill>
          <a:blip r:embed="rId5" cstate="print"/>
          <a:srcRect l="30837" t="45833" r="51474" b="46876"/>
          <a:stretch>
            <a:fillRect/>
          </a:stretch>
        </p:blipFill>
        <p:spPr>
          <a:xfrm>
            <a:off x="285720" y="614343"/>
            <a:ext cx="367395" cy="214314"/>
          </a:xfrm>
          <a:prstGeom prst="rect">
            <a:avLst/>
          </a:prstGeom>
        </p:spPr>
      </p:pic>
      <p:graphicFrame>
        <p:nvGraphicFramePr>
          <p:cNvPr id="135" name="표 134"/>
          <p:cNvGraphicFramePr>
            <a:graphicFrameLocks noGrp="1"/>
          </p:cNvGraphicFramePr>
          <p:nvPr/>
        </p:nvGraphicFramePr>
        <p:xfrm>
          <a:off x="3929066" y="1900219"/>
          <a:ext cx="1928826" cy="836600"/>
        </p:xfrm>
        <a:graphic>
          <a:graphicData uri="http://schemas.openxmlformats.org/drawingml/2006/table">
            <a:tbl>
              <a:tblPr/>
              <a:tblGrid>
                <a:gridCol w="11034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넥서스측정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데이터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FF0000"/>
                          </a:solidFill>
                          <a:latin typeface="맑은 고딕"/>
                        </a:rPr>
                        <a:t>불러오기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▼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◎ 현장 측정치 입력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측정 유간</a:t>
                      </a:r>
                    </a:p>
                  </a:txBody>
                  <a:tcPr marL="0" marR="130719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3.0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150"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측정시 대기 온도</a:t>
                      </a:r>
                    </a:p>
                  </a:txBody>
                  <a:tcPr marL="0" marR="130719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24.7 ℃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0" name="표 139"/>
          <p:cNvGraphicFramePr>
            <a:graphicFrameLocks noGrp="1"/>
          </p:cNvGraphicFramePr>
          <p:nvPr/>
        </p:nvGraphicFramePr>
        <p:xfrm>
          <a:off x="357166" y="4357686"/>
          <a:ext cx="2571768" cy="1214444"/>
        </p:xfrm>
        <a:graphic>
          <a:graphicData uri="http://schemas.openxmlformats.org/drawingml/2006/table">
            <a:tbl>
              <a:tblPr/>
              <a:tblGrid>
                <a:gridCol w="66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688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■ 유간 평가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9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 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대기온도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35℃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최대온도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688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유간계산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-8.0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-11.0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68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유간평가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6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협착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협착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6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대기온도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30℃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에서 협착발생 예상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1" name="표 140"/>
          <p:cNvGraphicFramePr>
            <a:graphicFrameLocks noGrp="1"/>
          </p:cNvGraphicFramePr>
          <p:nvPr/>
        </p:nvGraphicFramePr>
        <p:xfrm>
          <a:off x="357166" y="7215206"/>
          <a:ext cx="2571769" cy="571503"/>
        </p:xfrm>
        <a:graphic>
          <a:graphicData uri="http://schemas.openxmlformats.org/drawingml/2006/table">
            <a:tbl>
              <a:tblPr/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3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■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유간차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유간차</a:t>
                      </a:r>
                      <a:b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측정유간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설계유간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-76.5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43" name="그룹 46"/>
          <p:cNvGrpSpPr/>
          <p:nvPr/>
        </p:nvGrpSpPr>
        <p:grpSpPr>
          <a:xfrm>
            <a:off x="3286116" y="6357950"/>
            <a:ext cx="1571636" cy="1285884"/>
            <a:chOff x="7215206" y="3357562"/>
            <a:chExt cx="928694" cy="1285884"/>
          </a:xfrm>
        </p:grpSpPr>
        <p:sp>
          <p:nvSpPr>
            <p:cNvPr id="144" name="위쪽/아래쪽 화살표 143"/>
            <p:cNvSpPr/>
            <p:nvPr/>
          </p:nvSpPr>
          <p:spPr>
            <a:xfrm>
              <a:off x="7215206" y="3357562"/>
              <a:ext cx="71438" cy="1285884"/>
            </a:xfrm>
            <a:prstGeom prst="up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내용 개체 틀 2"/>
            <p:cNvSpPr txBox="1">
              <a:spLocks/>
            </p:cNvSpPr>
            <p:nvPr/>
          </p:nvSpPr>
          <p:spPr>
            <a:xfrm>
              <a:off x="7286644" y="3643314"/>
              <a:ext cx="857256" cy="64294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Autofit/>
            </a:bodyPr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스크롤</a:t>
              </a:r>
              <a:endPara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15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결과까지</a:t>
              </a:r>
              <a:endParaRPr lang="en-US" altLang="ko-KR" sz="1500" b="1" dirty="0">
                <a:solidFill>
                  <a:srgbClr val="FF0000"/>
                </a:solidFill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ko-KR" altLang="en-US" sz="1500" b="1" dirty="0" err="1">
                  <a:solidFill>
                    <a:srgbClr val="FF0000"/>
                  </a:solidFill>
                </a:rPr>
                <a:t>한화면에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)</a:t>
              </a:r>
              <a:endPara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46" name="표 145"/>
          <p:cNvGraphicFramePr>
            <a:graphicFrameLocks noGrp="1"/>
          </p:cNvGraphicFramePr>
          <p:nvPr/>
        </p:nvGraphicFramePr>
        <p:xfrm>
          <a:off x="371455" y="7858148"/>
          <a:ext cx="2557479" cy="830874"/>
        </p:xfrm>
        <a:graphic>
          <a:graphicData uri="http://schemas.openxmlformats.org/drawingml/2006/table">
            <a:tbl>
              <a:tblPr/>
              <a:tblGrid>
                <a:gridCol w="9646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23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05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964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□ 설계유간 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9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설계기준에 의한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신장량</a:t>
                      </a:r>
                      <a:r>
                        <a:rPr lang="en-US" altLang="ko-KR" sz="800" b="0" i="0" u="none" strike="noStrike" baseline="30000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baseline="30000" dirty="0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altLang="ko-KR" sz="800" b="0" i="0" u="none" strike="noStrike" baseline="30000" dirty="0">
                          <a:solidFill>
                            <a:srgbClr val="000000"/>
                          </a:solidFill>
                          <a:latin typeface="맑은 고딕"/>
                        </a:rPr>
                        <a:t>1)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(35℃)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추가여유</a:t>
                      </a:r>
                      <a:b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신장량</a:t>
                      </a:r>
                      <a:r>
                        <a:rPr lang="en-US" altLang="ko-KR" sz="800" b="0" i="0" u="none" strike="noStrike" baseline="30000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baseline="30000" dirty="0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altLang="ko-KR" sz="800" b="0" i="0" u="none" strike="noStrike" baseline="30000" dirty="0">
                          <a:solidFill>
                            <a:srgbClr val="000000"/>
                          </a:solidFill>
                          <a:latin typeface="맑은 고딕"/>
                        </a:rPr>
                        <a:t>2)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설계유간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6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27.0mm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52.5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79.5mm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623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1)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설계기준에 의한 계산은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여유량이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고려된 값임</a:t>
                      </a:r>
                      <a:b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주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2)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추가여유량은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적용신축장치 용량에서 설계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신축량을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뺀 값의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1/2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1" name="그림 150" descr="GP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34066" y="2576499"/>
            <a:ext cx="85724" cy="128588"/>
          </a:xfrm>
          <a:prstGeom prst="rect">
            <a:avLst/>
          </a:prstGeom>
        </p:spPr>
      </p:pic>
      <p:graphicFrame>
        <p:nvGraphicFramePr>
          <p:cNvPr id="152" name="표 151"/>
          <p:cNvGraphicFramePr>
            <a:graphicFrameLocks noGrp="1"/>
          </p:cNvGraphicFramePr>
          <p:nvPr/>
        </p:nvGraphicFramePr>
        <p:xfrm>
          <a:off x="3286124" y="4429124"/>
          <a:ext cx="1143008" cy="395286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유간평가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빵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이후</a:t>
                      </a:r>
                      <a:endParaRPr lang="en-US" altLang="ko-KR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펼쳐짐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54" name="그림 153" descr="Screenshot_20200630-101013_ (SOL)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786322" y="4786314"/>
            <a:ext cx="1928826" cy="40719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aphicFrame>
        <p:nvGraphicFramePr>
          <p:cNvPr id="155" name="표 154"/>
          <p:cNvGraphicFramePr>
            <a:graphicFrameLocks noGrp="1"/>
          </p:cNvGraphicFramePr>
          <p:nvPr/>
        </p:nvGraphicFramePr>
        <p:xfrm>
          <a:off x="4857760" y="4572000"/>
          <a:ext cx="857256" cy="214314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200" b="1" i="0" u="none" strike="noStrike" baseline="0" dirty="0">
                          <a:solidFill>
                            <a:srgbClr val="FF0000"/>
                          </a:solidFill>
                          <a:latin typeface="맑은 고딕"/>
                        </a:rPr>
                        <a:t>SAMPLE</a:t>
                      </a:r>
                      <a:endParaRPr lang="en-US" altLang="ko-KR" sz="1200" b="1" i="0" u="none" strike="noStrike" dirty="0">
                        <a:solidFill>
                          <a:srgbClr val="FF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표 155"/>
          <p:cNvGraphicFramePr>
            <a:graphicFrameLocks noGrp="1"/>
          </p:cNvGraphicFramePr>
          <p:nvPr/>
        </p:nvGraphicFramePr>
        <p:xfrm>
          <a:off x="3214686" y="500034"/>
          <a:ext cx="2286016" cy="357190"/>
        </p:xfrm>
        <a:graphic>
          <a:graphicData uri="http://schemas.openxmlformats.org/drawingml/2006/table">
            <a:tbl>
              <a:tblPr/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 내용 </a:t>
                      </a:r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백데이터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불러오기 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+ 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수식계산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59" name="직선 연결선 158"/>
          <p:cNvCxnSpPr/>
          <p:nvPr/>
        </p:nvCxnSpPr>
        <p:spPr>
          <a:xfrm>
            <a:off x="3143248" y="4356098"/>
            <a:ext cx="3071834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/>
          <p:cNvCxnSpPr/>
          <p:nvPr/>
        </p:nvCxnSpPr>
        <p:spPr>
          <a:xfrm rot="5400000" flipH="1" flipV="1">
            <a:off x="5536995" y="3964203"/>
            <a:ext cx="786612" cy="19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3" name="표 162"/>
          <p:cNvGraphicFramePr>
            <a:graphicFrameLocks noGrp="1"/>
          </p:cNvGraphicFramePr>
          <p:nvPr/>
        </p:nvGraphicFramePr>
        <p:xfrm>
          <a:off x="4714884" y="3857620"/>
          <a:ext cx="1143008" cy="395286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 보이기</a:t>
                      </a:r>
                      <a:endParaRPr lang="en-US" altLang="ko-KR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평가 누르기 전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87" name="꺾인 연결선 186"/>
          <p:cNvCxnSpPr/>
          <p:nvPr/>
        </p:nvCxnSpPr>
        <p:spPr>
          <a:xfrm flipV="1">
            <a:off x="2928934" y="1428728"/>
            <a:ext cx="1512900" cy="1500198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꺾인 연결선 191"/>
          <p:cNvCxnSpPr>
            <a:endCxn id="113" idx="2"/>
          </p:cNvCxnSpPr>
          <p:nvPr/>
        </p:nvCxnSpPr>
        <p:spPr>
          <a:xfrm flipV="1">
            <a:off x="2928934" y="2828913"/>
            <a:ext cx="1964545" cy="528641"/>
          </a:xfrm>
          <a:prstGeom prst="bentConnector2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6" name="표 195"/>
          <p:cNvGraphicFramePr>
            <a:graphicFrameLocks noGrp="1"/>
          </p:cNvGraphicFramePr>
          <p:nvPr/>
        </p:nvGraphicFramePr>
        <p:xfrm>
          <a:off x="751069" y="596610"/>
          <a:ext cx="2000264" cy="214314"/>
        </p:xfrm>
        <a:graphic>
          <a:graphicData uri="http://schemas.openxmlformats.org/drawingml/2006/table">
            <a:tbl>
              <a:tblPr/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신축이음 </a:t>
                      </a:r>
                      <a:r>
                        <a:rPr lang="ko-KR" altLang="en-US" sz="1100" b="1" i="0" u="none" strike="noStrike" dirty="0" err="1">
                          <a:solidFill>
                            <a:srgbClr val="002060"/>
                          </a:solidFill>
                          <a:latin typeface="맑은 고딕"/>
                        </a:rPr>
                        <a:t>관리시</a:t>
                      </a:r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유간 평가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/>
        </p:nvGraphicFramePr>
        <p:xfrm>
          <a:off x="7286652" y="2071670"/>
          <a:ext cx="3975100" cy="1676400"/>
        </p:xfrm>
        <a:graphic>
          <a:graphicData uri="http://schemas.openxmlformats.org/drawingml/2006/table">
            <a:tbl>
              <a:tblPr/>
              <a:tblGrid>
                <a:gridCol w="324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2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37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3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본 프로그램에서는 폭염대응 개선안에 의한 온도범위 기준 적용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  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도로교 설계기준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(2015)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폭염대응 개선안 기준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콘크리트교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-5℃~35℃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-15℃~45℃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강바닥판교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-10℃~50℃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-20℃~50℃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콘크리트교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-15℃~35℃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-25℃~45℃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강바닥판교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-30℃~50℃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-35℃~50℃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6858000" cy="3231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1-2. 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신축이음 </a:t>
            </a:r>
            <a:r>
              <a:rPr lang="ko-KR" altLang="en-US" sz="1500" b="1" dirty="0" err="1">
                <a:latin typeface="굴림체" pitchFamily="49" charset="-127"/>
                <a:ea typeface="굴림체" pitchFamily="49" charset="-127"/>
              </a:rPr>
              <a:t>관리시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 유간 평가 </a:t>
            </a:r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_ 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교량정보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214282" y="571480"/>
            <a:ext cx="2851200" cy="842967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7" name="표 66"/>
          <p:cNvGraphicFramePr>
            <a:graphicFrameLocks noGrp="1"/>
          </p:cNvGraphicFramePr>
          <p:nvPr/>
        </p:nvGraphicFramePr>
        <p:xfrm>
          <a:off x="357158" y="5782902"/>
          <a:ext cx="2571768" cy="642942"/>
        </p:xfrm>
        <a:graphic>
          <a:graphicData uri="http://schemas.openxmlformats.org/drawingml/2006/table">
            <a:tbl>
              <a:tblPr/>
              <a:tblGrid>
                <a:gridCol w="270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0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0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431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A1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latin typeface="+mn-lt"/>
                        </a:rPr>
                        <a:t>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신축이음 형식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강핑거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조인트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신축이음 용량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180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314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  신축이음 길이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16.00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8" name="표 67"/>
          <p:cNvGraphicFramePr>
            <a:graphicFrameLocks noGrp="1"/>
          </p:cNvGraphicFramePr>
          <p:nvPr/>
        </p:nvGraphicFramePr>
        <p:xfrm>
          <a:off x="357159" y="2172902"/>
          <a:ext cx="2571768" cy="228600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교량정보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9" name="표 68"/>
          <p:cNvGraphicFramePr>
            <a:graphicFrameLocks noGrp="1"/>
          </p:cNvGraphicFramePr>
          <p:nvPr/>
        </p:nvGraphicFramePr>
        <p:xfrm>
          <a:off x="357159" y="2501515"/>
          <a:ext cx="2571768" cy="2788920"/>
        </p:xfrm>
        <a:graphic>
          <a:graphicData uri="http://schemas.openxmlformats.org/drawingml/2006/table">
            <a:tbl>
              <a:tblPr/>
              <a:tblGrid>
                <a:gridCol w="738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0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2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교량코드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F2410020094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교량명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감천교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서울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본부 지사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7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대구경북본부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구미지사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노선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경부선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상부형식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강박스형교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STB)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교량연장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1@30.0+1@41.0+6@45.0 </a:t>
                      </a:r>
                    </a:p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 = 341m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교량폭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16.8m 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유효폭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15.975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m)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준공년도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2006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공용년수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13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년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설계하중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DB24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교면포장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콘크리트계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chemeClr val="tx1"/>
                          </a:solidFill>
                          <a:latin typeface="맑은 고딕"/>
                        </a:rPr>
                        <a:t>시공사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대림산업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latin typeface="맑은 고딕"/>
                        </a:rPr>
                        <a:t>  설계사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다산컨설턴트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/>
        </p:nvGraphicFramePr>
        <p:xfrm>
          <a:off x="3143240" y="4071942"/>
          <a:ext cx="1071570" cy="428628"/>
        </p:xfrm>
        <a:graphic>
          <a:graphicData uri="http://schemas.openxmlformats.org/drawingml/2006/table">
            <a:tbl>
              <a:tblPr/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공용년수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 자동계산 가능여부 확인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2" name="표 71"/>
          <p:cNvGraphicFramePr>
            <a:graphicFrameLocks noGrp="1"/>
          </p:cNvGraphicFramePr>
          <p:nvPr/>
        </p:nvGraphicFramePr>
        <p:xfrm>
          <a:off x="357166" y="6978288"/>
          <a:ext cx="2571768" cy="1237050"/>
        </p:xfrm>
        <a:graphic>
          <a:graphicData uri="http://schemas.openxmlformats.org/drawingml/2006/table">
            <a:tbl>
              <a:tblPr/>
              <a:tblGrid>
                <a:gridCol w="130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5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6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조사날짜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2017-07-14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조사시간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10:16:46 AM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6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측정시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실측기온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31.4 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6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측정일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일평균기온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24.7 ℃ 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추풍령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신축장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90.1 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617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측정 유간</a:t>
                      </a:r>
                    </a:p>
                  </a:txBody>
                  <a:tcPr marL="0" marR="0" marT="0" marB="0"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 3.0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73" name="그룹 46"/>
          <p:cNvGrpSpPr/>
          <p:nvPr/>
        </p:nvGrpSpPr>
        <p:grpSpPr>
          <a:xfrm>
            <a:off x="3214678" y="5357826"/>
            <a:ext cx="928694" cy="1285884"/>
            <a:chOff x="7215206" y="3357562"/>
            <a:chExt cx="928694" cy="1285884"/>
          </a:xfrm>
        </p:grpSpPr>
        <p:sp>
          <p:nvSpPr>
            <p:cNvPr id="74" name="위쪽/아래쪽 화살표 73"/>
            <p:cNvSpPr/>
            <p:nvPr/>
          </p:nvSpPr>
          <p:spPr>
            <a:xfrm>
              <a:off x="7215206" y="3357562"/>
              <a:ext cx="71438" cy="1285884"/>
            </a:xfrm>
            <a:prstGeom prst="up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내용 개체 틀 2"/>
            <p:cNvSpPr txBox="1">
              <a:spLocks/>
            </p:cNvSpPr>
            <p:nvPr/>
          </p:nvSpPr>
          <p:spPr>
            <a:xfrm>
              <a:off x="7286644" y="3786190"/>
              <a:ext cx="857256" cy="28575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Autofit/>
            </a:bodyPr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스크롤</a:t>
              </a:r>
              <a:endPara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7" name="직사각형 76"/>
          <p:cNvSpPr/>
          <p:nvPr/>
        </p:nvSpPr>
        <p:spPr>
          <a:xfrm>
            <a:off x="214282" y="571480"/>
            <a:ext cx="2851200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9" name="그룹 35"/>
          <p:cNvGrpSpPr/>
          <p:nvPr/>
        </p:nvGrpSpPr>
        <p:grpSpPr>
          <a:xfrm>
            <a:off x="2766998" y="652444"/>
            <a:ext cx="214314" cy="115886"/>
            <a:chOff x="4572000" y="785794"/>
            <a:chExt cx="214314" cy="115886"/>
          </a:xfrm>
        </p:grpSpPr>
        <p:cxnSp>
          <p:nvCxnSpPr>
            <p:cNvPr id="80" name="직선 연결선 79"/>
            <p:cNvCxnSpPr/>
            <p:nvPr/>
          </p:nvCxnSpPr>
          <p:spPr>
            <a:xfrm>
              <a:off x="4572000" y="785794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/>
            <p:nvPr/>
          </p:nvCxnSpPr>
          <p:spPr>
            <a:xfrm>
              <a:off x="4572000" y="842943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/>
            <p:nvPr/>
          </p:nvCxnSpPr>
          <p:spPr>
            <a:xfrm>
              <a:off x="4572000" y="900092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83" name="표 82"/>
          <p:cNvGraphicFramePr>
            <a:graphicFrameLocks noGrp="1"/>
          </p:cNvGraphicFramePr>
          <p:nvPr/>
        </p:nvGraphicFramePr>
        <p:xfrm>
          <a:off x="357158" y="1285860"/>
          <a:ext cx="2571768" cy="685800"/>
        </p:xfrm>
        <a:graphic>
          <a:graphicData uri="http://schemas.openxmlformats.org/drawingml/2006/table">
            <a:tbl>
              <a:tblPr/>
              <a:tblGrid>
                <a:gridCol w="1112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노선</a:t>
                      </a:r>
                      <a:endParaRPr lang="ko-KR" altLang="en-US" sz="900" b="1" dirty="0">
                        <a:latin typeface="+mj-lt"/>
                        <a:ea typeface="굴림체" pitchFamily="49" charset="-127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경부선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+mn-lt"/>
                        </a:rPr>
                        <a:t>교량명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감천교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측정지점</a:t>
                      </a:r>
                      <a:endParaRPr lang="ko-KR" altLang="en-US" sz="900" b="1" kern="1200" dirty="0">
                        <a:solidFill>
                          <a:schemeClr val="tx1"/>
                        </a:solidFill>
                        <a:latin typeface="+mn-lt"/>
                        <a:ea typeface="굴림체" pitchFamily="49" charset="-127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교대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4" name="표 83"/>
          <p:cNvGraphicFramePr>
            <a:graphicFrameLocks noGrp="1"/>
          </p:cNvGraphicFramePr>
          <p:nvPr/>
        </p:nvGraphicFramePr>
        <p:xfrm>
          <a:off x="357158" y="5459050"/>
          <a:ext cx="2571768" cy="228600"/>
        </p:xfrm>
        <a:graphic>
          <a:graphicData uri="http://schemas.openxmlformats.org/drawingml/2006/table">
            <a:tbl>
              <a:tblPr/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신축장치 현황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5" name="표 84"/>
          <p:cNvGraphicFramePr>
            <a:graphicFrameLocks noGrp="1"/>
          </p:cNvGraphicFramePr>
          <p:nvPr/>
        </p:nvGraphicFramePr>
        <p:xfrm>
          <a:off x="357166" y="6640150"/>
          <a:ext cx="2571768" cy="228600"/>
        </p:xfrm>
        <a:graphic>
          <a:graphicData uri="http://schemas.openxmlformats.org/drawingml/2006/table">
            <a:tbl>
              <a:tblPr/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넥서스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측정기록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6" name="표 85"/>
          <p:cNvGraphicFramePr>
            <a:graphicFrameLocks noGrp="1"/>
          </p:cNvGraphicFramePr>
          <p:nvPr/>
        </p:nvGraphicFramePr>
        <p:xfrm>
          <a:off x="3143248" y="6929454"/>
          <a:ext cx="1428728" cy="785818"/>
        </p:xfrm>
        <a:graphic>
          <a:graphicData uri="http://schemas.openxmlformats.org/drawingml/2006/table">
            <a:tbl>
              <a:tblPr/>
              <a:tblGrid>
                <a:gridCol w="1428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85818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최근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0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개기록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 불러오기</a:t>
                      </a:r>
                      <a:endParaRPr lang="en-US" altLang="ko-KR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현재 기록 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algn="l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향후 업데이트 가능여부 확인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8" name="그림 87" descr="홈버튼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8583" y="909620"/>
            <a:ext cx="285752" cy="285752"/>
          </a:xfrm>
          <a:prstGeom prst="rect">
            <a:avLst/>
          </a:prstGeom>
        </p:spPr>
      </p:pic>
      <p:sp>
        <p:nvSpPr>
          <p:cNvPr id="89" name="내용 개체 틀 2"/>
          <p:cNvSpPr txBox="1">
            <a:spLocks/>
          </p:cNvSpPr>
          <p:nvPr/>
        </p:nvSpPr>
        <p:spPr>
          <a:xfrm>
            <a:off x="642910" y="928670"/>
            <a:ext cx="642942" cy="21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700" dirty="0"/>
              <a:t>교량 찾기</a:t>
            </a:r>
            <a:endParaRPr kumimoji="0" lang="en-US" altLang="ko-KR" sz="7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1" name="그림 90" descr="bs-05국문시그니처.jpg"/>
          <p:cNvPicPr>
            <a:picLocks noChangeAspect="1"/>
          </p:cNvPicPr>
          <p:nvPr/>
        </p:nvPicPr>
        <p:blipFill>
          <a:blip r:embed="rId3" cstate="print"/>
          <a:srcRect l="30837" t="45833" r="51474" b="46876"/>
          <a:stretch>
            <a:fillRect/>
          </a:stretch>
        </p:blipFill>
        <p:spPr>
          <a:xfrm>
            <a:off x="285720" y="614343"/>
            <a:ext cx="367395" cy="214314"/>
          </a:xfrm>
          <a:prstGeom prst="rect">
            <a:avLst/>
          </a:prstGeom>
        </p:spPr>
      </p:pic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1357298" y="928662"/>
          <a:ext cx="1571636" cy="228600"/>
        </p:xfrm>
        <a:graphic>
          <a:graphicData uri="http://schemas.openxmlformats.org/drawingml/2006/table">
            <a:tbl>
              <a:tblPr/>
              <a:tblGrid>
                <a:gridCol w="720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13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24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i="0" u="non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-윤고딕130" pitchFamily="18" charset="-127"/>
                          <a:ea typeface="-윤고딕130" pitchFamily="18" charset="-127"/>
                          <a:cs typeface="+mn-cs"/>
                        </a:rPr>
                        <a:t>유간 평가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i="0" u="non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-윤고딕130" pitchFamily="18" charset="-127"/>
                          <a:ea typeface="-윤고딕130" pitchFamily="18" charset="-127"/>
                          <a:cs typeface="+mn-cs"/>
                        </a:rPr>
                        <a:t>교량 정보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표 126"/>
          <p:cNvGraphicFramePr>
            <a:graphicFrameLocks noGrp="1"/>
          </p:cNvGraphicFramePr>
          <p:nvPr/>
        </p:nvGraphicFramePr>
        <p:xfrm>
          <a:off x="3143248" y="571472"/>
          <a:ext cx="1857388" cy="428628"/>
        </p:xfrm>
        <a:graphic>
          <a:graphicData uri="http://schemas.openxmlformats.org/drawingml/2006/table">
            <a:tbl>
              <a:tblPr/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862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 내용 전부 </a:t>
                      </a:r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백데이터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불러오기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751069" y="596610"/>
          <a:ext cx="2000264" cy="214314"/>
        </p:xfrm>
        <a:graphic>
          <a:graphicData uri="http://schemas.openxmlformats.org/drawingml/2006/table">
            <a:tbl>
              <a:tblPr/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신축이음 </a:t>
                      </a:r>
                      <a:r>
                        <a:rPr lang="ko-KR" altLang="en-US" sz="1100" b="1" i="0" u="none" strike="noStrike" dirty="0" err="1">
                          <a:solidFill>
                            <a:srgbClr val="002060"/>
                          </a:solidFill>
                          <a:latin typeface="맑은 고딕"/>
                        </a:rPr>
                        <a:t>관리시</a:t>
                      </a:r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유간 평가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"/>
            <a:ext cx="6858000" cy="3231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신축이음 </a:t>
            </a:r>
            <a:r>
              <a:rPr lang="ko-KR" altLang="en-US" sz="1500" b="1" dirty="0" err="1">
                <a:latin typeface="굴림체" pitchFamily="49" charset="-127"/>
                <a:ea typeface="굴림체" pitchFamily="49" charset="-127"/>
              </a:rPr>
              <a:t>설치시</a:t>
            </a:r>
            <a:r>
              <a:rPr lang="ko-KR" altLang="en-US" sz="1500" b="1" dirty="0">
                <a:latin typeface="굴림체" pitchFamily="49" charset="-127"/>
                <a:ea typeface="굴림체" pitchFamily="49" charset="-127"/>
              </a:rPr>
              <a:t> 유간 계산</a:t>
            </a:r>
          </a:p>
        </p:txBody>
      </p:sp>
      <p:pic>
        <p:nvPicPr>
          <p:cNvPr id="42" name="그림 41" descr="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15237" y="11455400"/>
            <a:ext cx="81000" cy="216000"/>
          </a:xfrm>
          <a:prstGeom prst="rect">
            <a:avLst/>
          </a:prstGeom>
        </p:spPr>
      </p:pic>
      <p:pic>
        <p:nvPicPr>
          <p:cNvPr id="45" name="그림 44" descr="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0975" y="13589000"/>
            <a:ext cx="81000" cy="216000"/>
          </a:xfrm>
          <a:prstGeom prst="rect">
            <a:avLst/>
          </a:prstGeom>
        </p:spPr>
      </p:pic>
      <p:pic>
        <p:nvPicPr>
          <p:cNvPr id="47" name="그림 46" descr="GP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00975" y="13589000"/>
            <a:ext cx="81000" cy="216000"/>
          </a:xfrm>
          <a:prstGeom prst="rect">
            <a:avLst/>
          </a:prstGeom>
        </p:spPr>
      </p:pic>
      <p:sp>
        <p:nvSpPr>
          <p:cNvPr id="118" name="직사각형 117"/>
          <p:cNvSpPr/>
          <p:nvPr/>
        </p:nvSpPr>
        <p:spPr>
          <a:xfrm>
            <a:off x="214282" y="571480"/>
            <a:ext cx="2851200" cy="792961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214282" y="571480"/>
            <a:ext cx="2851200" cy="2857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0" name="그룹 19"/>
          <p:cNvGrpSpPr/>
          <p:nvPr/>
        </p:nvGrpSpPr>
        <p:grpSpPr>
          <a:xfrm>
            <a:off x="2766998" y="652444"/>
            <a:ext cx="214314" cy="115886"/>
            <a:chOff x="4572000" y="785794"/>
            <a:chExt cx="214314" cy="115886"/>
          </a:xfrm>
        </p:grpSpPr>
        <p:cxnSp>
          <p:nvCxnSpPr>
            <p:cNvPr id="121" name="직선 연결선 120"/>
            <p:cNvCxnSpPr/>
            <p:nvPr/>
          </p:nvCxnSpPr>
          <p:spPr>
            <a:xfrm>
              <a:off x="4572000" y="785794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/>
            <p:cNvCxnSpPr/>
            <p:nvPr/>
          </p:nvCxnSpPr>
          <p:spPr>
            <a:xfrm>
              <a:off x="4572000" y="842943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>
              <a:off x="4572000" y="900092"/>
              <a:ext cx="214314" cy="1588"/>
            </a:xfrm>
            <a:prstGeom prst="line">
              <a:avLst/>
            </a:prstGeom>
            <a:ln w="317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4" name="표 123"/>
          <p:cNvGraphicFramePr>
            <a:graphicFrameLocks noGrp="1"/>
          </p:cNvGraphicFramePr>
          <p:nvPr/>
        </p:nvGraphicFramePr>
        <p:xfrm>
          <a:off x="3990979" y="1571604"/>
          <a:ext cx="914400" cy="500067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66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콘크리트교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◎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강교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9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</a:t>
                      </a:r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강바닥교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5" name="내용 개체 틀 2"/>
          <p:cNvSpPr txBox="1">
            <a:spLocks/>
          </p:cNvSpPr>
          <p:nvPr/>
        </p:nvSpPr>
        <p:spPr>
          <a:xfrm>
            <a:off x="3929066" y="2428860"/>
            <a:ext cx="571504" cy="4286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300" dirty="0"/>
          </a:p>
        </p:txBody>
      </p:sp>
      <p:graphicFrame>
        <p:nvGraphicFramePr>
          <p:cNvPr id="126" name="표 125"/>
          <p:cNvGraphicFramePr>
            <a:graphicFrameLocks noGrp="1"/>
          </p:cNvGraphicFramePr>
          <p:nvPr/>
        </p:nvGraphicFramePr>
        <p:xfrm>
          <a:off x="4000504" y="2500298"/>
          <a:ext cx="500066" cy="314324"/>
        </p:xfrm>
        <a:graphic>
          <a:graphicData uri="http://schemas.openxmlformats.org/drawingml/2006/table">
            <a:tbl>
              <a:tblPr/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○ 보통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16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◎ 한랭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7" name="내용 개체 틀 2"/>
          <p:cNvSpPr txBox="1">
            <a:spLocks/>
          </p:cNvSpPr>
          <p:nvPr/>
        </p:nvSpPr>
        <p:spPr>
          <a:xfrm>
            <a:off x="3929066" y="1500166"/>
            <a:ext cx="928694" cy="64294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300" dirty="0"/>
          </a:p>
        </p:txBody>
      </p:sp>
      <p:graphicFrame>
        <p:nvGraphicFramePr>
          <p:cNvPr id="128" name="표 127"/>
          <p:cNvGraphicFramePr>
            <a:graphicFrameLocks noGrp="1"/>
          </p:cNvGraphicFramePr>
          <p:nvPr/>
        </p:nvGraphicFramePr>
        <p:xfrm>
          <a:off x="357158" y="1285860"/>
          <a:ext cx="2571768" cy="114300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교량명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감천교</a:t>
                      </a:r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측정지점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교대</a:t>
                      </a:r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001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교량형식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>
                          <a:solidFill>
                            <a:srgbClr val="FF0000"/>
                          </a:solidFill>
                        </a:rPr>
                        <a:t>강교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▼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신축장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150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신축이음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160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9" name="표 128"/>
          <p:cNvGraphicFramePr>
            <a:graphicFrameLocks noGrp="1"/>
          </p:cNvGraphicFramePr>
          <p:nvPr/>
        </p:nvGraphicFramePr>
        <p:xfrm>
          <a:off x="357158" y="3100385"/>
          <a:ext cx="2571768" cy="114300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콘크리트 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재령월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개월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인장응력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6 </a:t>
                      </a:r>
                      <a:r>
                        <a:rPr lang="en-US" altLang="ko-KR" sz="9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Mpa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콘크리트 탄성계수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30000 </a:t>
                      </a:r>
                      <a:r>
                        <a:rPr lang="en-US" altLang="ko-KR" sz="900" dirty="0" err="1">
                          <a:solidFill>
                            <a:srgbClr val="FF0000"/>
                          </a:solidFill>
                        </a:rPr>
                        <a:t>Mpa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거더높이</a:t>
                      </a:r>
                      <a:endParaRPr lang="ko-KR" altLang="en-US" sz="900" b="0" i="0" u="none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rgbClr val="FF0000"/>
                          </a:solidFill>
                        </a:rPr>
                        <a:t>2.3 m</a:t>
                      </a:r>
                      <a:endParaRPr lang="ko-KR" altLang="en-US" sz="9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지진시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상부변위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100 mm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/>
        </p:nvGraphicFramePr>
        <p:xfrm>
          <a:off x="357158" y="4357694"/>
          <a:ext cx="2571768" cy="457200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신축이음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설치시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대기 온도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20.0 </a:t>
                      </a:r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latin typeface="+mn-lt"/>
                        </a:rPr>
                        <a:t>℃</a:t>
                      </a:r>
                      <a:endParaRPr lang="ko-KR" altLang="en-US" sz="9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/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신축이음 </a:t>
                      </a: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설치시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유효 온도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24.1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℃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1" name="내용 개체 틀 2"/>
          <p:cNvSpPr txBox="1">
            <a:spLocks/>
          </p:cNvSpPr>
          <p:nvPr/>
        </p:nvSpPr>
        <p:spPr>
          <a:xfrm>
            <a:off x="357158" y="5079215"/>
            <a:ext cx="2571768" cy="23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vert="horz" lIns="91440" tIns="45720" rIns="91440" bIns="45720" rtlCol="0" anchor="ctr" anchorCtr="0">
            <a:noAutofit/>
          </a:bodyPr>
          <a:lstStyle/>
          <a:p>
            <a:pPr marL="342900" marR="0" lvl="0" indent="-34290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ko-KR" altLang="en-US" sz="1000" dirty="0">
                <a:latin typeface="-윤고딕130" pitchFamily="18" charset="-127"/>
                <a:ea typeface="-윤고딕130" pitchFamily="18" charset="-127"/>
              </a:rPr>
              <a:t>유간 계산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130" pitchFamily="18" charset="-127"/>
                <a:ea typeface="-윤고딕130" pitchFamily="18" charset="-127"/>
              </a:rPr>
              <a:t>(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130" pitchFamily="18" charset="-127"/>
                <a:ea typeface="-윤고딕130" pitchFamily="18" charset="-127"/>
              </a:rPr>
              <a:t>빵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-윤고딕130" pitchFamily="18" charset="-127"/>
                <a:ea typeface="-윤고딕130" pitchFamily="18" charset="-127"/>
              </a:rPr>
              <a:t>)</a:t>
            </a:r>
          </a:p>
        </p:txBody>
      </p:sp>
      <p:graphicFrame>
        <p:nvGraphicFramePr>
          <p:cNvPr id="140" name="표 139"/>
          <p:cNvGraphicFramePr>
            <a:graphicFrameLocks noGrp="1"/>
          </p:cNvGraphicFramePr>
          <p:nvPr/>
        </p:nvGraphicFramePr>
        <p:xfrm>
          <a:off x="357166" y="928670"/>
          <a:ext cx="857256" cy="228600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240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i="0" u="none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-윤고딕130" pitchFamily="18" charset="-127"/>
                          <a:ea typeface="-윤고딕130" pitchFamily="18" charset="-127"/>
                        </a:rPr>
                        <a:t>유간 계산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41" name="그림 140" descr="bs-05국문시그니처.jpg"/>
          <p:cNvPicPr>
            <a:picLocks noChangeAspect="1"/>
          </p:cNvPicPr>
          <p:nvPr/>
        </p:nvPicPr>
        <p:blipFill>
          <a:blip r:embed="rId3" cstate="print"/>
          <a:srcRect l="30837" t="45833" r="51474" b="46876"/>
          <a:stretch>
            <a:fillRect/>
          </a:stretch>
        </p:blipFill>
        <p:spPr>
          <a:xfrm>
            <a:off x="285720" y="614343"/>
            <a:ext cx="367395" cy="214314"/>
          </a:xfrm>
          <a:prstGeom prst="rect">
            <a:avLst/>
          </a:prstGeom>
        </p:spPr>
      </p:pic>
      <p:pic>
        <p:nvPicPr>
          <p:cNvPr id="142" name="그림 141" descr="GP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28900" y="4395791"/>
            <a:ext cx="85724" cy="128588"/>
          </a:xfrm>
          <a:prstGeom prst="rect">
            <a:avLst/>
          </a:prstGeom>
        </p:spPr>
      </p:pic>
      <p:graphicFrame>
        <p:nvGraphicFramePr>
          <p:cNvPr id="143" name="표 142"/>
          <p:cNvGraphicFramePr>
            <a:graphicFrameLocks noGrp="1"/>
          </p:cNvGraphicFramePr>
          <p:nvPr/>
        </p:nvGraphicFramePr>
        <p:xfrm>
          <a:off x="357158" y="2528881"/>
          <a:ext cx="2571768" cy="457200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기후조건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rgbClr val="FF0000"/>
                          </a:solidFill>
                        </a:rPr>
                        <a:t>보통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/>
                        <a:t>▼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7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온도변화 범위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-10℃~40℃</a:t>
                      </a:r>
                    </a:p>
                  </a:txBody>
                  <a:tcPr marL="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표 143"/>
          <p:cNvGraphicFramePr>
            <a:graphicFrameLocks noGrp="1"/>
          </p:cNvGraphicFramePr>
          <p:nvPr/>
        </p:nvGraphicFramePr>
        <p:xfrm>
          <a:off x="357166" y="5500694"/>
          <a:ext cx="2571768" cy="573435"/>
        </p:xfrm>
        <a:graphic>
          <a:graphicData uri="http://schemas.openxmlformats.org/drawingml/2006/table">
            <a:tbl>
              <a:tblPr/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145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■ 신축이음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설치시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유간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설치 온도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20.0 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계산보기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1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설치 유간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50 mm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45" name="표 144"/>
          <p:cNvGraphicFramePr>
            <a:graphicFrameLocks noGrp="1"/>
          </p:cNvGraphicFramePr>
          <p:nvPr/>
        </p:nvGraphicFramePr>
        <p:xfrm>
          <a:off x="357166" y="6215070"/>
          <a:ext cx="2609463" cy="2071706"/>
        </p:xfrm>
        <a:graphic>
          <a:graphicData uri="http://schemas.openxmlformats.org/drawingml/2006/table">
            <a:tbl>
              <a:tblPr/>
              <a:tblGrid>
                <a:gridCol w="8698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8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8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3947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접기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</a:t>
                      </a:r>
                      <a:r>
                        <a:rPr lang="ko-KR" altLang="en-US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빵</a:t>
                      </a: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947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설치시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 유간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=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신장량합계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+[(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적용신축이음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설계신축량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)]/2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구분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신장량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수축량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18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온도변화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29.264</a:t>
                      </a:r>
                      <a:b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(Δ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T=20.0℃)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45.737</a:t>
                      </a:r>
                      <a:b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</a:br>
                      <a:r>
                        <a:rPr lang="el-G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(Δ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T=30.0℃)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건조수축크리프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9.000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회전변위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5.111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여유량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15.000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15.000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합계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44.264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103.959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설계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신축량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148.223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394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적용 신축이음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6F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160.000 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157" name="그룹 46"/>
          <p:cNvGrpSpPr/>
          <p:nvPr/>
        </p:nvGrpSpPr>
        <p:grpSpPr>
          <a:xfrm>
            <a:off x="3286116" y="6357950"/>
            <a:ext cx="1571636" cy="1285884"/>
            <a:chOff x="7215206" y="3357562"/>
            <a:chExt cx="928694" cy="1285884"/>
          </a:xfrm>
        </p:grpSpPr>
        <p:sp>
          <p:nvSpPr>
            <p:cNvPr id="158" name="위쪽/아래쪽 화살표 157"/>
            <p:cNvSpPr/>
            <p:nvPr/>
          </p:nvSpPr>
          <p:spPr>
            <a:xfrm>
              <a:off x="7215206" y="3357562"/>
              <a:ext cx="71438" cy="1285884"/>
            </a:xfrm>
            <a:prstGeom prst="upDownArrow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내용 개체 틀 2"/>
            <p:cNvSpPr txBox="1">
              <a:spLocks/>
            </p:cNvSpPr>
            <p:nvPr/>
          </p:nvSpPr>
          <p:spPr>
            <a:xfrm>
              <a:off x="7286644" y="3643314"/>
              <a:ext cx="857256" cy="642942"/>
            </a:xfrm>
            <a:prstGeom prst="rect">
              <a:avLst/>
            </a:prstGeom>
            <a:ln>
              <a:noFill/>
            </a:ln>
          </p:spPr>
          <p:txBody>
            <a:bodyPr vert="horz" lIns="91440" tIns="45720" rIns="91440" bIns="45720" rtlCol="0" anchor="ctr" anchorCtr="0">
              <a:noAutofit/>
            </a:bodyPr>
            <a:lstStyle/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ko-KR" altLang="en-US" sz="15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스크롤</a:t>
              </a:r>
              <a:endPara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altLang="ko-KR" sz="1500" b="1" dirty="0">
                  <a:solidFill>
                    <a:srgbClr val="FF0000"/>
                  </a:solidFill>
                </a:rPr>
                <a:t>(</a:t>
              </a:r>
              <a:r>
                <a:rPr lang="ko-KR" altLang="en-US" sz="1500" b="1" dirty="0">
                  <a:solidFill>
                    <a:srgbClr val="FF0000"/>
                  </a:solidFill>
                </a:rPr>
                <a:t>결과까지</a:t>
              </a:r>
              <a:endParaRPr lang="en-US" altLang="ko-KR" sz="1500" b="1" dirty="0">
                <a:solidFill>
                  <a:srgbClr val="FF0000"/>
                </a:solidFill>
              </a:endParaRPr>
            </a:p>
            <a:p>
              <a:pPr marL="342900" marR="0" lvl="0" indent="-342900" algn="ctr" defTabSz="914400" rtl="0" eaLnBrk="1" fontAlgn="auto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ko-KR" altLang="en-US" sz="1500" b="1" dirty="0" err="1">
                  <a:solidFill>
                    <a:srgbClr val="FF0000"/>
                  </a:solidFill>
                </a:rPr>
                <a:t>한화면에</a:t>
              </a:r>
              <a:r>
                <a:rPr lang="en-US" altLang="ko-KR" sz="1500" b="1" dirty="0">
                  <a:solidFill>
                    <a:srgbClr val="FF0000"/>
                  </a:solidFill>
                </a:rPr>
                <a:t>)</a:t>
              </a:r>
              <a:endParaRPr kumimoji="0" lang="en-US" altLang="ko-KR" sz="15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61" name="표 160"/>
          <p:cNvGraphicFramePr>
            <a:graphicFrameLocks noGrp="1"/>
          </p:cNvGraphicFramePr>
          <p:nvPr/>
        </p:nvGraphicFramePr>
        <p:xfrm>
          <a:off x="3214686" y="500034"/>
          <a:ext cx="2286016" cy="357190"/>
        </p:xfrm>
        <a:graphic>
          <a:graphicData uri="http://schemas.openxmlformats.org/drawingml/2006/table">
            <a:tbl>
              <a:tblPr/>
              <a:tblGrid>
                <a:gridCol w="2286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 내용 </a:t>
                      </a:r>
                      <a:r>
                        <a:rPr lang="ko-KR" altLang="en-US" sz="1000" b="1" i="0" u="none" strike="noStrike" dirty="0" err="1">
                          <a:solidFill>
                            <a:srgbClr val="FF0000"/>
                          </a:solidFill>
                          <a:latin typeface="맑은 고딕"/>
                        </a:rPr>
                        <a:t>백데이터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 불러오기 </a:t>
                      </a:r>
                      <a:r>
                        <a:rPr lang="en-US" altLang="ko-KR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+ </a:t>
                      </a:r>
                      <a:r>
                        <a:rPr lang="ko-KR" altLang="en-US" sz="1000" b="1" i="0" u="none" strike="noStrike" dirty="0">
                          <a:solidFill>
                            <a:srgbClr val="FF0000"/>
                          </a:solidFill>
                          <a:latin typeface="맑은 고딕"/>
                        </a:rPr>
                        <a:t>수식계산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표 161"/>
          <p:cNvGraphicFramePr>
            <a:graphicFrameLocks noGrp="1"/>
          </p:cNvGraphicFramePr>
          <p:nvPr/>
        </p:nvGraphicFramePr>
        <p:xfrm>
          <a:off x="3286124" y="5429256"/>
          <a:ext cx="1143008" cy="395286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유간평가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빵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이후</a:t>
                      </a:r>
                      <a:endParaRPr lang="en-US" altLang="ko-KR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결과</a:t>
                      </a:r>
                      <a:r>
                        <a:rPr lang="en-US" altLang="ko-KR" sz="1000" b="0" i="0" u="none" strike="noStrike" kern="1200" baseline="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펼쳐짐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3" name="직선 연결선 162"/>
          <p:cNvCxnSpPr/>
          <p:nvPr/>
        </p:nvCxnSpPr>
        <p:spPr>
          <a:xfrm>
            <a:off x="3143248" y="5356230"/>
            <a:ext cx="3071834" cy="1588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/>
          <p:cNvCxnSpPr/>
          <p:nvPr/>
        </p:nvCxnSpPr>
        <p:spPr>
          <a:xfrm rot="5400000" flipH="1" flipV="1">
            <a:off x="5536995" y="4964335"/>
            <a:ext cx="786612" cy="194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5" name="표 164"/>
          <p:cNvGraphicFramePr>
            <a:graphicFrameLocks noGrp="1"/>
          </p:cNvGraphicFramePr>
          <p:nvPr/>
        </p:nvGraphicFramePr>
        <p:xfrm>
          <a:off x="4714884" y="4857752"/>
          <a:ext cx="1143008" cy="395286"/>
        </p:xfrm>
        <a:graphic>
          <a:graphicData uri="http://schemas.openxmlformats.org/drawingml/2006/table">
            <a:tbl>
              <a:tblPr/>
              <a:tblGrid>
                <a:gridCol w="1143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28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1000" b="0" i="0" u="none" strike="noStrike" kern="1200" dirty="0" err="1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입력창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 보이기</a:t>
                      </a:r>
                      <a:endParaRPr lang="en-US" altLang="ko-KR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fontAlgn="ctr" latinLnBrk="1" hangingPunct="1"/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평가 누르기 전</a:t>
                      </a:r>
                      <a:r>
                        <a:rPr lang="en-US" altLang="ko-KR" sz="1000" b="0" i="0" u="none" strike="noStrike" kern="1200" dirty="0">
                          <a:solidFill>
                            <a:srgbClr val="FF0000"/>
                          </a:solidFill>
                          <a:latin typeface="맑은 고딕"/>
                          <a:ea typeface="+mn-ea"/>
                          <a:cs typeface="+mn-cs"/>
                        </a:rPr>
                        <a:t>)</a:t>
                      </a:r>
                      <a:endParaRPr lang="ko-KR" altLang="en-US" sz="1000" b="0" i="0" u="none" strike="noStrike" kern="1200" dirty="0">
                        <a:solidFill>
                          <a:srgbClr val="FF0000"/>
                        </a:solidFill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6" name="꺾인 연결선 165"/>
          <p:cNvCxnSpPr/>
          <p:nvPr/>
        </p:nvCxnSpPr>
        <p:spPr>
          <a:xfrm flipV="1">
            <a:off x="2928934" y="1857356"/>
            <a:ext cx="1000132" cy="1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꺾인 연결선 169"/>
          <p:cNvCxnSpPr/>
          <p:nvPr/>
        </p:nvCxnSpPr>
        <p:spPr>
          <a:xfrm flipV="1">
            <a:off x="2928934" y="2643174"/>
            <a:ext cx="1000132" cy="1"/>
          </a:xfrm>
          <a:prstGeom prst="bentConnector3">
            <a:avLst>
              <a:gd name="adj1" fmla="val 50000"/>
            </a:avLst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1" name="표 170"/>
          <p:cNvGraphicFramePr>
            <a:graphicFrameLocks noGrp="1"/>
          </p:cNvGraphicFramePr>
          <p:nvPr/>
        </p:nvGraphicFramePr>
        <p:xfrm>
          <a:off x="751069" y="596610"/>
          <a:ext cx="2000264" cy="214314"/>
        </p:xfrm>
        <a:graphic>
          <a:graphicData uri="http://schemas.openxmlformats.org/drawingml/2006/table">
            <a:tbl>
              <a:tblPr/>
              <a:tblGrid>
                <a:gridCol w="200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신축이음 </a:t>
                      </a:r>
                      <a:r>
                        <a:rPr lang="ko-KR" altLang="en-US" sz="1100" b="1" i="0" u="none" strike="noStrike" dirty="0" err="1">
                          <a:solidFill>
                            <a:srgbClr val="002060"/>
                          </a:solidFill>
                          <a:latin typeface="맑은 고딕"/>
                        </a:rPr>
                        <a:t>설치시</a:t>
                      </a:r>
                      <a:r>
                        <a:rPr lang="ko-KR" altLang="en-US" sz="1100" b="1" i="0" u="none" strike="noStrike" dirty="0">
                          <a:solidFill>
                            <a:srgbClr val="002060"/>
                          </a:solidFill>
                          <a:latin typeface="맑은 고딕"/>
                        </a:rPr>
                        <a:t> 유간 계산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표 36"/>
          <p:cNvGraphicFramePr>
            <a:graphicFrameLocks noGrp="1"/>
          </p:cNvGraphicFramePr>
          <p:nvPr/>
        </p:nvGraphicFramePr>
        <p:xfrm>
          <a:off x="7143776" y="1285852"/>
          <a:ext cx="3857652" cy="1676400"/>
        </p:xfrm>
        <a:graphic>
          <a:graphicData uri="http://schemas.openxmlformats.org/drawingml/2006/table">
            <a:tbl>
              <a:tblPr/>
              <a:tblGrid>
                <a:gridCol w="315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17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7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550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※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본 프로그램에서는 폭염대응 개선안에 의한 온도범위 기준 적용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구  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도로교 설계기준 </a:t>
                      </a:r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(2015)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폭염대응 개선안 기준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보통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콘크리트교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-5℃~35℃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-10℃~40℃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-10℃~40℃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-15℃~45℃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강바닥판교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-10℃~50℃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-20℃~50℃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콘크리트교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-15℃~35℃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-20℃~40℃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-25℃~45℃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강바닥판교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-30℃~50℃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-35℃~50℃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5883</TotalTime>
  <Words>1205</Words>
  <Application>Microsoft Office PowerPoint</Application>
  <PresentationFormat>화면 슬라이드 쇼(4:3)</PresentationFormat>
  <Paragraphs>352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굴림체</vt:lpstr>
      <vt:lpstr>맑은 고딕</vt:lpstr>
      <vt:lpstr>-윤고딕130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SPC016</dc:creator>
  <cp:lastModifiedBy>elancer_mp03</cp:lastModifiedBy>
  <cp:revision>459</cp:revision>
  <dcterms:created xsi:type="dcterms:W3CDTF">2020-06-15T01:45:38Z</dcterms:created>
  <dcterms:modified xsi:type="dcterms:W3CDTF">2020-07-15T01:11:10Z</dcterms:modified>
</cp:coreProperties>
</file>