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61" r:id="rId2"/>
    <p:sldId id="269" r:id="rId3"/>
    <p:sldId id="264" r:id="rId4"/>
    <p:sldId id="278" r:id="rId5"/>
    <p:sldId id="263" r:id="rId6"/>
    <p:sldId id="265" r:id="rId7"/>
    <p:sldId id="266" r:id="rId8"/>
    <p:sldId id="268" r:id="rId9"/>
    <p:sldId id="273" r:id="rId10"/>
    <p:sldId id="274" r:id="rId11"/>
    <p:sldId id="267" r:id="rId12"/>
    <p:sldId id="272" r:id="rId13"/>
    <p:sldId id="276" r:id="rId14"/>
    <p:sldId id="271" r:id="rId15"/>
    <p:sldId id="277" r:id="rId16"/>
    <p:sldId id="270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1A35-4466-4CC7-8A2C-51F7780E4906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B23BC-2463-47E8-839E-2E7E3F8FF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43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84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08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17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22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8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3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E3B535-2D3A-4FBD-8E54-73480D91F4AD}"/>
              </a:ext>
            </a:extLst>
          </p:cNvPr>
          <p:cNvCxnSpPr/>
          <p:nvPr userDrawn="1"/>
        </p:nvCxnSpPr>
        <p:spPr>
          <a:xfrm>
            <a:off x="546931" y="777661"/>
            <a:ext cx="87594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9C2CB9A-2C3A-4322-BE19-65BEE44FB5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6341" y="368673"/>
            <a:ext cx="1580029" cy="300428"/>
          </a:xfrm>
          <a:prstGeom prst="rect">
            <a:avLst/>
          </a:prstGeom>
        </p:spPr>
      </p:pic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E8B2BAE5-821B-49D0-98BB-2D861A11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26560C86-3019-47CF-8B04-DF8DF136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1C81696-01B0-45A0-BDFE-69512B02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95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9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F9F6-63F5-4187-AF15-4EB6445991D9}" type="datetimeFigureOut">
              <a:rPr lang="ko-KR" altLang="en-US" smtClean="0"/>
              <a:t>2021-01-22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D41F2-4DB3-45B2-897C-E9677EAF16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8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DD3BA-04B7-44BA-8B77-BDA529E777E4}"/>
              </a:ext>
            </a:extLst>
          </p:cNvPr>
          <p:cNvSpPr txBox="1"/>
          <p:nvPr/>
        </p:nvSpPr>
        <p:spPr>
          <a:xfrm>
            <a:off x="1340688" y="1639017"/>
            <a:ext cx="7224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/>
              <a:t>기관 대표 홈페이지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국</a:t>
            </a:r>
            <a:r>
              <a:rPr lang="en-US" altLang="ko-KR" sz="3200" b="1" dirty="0"/>
              <a:t>.</a:t>
            </a:r>
            <a:r>
              <a:rPr lang="ko-KR" altLang="en-US" sz="3200" b="1" dirty="0"/>
              <a:t>영문</a:t>
            </a:r>
            <a:r>
              <a:rPr lang="en-US" altLang="ko-KR" sz="3200" b="1" dirty="0"/>
              <a:t>) </a:t>
            </a:r>
            <a:r>
              <a:rPr lang="ko-KR" altLang="en-US" sz="3200" b="1" dirty="0"/>
              <a:t>전면 개편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프로젝트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9923F-2E5A-4159-871D-4A7BEC77CFB1}"/>
              </a:ext>
            </a:extLst>
          </p:cNvPr>
          <p:cNvSpPr txBox="1"/>
          <p:nvPr/>
        </p:nvSpPr>
        <p:spPr>
          <a:xfrm>
            <a:off x="2073218" y="3206147"/>
            <a:ext cx="5771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WACID </a:t>
            </a:r>
            <a:r>
              <a:rPr lang="ko-KR" altLang="en-US" sz="2400" dirty="0"/>
              <a:t>화면정의서 </a:t>
            </a:r>
            <a:r>
              <a:rPr lang="en-US" altLang="ko-KR" sz="2400" dirty="0"/>
              <a:t>v1.6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23420-5CF0-4DDB-A504-C053E01A44E2}"/>
              </a:ext>
            </a:extLst>
          </p:cNvPr>
          <p:cNvSpPr txBox="1"/>
          <p:nvPr/>
        </p:nvSpPr>
        <p:spPr>
          <a:xfrm>
            <a:off x="7004649" y="4934960"/>
            <a:ext cx="1560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2021.01.22</a:t>
            </a:r>
          </a:p>
          <a:p>
            <a:pPr algn="r"/>
            <a:r>
              <a:rPr lang="ko-KR" altLang="en-US" dirty="0"/>
              <a:t>전 용 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4AC64D-7B0E-4194-BFCF-F7ADC0BB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14" y="538154"/>
            <a:ext cx="1945196" cy="36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9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7EC1E-FD54-4DDB-B6BE-9196DEC697FF}"/>
              </a:ext>
            </a:extLst>
          </p:cNvPr>
          <p:cNvSpPr txBox="1"/>
          <p:nvPr/>
        </p:nvSpPr>
        <p:spPr>
          <a:xfrm>
            <a:off x="416939" y="314036"/>
            <a:ext cx="6324519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관리데이터 등록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관리자화면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A563-40BA-490E-A128-56CF93A97798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.5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관리데이터 등록 보고서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상세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66-A4EB-4C99-8A95-8D9FFED2736A}"/>
              </a:ext>
            </a:extLst>
          </p:cNvPr>
          <p:cNvSpPr txBox="1"/>
          <p:nvPr/>
        </p:nvSpPr>
        <p:spPr>
          <a:xfrm>
            <a:off x="7141655" y="1496856"/>
            <a:ext cx="246753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설명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등록 저장 전 미리보기</a:t>
            </a:r>
            <a:endParaRPr lang="en-US" altLang="ko-KR" sz="1000" dirty="0"/>
          </a:p>
          <a:p>
            <a:r>
              <a:rPr lang="en-US" altLang="ko-KR" sz="1000" dirty="0"/>
              <a:t>    -  </a:t>
            </a:r>
            <a:r>
              <a:rPr lang="ko-KR" altLang="en-US" sz="1000" dirty="0"/>
              <a:t>미리보기는 </a:t>
            </a:r>
            <a:r>
              <a:rPr lang="en-US" altLang="ko-KR" sz="1000" dirty="0"/>
              <a:t>pdf</a:t>
            </a:r>
            <a:r>
              <a:rPr lang="ko-KR" altLang="en-US" sz="1000" dirty="0"/>
              <a:t>보고서 형식으로 조회 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해당 양식은 폐기물종류 별 보고서에 맞게 내용 및 단위들이 적용되어야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모든 보고서의 막대그래프에 수치가 표시되어야 한다</a:t>
            </a:r>
            <a:r>
              <a:rPr lang="en-US" altLang="ko-KR" sz="1000" dirty="0"/>
              <a:t>.(</a:t>
            </a:r>
            <a:r>
              <a:rPr lang="ko-KR" altLang="en-US" sz="1000" dirty="0"/>
              <a:t>누적막대 그래프도 구분되는 부분에 수치가 각각 표시 되어야 한다</a:t>
            </a:r>
            <a:r>
              <a:rPr lang="en-US" altLang="ko-KR" sz="1000" dirty="0"/>
              <a:t>.)</a:t>
            </a:r>
          </a:p>
          <a:p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양식</a:t>
            </a:r>
            <a:r>
              <a:rPr lang="en-US" altLang="ko-KR" sz="1000" dirty="0"/>
              <a:t>5.</a:t>
            </a:r>
            <a:r>
              <a:rPr lang="ko-KR" altLang="en-US" sz="1000" dirty="0"/>
              <a:t>처분현황 은 그래프가 누적막대그래프 막대의 하단은 </a:t>
            </a:r>
            <a:r>
              <a:rPr lang="en-US" altLang="ko-KR" sz="1000" dirty="0"/>
              <a:t>'</a:t>
            </a:r>
            <a:r>
              <a:rPr lang="ko-KR" altLang="en-US" sz="1000" dirty="0"/>
              <a:t>저장용량</a:t>
            </a:r>
            <a:r>
              <a:rPr lang="en-US" altLang="ko-KR" sz="1000" dirty="0"/>
              <a:t>' </a:t>
            </a:r>
            <a:r>
              <a:rPr lang="ko-KR" altLang="en-US" sz="1000" dirty="0"/>
              <a:t>상단은 </a:t>
            </a:r>
            <a:r>
              <a:rPr lang="en-US" altLang="ko-KR" sz="1000" dirty="0"/>
              <a:t>'</a:t>
            </a:r>
            <a:r>
              <a:rPr lang="ko-KR" altLang="en-US" sz="1000" dirty="0"/>
              <a:t>저장량</a:t>
            </a:r>
            <a:r>
              <a:rPr lang="en-US" altLang="ko-KR" sz="1000" dirty="0"/>
              <a:t>'</a:t>
            </a:r>
            <a:r>
              <a:rPr lang="ko-KR" altLang="en-US" sz="1000" dirty="0"/>
              <a:t>으로 표기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D8252B-99F8-475D-AC65-0694D4A73892}"/>
              </a:ext>
            </a:extLst>
          </p:cNvPr>
          <p:cNvSpPr/>
          <p:nvPr/>
        </p:nvSpPr>
        <p:spPr>
          <a:xfrm>
            <a:off x="415640" y="1545450"/>
            <a:ext cx="6485209" cy="42177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ECBC6C5-749D-437B-B264-D5730F01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74" y="2007810"/>
            <a:ext cx="2360802" cy="3464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529D2C-8B6E-42D8-A4F4-2A119299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3" y="2827805"/>
            <a:ext cx="5658438" cy="19595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52DC1F-AA1D-48FA-B8EA-7E5398F18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61" y="4784728"/>
            <a:ext cx="5584489" cy="126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9DBA08-BAD0-4504-BFC7-DBA56BD78D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66" y="4891747"/>
            <a:ext cx="5605284" cy="3624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2000A77-1884-4AAB-A1DC-56687C0C9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61" y="2549939"/>
            <a:ext cx="5584489" cy="2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8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7EC1E-FD54-4DDB-B6BE-9196DEC697FF}"/>
              </a:ext>
            </a:extLst>
          </p:cNvPr>
          <p:cNvSpPr txBox="1"/>
          <p:nvPr/>
        </p:nvSpPr>
        <p:spPr>
          <a:xfrm>
            <a:off x="416939" y="314036"/>
            <a:ext cx="6990540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3.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보고서 등록데이터 조회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관리자화면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A563-40BA-490E-A128-56CF93A97798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3.1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보고서 등록데이터 조회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검색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66-A4EB-4C99-8A95-8D9FFED2736A}"/>
              </a:ext>
            </a:extLst>
          </p:cNvPr>
          <p:cNvSpPr txBox="1"/>
          <p:nvPr/>
        </p:nvSpPr>
        <p:spPr>
          <a:xfrm>
            <a:off x="7141655" y="1496856"/>
            <a:ext cx="246753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설명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등록 저장된 방사성폐기물 보고서 데이터를 기간</a:t>
            </a:r>
            <a:r>
              <a:rPr lang="en-US" altLang="ko-KR" sz="1000" dirty="0"/>
              <a:t>(</a:t>
            </a:r>
            <a:r>
              <a:rPr lang="ko-KR" altLang="en-US" sz="1000" dirty="0"/>
              <a:t>년도</a:t>
            </a:r>
            <a:r>
              <a:rPr lang="en-US" altLang="ko-KR" sz="1000" dirty="0"/>
              <a:t>,</a:t>
            </a:r>
            <a:r>
              <a:rPr lang="ko-KR" altLang="en-US" sz="1000" dirty="0"/>
              <a:t>분기 선택</a:t>
            </a:r>
            <a:r>
              <a:rPr lang="en-US" altLang="ko-KR" sz="1000" dirty="0"/>
              <a:t>) </a:t>
            </a:r>
            <a:r>
              <a:rPr lang="ko-KR" altLang="en-US" sz="1000" dirty="0"/>
              <a:t>지정하여 엑셀 </a:t>
            </a:r>
            <a:r>
              <a:rPr lang="ko-KR" altLang="en-US" sz="1000" dirty="0" err="1"/>
              <a:t>등록시</a:t>
            </a:r>
            <a:r>
              <a:rPr lang="ko-KR" altLang="en-US" sz="1000" dirty="0"/>
              <a:t>  데이터 조회 할 수 있고</a:t>
            </a:r>
            <a:r>
              <a:rPr lang="en-US" altLang="ko-KR" sz="1000" dirty="0"/>
              <a:t>, </a:t>
            </a:r>
            <a:r>
              <a:rPr lang="ko-KR" altLang="en-US" sz="1000" dirty="0"/>
              <a:t>엑셀파일로 다운로드 되어야 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참고</a:t>
            </a:r>
            <a:r>
              <a:rPr lang="en-US" altLang="ko-KR" sz="1000" dirty="0"/>
              <a:t>:2020</a:t>
            </a:r>
            <a:r>
              <a:rPr lang="ko-KR" altLang="en-US" sz="1000" dirty="0"/>
              <a:t>년 </a:t>
            </a:r>
            <a:r>
              <a:rPr lang="en-US" altLang="ko-KR" sz="1000" dirty="0"/>
              <a:t>1</a:t>
            </a:r>
            <a:r>
              <a:rPr lang="ko-KR" altLang="en-US" sz="1000" dirty="0"/>
              <a:t>분기 엑셀자료 최초 등록 후 엑셀의 </a:t>
            </a:r>
            <a:r>
              <a:rPr lang="ko-KR" altLang="en-US" sz="1000" dirty="0" err="1"/>
              <a:t>데이이터</a:t>
            </a:r>
            <a:r>
              <a:rPr lang="ko-KR" altLang="en-US" sz="1000" dirty="0"/>
              <a:t> 변경 </a:t>
            </a:r>
            <a:r>
              <a:rPr lang="ko-KR" altLang="en-US" sz="1000" dirty="0" err="1"/>
              <a:t>등록시</a:t>
            </a:r>
            <a:r>
              <a:rPr lang="en-US" altLang="ko-KR" sz="1000" dirty="0"/>
              <a:t>(</a:t>
            </a:r>
            <a:r>
              <a:rPr lang="ko-KR" altLang="en-US" sz="1000" dirty="0"/>
              <a:t>같은 분기</a:t>
            </a:r>
            <a:r>
              <a:rPr lang="en-US" altLang="ko-KR" sz="1000" dirty="0"/>
              <a:t>) </a:t>
            </a:r>
            <a:r>
              <a:rPr lang="ko-KR" altLang="en-US" sz="1000" dirty="0"/>
              <a:t>기존 데이터는 그대로 남아 있되 조회 </a:t>
            </a:r>
            <a:r>
              <a:rPr lang="en-US" altLang="ko-KR" sz="1000" dirty="0"/>
              <a:t>(</a:t>
            </a:r>
            <a:r>
              <a:rPr lang="ko-KR" altLang="en-US" sz="1000" dirty="0"/>
              <a:t>사용자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관리자검색</a:t>
            </a:r>
            <a:r>
              <a:rPr lang="en-US" altLang="ko-KR" sz="1000" dirty="0"/>
              <a:t>)</a:t>
            </a:r>
            <a:r>
              <a:rPr lang="ko-KR" altLang="en-US" sz="1000" dirty="0"/>
              <a:t>화면의 결과는 변경된 최신 정보만 보여 져야 한다</a:t>
            </a:r>
            <a:r>
              <a:rPr lang="en-US" altLang="ko-KR" sz="1000" dirty="0"/>
              <a:t>.)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다운로드 되는 엑셀파일명은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구분명</a:t>
            </a:r>
            <a:r>
              <a:rPr lang="en-US" altLang="ko-KR" sz="1000" dirty="0"/>
              <a:t>_2019</a:t>
            </a:r>
            <a:r>
              <a:rPr lang="ko-KR" altLang="en-US" sz="1000" dirty="0"/>
              <a:t>년</a:t>
            </a:r>
            <a:r>
              <a:rPr lang="en-US" altLang="ko-KR" sz="1000" dirty="0"/>
              <a:t>_1</a:t>
            </a:r>
            <a:r>
              <a:rPr lang="ko-KR" altLang="en-US" sz="1000" dirty="0"/>
              <a:t>분기</a:t>
            </a:r>
            <a:r>
              <a:rPr lang="en-US" altLang="ko-KR" sz="1000" dirty="0"/>
              <a:t>_2010_4</a:t>
            </a:r>
            <a:r>
              <a:rPr lang="ko-KR" altLang="en-US" sz="1000" dirty="0"/>
              <a:t>분기</a:t>
            </a:r>
            <a:r>
              <a:rPr lang="en-US" altLang="ko-KR" sz="1000" dirty="0"/>
              <a:t>.xlsx’ </a:t>
            </a:r>
            <a:r>
              <a:rPr lang="ko-KR" altLang="en-US" sz="1000" dirty="0"/>
              <a:t>형식으로 저장되어야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9ACCE-D1E4-4A54-BB3F-CA964DFE4A96}"/>
              </a:ext>
            </a:extLst>
          </p:cNvPr>
          <p:cNvSpPr txBox="1"/>
          <p:nvPr/>
        </p:nvSpPr>
        <p:spPr>
          <a:xfrm>
            <a:off x="488655" y="1416701"/>
            <a:ext cx="6324519" cy="30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400" b="1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 등록데이터 조회</a:t>
            </a:r>
            <a:endParaRPr lang="en-US" altLang="ko-KR" sz="14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7DC288-224C-45EE-84B6-90C20A609606}"/>
              </a:ext>
            </a:extLst>
          </p:cNvPr>
          <p:cNvCxnSpPr>
            <a:cxnSpLocks/>
          </p:cNvCxnSpPr>
          <p:nvPr/>
        </p:nvCxnSpPr>
        <p:spPr>
          <a:xfrm>
            <a:off x="488655" y="5721611"/>
            <a:ext cx="641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3CC672-4FC1-47C0-BE2F-6D7DA16BC720}"/>
              </a:ext>
            </a:extLst>
          </p:cNvPr>
          <p:cNvGrpSpPr/>
          <p:nvPr/>
        </p:nvGrpSpPr>
        <p:grpSpPr>
          <a:xfrm>
            <a:off x="500742" y="1778984"/>
            <a:ext cx="1199072" cy="251846"/>
            <a:chOff x="646981" y="2372264"/>
            <a:chExt cx="1199072" cy="18588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087830D-23B0-4B2C-9E9F-94FD605E42BB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구분</a:t>
              </a: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5293E40D-244E-4EF5-ADC3-0230BEC4840F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1B8177-3806-4087-AFD5-77973442618D}"/>
              </a:ext>
            </a:extLst>
          </p:cNvPr>
          <p:cNvGrpSpPr/>
          <p:nvPr/>
        </p:nvGrpSpPr>
        <p:grpSpPr>
          <a:xfrm>
            <a:off x="1800624" y="1778984"/>
            <a:ext cx="721913" cy="251846"/>
            <a:chOff x="646981" y="2372264"/>
            <a:chExt cx="1199072" cy="18588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F8C4F2F-0E31-4D93-A0B7-A108F629353C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+mj-ea"/>
                  <a:ea typeface="+mj-ea"/>
                </a:rPr>
                <a:t>2019</a:t>
              </a:r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F895FDBC-BD44-41F4-AA15-D8D4E0755774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C73A91-D5CF-490A-8299-1A62B1C0190E}"/>
              </a:ext>
            </a:extLst>
          </p:cNvPr>
          <p:cNvGrpSpPr/>
          <p:nvPr/>
        </p:nvGrpSpPr>
        <p:grpSpPr>
          <a:xfrm>
            <a:off x="2623347" y="1778984"/>
            <a:ext cx="721913" cy="251846"/>
            <a:chOff x="646981" y="2372264"/>
            <a:chExt cx="1199072" cy="1858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11B41E-047C-4577-839D-F8CCEB965F79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+mj-ea"/>
                  <a:ea typeface="+mj-ea"/>
                </a:rPr>
                <a:t>1</a:t>
              </a:r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분기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C5B41488-BA5A-47B8-A06D-2DCC33695690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34B559A-21C2-4A43-8388-752F12F9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54" y="2118569"/>
            <a:ext cx="6395998" cy="3515304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429422-7A19-4E34-873C-04711EF0630E}"/>
              </a:ext>
            </a:extLst>
          </p:cNvPr>
          <p:cNvCxnSpPr>
            <a:cxnSpLocks/>
          </p:cNvCxnSpPr>
          <p:nvPr/>
        </p:nvCxnSpPr>
        <p:spPr>
          <a:xfrm>
            <a:off x="488655" y="2079820"/>
            <a:ext cx="6393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4BD0310-6716-4DD1-A310-FCC3F2DF2A15}"/>
              </a:ext>
            </a:extLst>
          </p:cNvPr>
          <p:cNvGrpSpPr/>
          <p:nvPr/>
        </p:nvGrpSpPr>
        <p:grpSpPr>
          <a:xfrm>
            <a:off x="3658244" y="1781476"/>
            <a:ext cx="721913" cy="251846"/>
            <a:chOff x="646981" y="2372264"/>
            <a:chExt cx="1199072" cy="18588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8F9CCAF-C19B-4A5B-8C26-DF75644C0959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+mj-ea"/>
                  <a:ea typeface="+mj-ea"/>
                </a:rPr>
                <a:t>2019</a:t>
              </a:r>
              <a:endParaRPr lang="ko-KR" altLang="en-US" sz="10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9D48F79F-EB14-4B36-B048-1B334A4933A4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0C60C24-0749-4788-B6E6-8F4490BC2559}"/>
              </a:ext>
            </a:extLst>
          </p:cNvPr>
          <p:cNvGrpSpPr/>
          <p:nvPr/>
        </p:nvGrpSpPr>
        <p:grpSpPr>
          <a:xfrm>
            <a:off x="4480967" y="1781476"/>
            <a:ext cx="721913" cy="251846"/>
            <a:chOff x="646981" y="2372264"/>
            <a:chExt cx="1199072" cy="18588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270BE56-FEC2-466D-90ED-7EC67298B270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50" dirty="0">
                  <a:solidFill>
                    <a:schemeClr val="tx1"/>
                  </a:solidFill>
                  <a:latin typeface="+mj-ea"/>
                  <a:ea typeface="+mj-ea"/>
                </a:rPr>
                <a:t>4</a:t>
              </a:r>
              <a:r>
                <a:rPr lang="ko-KR" altLang="en-US" sz="1050" dirty="0">
                  <a:solidFill>
                    <a:schemeClr val="tx1"/>
                  </a:solidFill>
                  <a:latin typeface="+mj-ea"/>
                  <a:ea typeface="+mj-ea"/>
                </a:rPr>
                <a:t>분기</a:t>
              </a:r>
            </a:p>
          </p:txBody>
        </p:sp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B1EBC830-ECBC-496A-84A9-FE23198CD95A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DFD7D-E1AE-4BC4-B594-2E5C052F9B97}"/>
              </a:ext>
            </a:extLst>
          </p:cNvPr>
          <p:cNvSpPr txBox="1"/>
          <p:nvPr/>
        </p:nvSpPr>
        <p:spPr>
          <a:xfrm>
            <a:off x="3255715" y="1749237"/>
            <a:ext cx="511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~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44013BA-277C-457C-9A6C-A6163EF4C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925" y="1761965"/>
            <a:ext cx="11811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7EC1E-FD54-4DDB-B6BE-9196DEC697FF}"/>
              </a:ext>
            </a:extLst>
          </p:cNvPr>
          <p:cNvSpPr txBox="1"/>
          <p:nvPr/>
        </p:nvSpPr>
        <p:spPr>
          <a:xfrm>
            <a:off x="416939" y="314036"/>
            <a:ext cx="6990540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4</a:t>
            </a: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관리현황 보고서 조회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Arial" panose="020B0604020202020204" pitchFamily="34" charset="0"/>
              </a:rPr>
              <a:t>사용자화면</a:t>
            </a:r>
            <a:endParaRPr lang="en-US" altLang="ko-KR" sz="2000" dirty="0">
              <a:solidFill>
                <a:srgbClr val="0070C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A563-40BA-490E-A128-56CF93A97798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4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.1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66-A4EB-4C99-8A95-8D9FFED2736A}"/>
              </a:ext>
            </a:extLst>
          </p:cNvPr>
          <p:cNvSpPr txBox="1"/>
          <p:nvPr/>
        </p:nvSpPr>
        <p:spPr>
          <a:xfrm>
            <a:off x="7141655" y="1070725"/>
            <a:ext cx="2467533" cy="4193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설명</a:t>
            </a:r>
            <a:endParaRPr lang="en-US" altLang="ko-KR" sz="1050" dirty="0"/>
          </a:p>
          <a:p>
            <a:endParaRPr lang="en-US" altLang="ko-KR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보고서 등록된 최신순으로 표시가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구분만 선택하고 조회버튼 클릭시에도 해당 구분만으로 필터 되어 최신순으로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3. </a:t>
            </a:r>
            <a:r>
              <a:rPr lang="ko-KR" altLang="en-US" sz="800" dirty="0"/>
              <a:t>년도</a:t>
            </a:r>
            <a:r>
              <a:rPr lang="en-US" altLang="ko-KR" sz="800" dirty="0"/>
              <a:t>, </a:t>
            </a:r>
            <a:r>
              <a:rPr lang="ko-KR" altLang="en-US" sz="800" dirty="0"/>
              <a:t>분기 만 선택하고 조회버튼 클릭시에도 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4. </a:t>
            </a:r>
            <a:r>
              <a:rPr lang="ko-KR" altLang="en-US" sz="800" dirty="0"/>
              <a:t>보고서명만 입력하여 조회버튼 클릭시에도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5. </a:t>
            </a:r>
            <a:r>
              <a:rPr lang="ko-KR" altLang="en-US" sz="800" dirty="0"/>
              <a:t>보고서명 클릭 시 </a:t>
            </a:r>
            <a:r>
              <a:rPr lang="en-US" altLang="ko-KR" sz="800" dirty="0"/>
              <a:t>pdf</a:t>
            </a:r>
            <a:r>
              <a:rPr lang="ko-KR" altLang="en-US" sz="800" dirty="0"/>
              <a:t>보고서 형식으로 조회되어야 한다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6. </a:t>
            </a:r>
            <a:r>
              <a:rPr lang="ko-KR" altLang="en-US" sz="800" dirty="0"/>
              <a:t>다운로드 클릭 시 바로 다운로드 되어야 한다</a:t>
            </a:r>
            <a:r>
              <a:rPr lang="en-US" altLang="ko-KR" sz="800" dirty="0"/>
              <a:t>. </a:t>
            </a:r>
            <a:r>
              <a:rPr lang="ko-KR" altLang="en-US" sz="800" dirty="0"/>
              <a:t>파일명은 </a:t>
            </a:r>
            <a:r>
              <a:rPr lang="en-US" altLang="ko-KR" sz="800" dirty="0"/>
              <a:t>‘</a:t>
            </a:r>
            <a:r>
              <a:rPr lang="ko-KR" altLang="en-US" sz="800" dirty="0"/>
              <a:t>보고서명</a:t>
            </a:r>
            <a:r>
              <a:rPr lang="en-US" altLang="ko-KR" sz="800" dirty="0"/>
              <a:t>.pdf’</a:t>
            </a:r>
            <a:r>
              <a:rPr lang="ko-KR" altLang="en-US" sz="800" dirty="0"/>
              <a:t> 이어야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7. </a:t>
            </a:r>
            <a:r>
              <a:rPr lang="ko-KR" altLang="en-US" sz="800" dirty="0" err="1"/>
              <a:t>관리자인경우만</a:t>
            </a:r>
            <a:r>
              <a:rPr lang="ko-KR" altLang="en-US" sz="800" dirty="0"/>
              <a:t> </a:t>
            </a:r>
            <a:r>
              <a:rPr lang="en-US" altLang="ko-KR" sz="800" dirty="0"/>
              <a:t>‘</a:t>
            </a:r>
            <a:r>
              <a:rPr lang="ko-KR" altLang="en-US" sz="800" dirty="0"/>
              <a:t>관리데이터등록화면 바로가기</a:t>
            </a:r>
            <a:r>
              <a:rPr lang="en-US" altLang="ko-KR" sz="800" dirty="0"/>
              <a:t>’</a:t>
            </a:r>
            <a:r>
              <a:rPr lang="ko-KR" altLang="en-US" sz="800" dirty="0"/>
              <a:t>버튼이 보여야 하고 클릭 시 </a:t>
            </a:r>
            <a:r>
              <a:rPr lang="en-US" altLang="ko-KR" sz="800" dirty="0"/>
              <a:t>‘</a:t>
            </a:r>
            <a:r>
              <a:rPr lang="ko-KR" altLang="en-US" sz="800" dirty="0"/>
              <a:t>방사성폐기물 관리데이터 등록 화면</a:t>
            </a:r>
            <a:r>
              <a:rPr lang="en-US" altLang="ko-KR" sz="800" dirty="0"/>
              <a:t>’</a:t>
            </a:r>
            <a:r>
              <a:rPr lang="ko-KR" altLang="en-US" sz="800" dirty="0"/>
              <a:t>으로 이동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8. </a:t>
            </a:r>
            <a:r>
              <a:rPr lang="ko-KR" altLang="en-US" sz="800" dirty="0"/>
              <a:t>구분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고체발생량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고체누적량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처분량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-  </a:t>
            </a:r>
            <a:r>
              <a:rPr lang="ko-KR" altLang="en-US" sz="800" dirty="0"/>
              <a:t>기체배출물</a:t>
            </a:r>
            <a:endParaRPr lang="en-US" altLang="ko-KR" sz="800" dirty="0"/>
          </a:p>
          <a:p>
            <a:r>
              <a:rPr lang="en-US" altLang="ko-KR" sz="800" dirty="0"/>
              <a:t>    -  </a:t>
            </a:r>
            <a:r>
              <a:rPr lang="ko-KR" altLang="en-US" sz="800" dirty="0"/>
              <a:t>액체배출물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부지선량</a:t>
            </a:r>
            <a:endParaRPr lang="en-US" altLang="ko-KR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9ACCE-D1E4-4A54-BB3F-CA964DFE4A96}"/>
              </a:ext>
            </a:extLst>
          </p:cNvPr>
          <p:cNvSpPr txBox="1"/>
          <p:nvPr/>
        </p:nvSpPr>
        <p:spPr>
          <a:xfrm>
            <a:off x="488655" y="1416701"/>
            <a:ext cx="6324519" cy="30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400" b="1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</a:t>
            </a:r>
            <a:endParaRPr lang="en-US" altLang="ko-KR" sz="14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7DC288-224C-45EE-84B6-90C20A609606}"/>
              </a:ext>
            </a:extLst>
          </p:cNvPr>
          <p:cNvCxnSpPr>
            <a:cxnSpLocks/>
          </p:cNvCxnSpPr>
          <p:nvPr/>
        </p:nvCxnSpPr>
        <p:spPr>
          <a:xfrm>
            <a:off x="488655" y="5035814"/>
            <a:ext cx="641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429422-7A19-4E34-873C-04711EF0630E}"/>
              </a:ext>
            </a:extLst>
          </p:cNvPr>
          <p:cNvCxnSpPr>
            <a:cxnSpLocks/>
          </p:cNvCxnSpPr>
          <p:nvPr/>
        </p:nvCxnSpPr>
        <p:spPr>
          <a:xfrm>
            <a:off x="488655" y="2079820"/>
            <a:ext cx="6393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567333-DAFE-413D-8516-5922419C577F}"/>
              </a:ext>
            </a:extLst>
          </p:cNvPr>
          <p:cNvSpPr txBox="1"/>
          <p:nvPr/>
        </p:nvSpPr>
        <p:spPr>
          <a:xfrm>
            <a:off x="488655" y="2126247"/>
            <a:ext cx="6784600" cy="25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050" dirty="0">
                <a:latin typeface="+mn-ea"/>
                <a:cs typeface="Arial" panose="020B0604020202020204" pitchFamily="34" charset="0"/>
              </a:rPr>
              <a:t>순번 년도   분기      구분                             보고서명                                         다운로드</a:t>
            </a:r>
            <a:endParaRPr lang="en-US" altLang="ko-KR" sz="105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A78230-5560-4C77-A8D4-4EA5030BE46E}"/>
              </a:ext>
            </a:extLst>
          </p:cNvPr>
          <p:cNvCxnSpPr>
            <a:cxnSpLocks/>
          </p:cNvCxnSpPr>
          <p:nvPr/>
        </p:nvCxnSpPr>
        <p:spPr>
          <a:xfrm>
            <a:off x="488655" y="2406941"/>
            <a:ext cx="644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6DF4DA-9208-4579-85FC-31FE5BD4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280" y="2434214"/>
            <a:ext cx="318875" cy="240782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C66C8A-0E39-4127-9B18-A31F1081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64" y="1795895"/>
            <a:ext cx="571500" cy="24765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D6F46FF-76AE-4961-ADB4-5C183D6C2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798" y="2517465"/>
            <a:ext cx="3979319" cy="240782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12AE84-ECFA-4372-98EB-ADA3CC2AD65C}"/>
              </a:ext>
            </a:extLst>
          </p:cNvPr>
          <p:cNvSpPr txBox="1"/>
          <p:nvPr/>
        </p:nvSpPr>
        <p:spPr>
          <a:xfrm>
            <a:off x="480696" y="2491777"/>
            <a:ext cx="5039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159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158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157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156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155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154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D4A78B-7C91-4E70-85EA-69044DB75A45}"/>
              </a:ext>
            </a:extLst>
          </p:cNvPr>
          <p:cNvSpPr txBox="1"/>
          <p:nvPr/>
        </p:nvSpPr>
        <p:spPr>
          <a:xfrm>
            <a:off x="792487" y="2484786"/>
            <a:ext cx="6000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2C7F52-3702-4349-91CB-AD8F0A01CB58}"/>
              </a:ext>
            </a:extLst>
          </p:cNvPr>
          <p:cNvSpPr txBox="1"/>
          <p:nvPr/>
        </p:nvSpPr>
        <p:spPr>
          <a:xfrm>
            <a:off x="1220256" y="2484786"/>
            <a:ext cx="6000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AFBEB7-EDEE-47F6-90EC-5B393CE3F693}"/>
              </a:ext>
            </a:extLst>
          </p:cNvPr>
          <p:cNvGrpSpPr/>
          <p:nvPr/>
        </p:nvGrpSpPr>
        <p:grpSpPr>
          <a:xfrm>
            <a:off x="447815" y="1778984"/>
            <a:ext cx="1403002" cy="251846"/>
            <a:chOff x="646981" y="2372264"/>
            <a:chExt cx="1199072" cy="18588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B2678A3-7411-45E6-9A0A-52A55DCCB589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구분</a:t>
              </a:r>
            </a:p>
          </p:txBody>
        </p:sp>
        <p:sp>
          <p:nvSpPr>
            <p:cNvPr id="51" name="이등변 삼각형 50">
              <a:extLst>
                <a:ext uri="{FF2B5EF4-FFF2-40B4-BE49-F238E27FC236}">
                  <a16:creationId xmlns:a16="http://schemas.microsoft.com/office/drawing/2014/main" id="{5277433B-2418-4966-8FF7-C3FBC575304D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78BA332-6FD4-4CEC-BA5E-8FCEA0A5B97C}"/>
              </a:ext>
            </a:extLst>
          </p:cNvPr>
          <p:cNvGrpSpPr/>
          <p:nvPr/>
        </p:nvGrpSpPr>
        <p:grpSpPr>
          <a:xfrm>
            <a:off x="2688226" y="1778984"/>
            <a:ext cx="565769" cy="251846"/>
            <a:chOff x="646981" y="2372264"/>
            <a:chExt cx="1199072" cy="185885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0B5E4C7-D47A-44D4-905E-0717D3F3FF0F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년도</a:t>
              </a:r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06B5B5CA-6B30-4686-ACC5-AB0E4A5A5062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0BE932C-903D-495B-A4D9-BCE5EF60F650}"/>
              </a:ext>
            </a:extLst>
          </p:cNvPr>
          <p:cNvGrpSpPr/>
          <p:nvPr/>
        </p:nvGrpSpPr>
        <p:grpSpPr>
          <a:xfrm>
            <a:off x="3287177" y="1778984"/>
            <a:ext cx="498408" cy="251846"/>
            <a:chOff x="646981" y="2372264"/>
            <a:chExt cx="1199072" cy="185885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6FBCCFA-8BD4-4067-9BD1-737C7C6AF2DE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분기</a:t>
              </a:r>
            </a:p>
          </p:txBody>
        </p:sp>
        <p:sp>
          <p:nvSpPr>
            <p:cNvPr id="57" name="이등변 삼각형 56">
              <a:extLst>
                <a:ext uri="{FF2B5EF4-FFF2-40B4-BE49-F238E27FC236}">
                  <a16:creationId xmlns:a16="http://schemas.microsoft.com/office/drawing/2014/main" id="{A8D21210-2519-411D-BA4E-9A6F5DBE1E9C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AFFA6AD-CD27-4BF6-9EF9-0FF228A28785}"/>
              </a:ext>
            </a:extLst>
          </p:cNvPr>
          <p:cNvSpPr/>
          <p:nvPr/>
        </p:nvSpPr>
        <p:spPr>
          <a:xfrm>
            <a:off x="3838372" y="1781476"/>
            <a:ext cx="1506930" cy="251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보고서명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BAB1011-5900-45A2-890E-C286010EACC6}"/>
              </a:ext>
            </a:extLst>
          </p:cNvPr>
          <p:cNvGrpSpPr/>
          <p:nvPr/>
        </p:nvGrpSpPr>
        <p:grpSpPr>
          <a:xfrm>
            <a:off x="1890167" y="1778984"/>
            <a:ext cx="742336" cy="251846"/>
            <a:chOff x="646981" y="2372264"/>
            <a:chExt cx="1199072" cy="18588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93871D4-9654-438E-AD8A-AB04982EC757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전체</a:t>
              </a:r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744B2993-5F74-49DC-9DA5-0852A67B98F3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2" name="별: 꼭짓점 10개 61">
            <a:extLst>
              <a:ext uri="{FF2B5EF4-FFF2-40B4-BE49-F238E27FC236}">
                <a16:creationId xmlns:a16="http://schemas.microsoft.com/office/drawing/2014/main" id="{9FEE0012-F66C-48BE-BAD9-755DDF160CEF}"/>
              </a:ext>
            </a:extLst>
          </p:cNvPr>
          <p:cNvSpPr/>
          <p:nvPr/>
        </p:nvSpPr>
        <p:spPr>
          <a:xfrm>
            <a:off x="211071" y="1624183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3" name="별: 꼭짓점 10개 62">
            <a:extLst>
              <a:ext uri="{FF2B5EF4-FFF2-40B4-BE49-F238E27FC236}">
                <a16:creationId xmlns:a16="http://schemas.microsoft.com/office/drawing/2014/main" id="{B1A5DBA4-3CE7-47E8-867D-74ECECDAABFB}"/>
              </a:ext>
            </a:extLst>
          </p:cNvPr>
          <p:cNvSpPr/>
          <p:nvPr/>
        </p:nvSpPr>
        <p:spPr>
          <a:xfrm>
            <a:off x="1835891" y="1628666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514063-A96D-408D-96BE-3C925BBEB4AB}"/>
              </a:ext>
            </a:extLst>
          </p:cNvPr>
          <p:cNvSpPr txBox="1"/>
          <p:nvPr/>
        </p:nvSpPr>
        <p:spPr>
          <a:xfrm>
            <a:off x="6118740" y="5174072"/>
            <a:ext cx="37237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9. </a:t>
            </a:r>
            <a:r>
              <a:rPr lang="ko-KR" altLang="en-US" sz="800" dirty="0"/>
              <a:t>보고서구분별 구분 정의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고체발생량</a:t>
            </a:r>
            <a:r>
              <a:rPr lang="en-US" altLang="ko-KR" sz="800" dirty="0"/>
              <a:t>)  -&gt; </a:t>
            </a:r>
            <a:r>
              <a:rPr lang="ko-KR" altLang="en-US" sz="800" dirty="0" err="1"/>
              <a:t>시설별</a:t>
            </a:r>
            <a:r>
              <a:rPr lang="ko-KR" altLang="en-US" sz="800" dirty="0"/>
              <a:t> 발생량</a:t>
            </a:r>
            <a:r>
              <a:rPr lang="en-US" altLang="ko-KR" sz="800" dirty="0"/>
              <a:t>, </a:t>
            </a:r>
            <a:r>
              <a:rPr lang="ko-KR" altLang="en-US" sz="800" dirty="0" err="1"/>
              <a:t>부지별</a:t>
            </a:r>
            <a:r>
              <a:rPr lang="ko-KR" altLang="en-US" sz="800" dirty="0"/>
              <a:t> 발생량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고체누적량</a:t>
            </a:r>
            <a:r>
              <a:rPr lang="en-US" altLang="ko-KR" sz="800" dirty="0"/>
              <a:t>)  -&gt; </a:t>
            </a:r>
            <a:r>
              <a:rPr lang="ko-KR" altLang="en-US" sz="800" dirty="0" err="1"/>
              <a:t>부지별</a:t>
            </a:r>
            <a:r>
              <a:rPr lang="ko-KR" altLang="en-US" sz="800" dirty="0"/>
              <a:t> 저장량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처분량</a:t>
            </a:r>
            <a:r>
              <a:rPr lang="en-US" altLang="ko-KR" sz="800" dirty="0"/>
              <a:t>)           -&gt; </a:t>
            </a:r>
            <a:r>
              <a:rPr lang="ko-KR" altLang="en-US" sz="800" dirty="0"/>
              <a:t>처분현황</a:t>
            </a:r>
            <a:r>
              <a:rPr lang="en-US" altLang="ko-KR" sz="800" dirty="0"/>
              <a:t>,  </a:t>
            </a:r>
            <a:r>
              <a:rPr lang="ko-KR" altLang="en-US" sz="800" dirty="0"/>
              <a:t>처분현황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/>
              <a:t>기체배출물               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 err="1"/>
              <a:t>시설별</a:t>
            </a:r>
            <a:r>
              <a:rPr lang="ko-KR" altLang="en-US" sz="800" dirty="0"/>
              <a:t> 방사능</a:t>
            </a:r>
            <a:r>
              <a:rPr lang="en-US" altLang="ko-KR" sz="800" dirty="0"/>
              <a:t>, </a:t>
            </a:r>
            <a:r>
              <a:rPr lang="ko-KR" altLang="en-US" sz="800" dirty="0" err="1"/>
              <a:t>부지별</a:t>
            </a:r>
            <a:r>
              <a:rPr lang="ko-KR" altLang="en-US" sz="800" dirty="0"/>
              <a:t> 방사능 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/>
              <a:t>액체배출물                                            </a:t>
            </a:r>
            <a:r>
              <a:rPr lang="en-US" altLang="ko-KR" sz="800" dirty="0"/>
              <a:t>      -&gt; </a:t>
            </a:r>
            <a:r>
              <a:rPr lang="ko-KR" altLang="en-US" sz="800" dirty="0" err="1"/>
              <a:t>시설별</a:t>
            </a:r>
            <a:r>
              <a:rPr lang="en-US" altLang="ko-KR" sz="800" dirty="0"/>
              <a:t> </a:t>
            </a:r>
            <a:r>
              <a:rPr lang="ko-KR" altLang="en-US" sz="800" dirty="0"/>
              <a:t>방사능</a:t>
            </a:r>
            <a:r>
              <a:rPr lang="en-US" altLang="ko-KR" sz="800" dirty="0"/>
              <a:t>, </a:t>
            </a:r>
            <a:r>
              <a:rPr lang="ko-KR" altLang="en-US" sz="800" dirty="0" err="1"/>
              <a:t>부지별</a:t>
            </a:r>
            <a:r>
              <a:rPr lang="ko-KR" altLang="en-US" sz="800" dirty="0"/>
              <a:t> 방사능</a:t>
            </a:r>
            <a:r>
              <a:rPr lang="en-US" altLang="ko-KR" sz="800" dirty="0"/>
              <a:t>, </a:t>
            </a:r>
            <a:r>
              <a:rPr lang="ko-KR" altLang="en-US" sz="800" dirty="0"/>
              <a:t>배출량</a:t>
            </a:r>
            <a:r>
              <a:rPr lang="en-US" altLang="ko-KR" sz="800" dirty="0"/>
              <a:t> </a:t>
            </a:r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         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 err="1"/>
              <a:t>시설별</a:t>
            </a:r>
            <a:r>
              <a:rPr lang="ko-KR" altLang="en-US" sz="800" dirty="0"/>
              <a:t> 발생량</a:t>
            </a:r>
            <a:r>
              <a:rPr lang="en-US" altLang="ko-KR" sz="800" dirty="0"/>
              <a:t>, </a:t>
            </a:r>
            <a:r>
              <a:rPr lang="ko-KR" altLang="en-US" sz="800" dirty="0" err="1"/>
              <a:t>시설별</a:t>
            </a:r>
            <a:r>
              <a:rPr lang="ko-KR" altLang="en-US" sz="800" dirty="0"/>
              <a:t> 저장량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부지선량</a:t>
            </a:r>
            <a:r>
              <a:rPr lang="ko-KR" altLang="en-US" sz="800" dirty="0"/>
              <a:t>                   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 err="1"/>
              <a:t>부지선량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ko-KR" altLang="en-US" sz="800" dirty="0"/>
              <a:t> 운반                 </a:t>
            </a:r>
            <a:r>
              <a:rPr lang="en-US" altLang="ko-KR" sz="800" dirty="0"/>
              <a:t>-&gt; </a:t>
            </a:r>
            <a:r>
              <a:rPr lang="ko-KR" altLang="en-US" sz="800" dirty="0"/>
              <a:t>운반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운반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/>
              <a:t>운반</a:t>
            </a:r>
            <a:endParaRPr lang="en-US" altLang="ko-KR" sz="800" dirty="0"/>
          </a:p>
        </p:txBody>
      </p:sp>
      <p:sp>
        <p:nvSpPr>
          <p:cNvPr id="65" name="별: 꼭짓점 10개 64">
            <a:extLst>
              <a:ext uri="{FF2B5EF4-FFF2-40B4-BE49-F238E27FC236}">
                <a16:creationId xmlns:a16="http://schemas.microsoft.com/office/drawing/2014/main" id="{F577E931-89C9-448B-88A9-AC66B0B5F83E}"/>
              </a:ext>
            </a:extLst>
          </p:cNvPr>
          <p:cNvSpPr/>
          <p:nvPr/>
        </p:nvSpPr>
        <p:spPr>
          <a:xfrm>
            <a:off x="7825201" y="3908225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6" name="별: 꼭짓점 10개 65">
            <a:extLst>
              <a:ext uri="{FF2B5EF4-FFF2-40B4-BE49-F238E27FC236}">
                <a16:creationId xmlns:a16="http://schemas.microsoft.com/office/drawing/2014/main" id="{E51CB22E-0278-4DFC-BBDE-4CCC14107EF8}"/>
              </a:ext>
            </a:extLst>
          </p:cNvPr>
          <p:cNvSpPr/>
          <p:nvPr/>
        </p:nvSpPr>
        <p:spPr>
          <a:xfrm>
            <a:off x="8471805" y="5035814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93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237A7-1F2A-48D6-8F18-3EEFD9E0FAD8}"/>
              </a:ext>
            </a:extLst>
          </p:cNvPr>
          <p:cNvSpPr/>
          <p:nvPr/>
        </p:nvSpPr>
        <p:spPr>
          <a:xfrm>
            <a:off x="415640" y="1545450"/>
            <a:ext cx="6485209" cy="42177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7EC1E-FD54-4DDB-B6BE-9196DEC697FF}"/>
              </a:ext>
            </a:extLst>
          </p:cNvPr>
          <p:cNvSpPr txBox="1"/>
          <p:nvPr/>
        </p:nvSpPr>
        <p:spPr>
          <a:xfrm>
            <a:off x="416939" y="314036"/>
            <a:ext cx="6324519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4.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관리현황 보고서 조회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Arial" panose="020B0604020202020204" pitchFamily="34" charset="0"/>
              </a:rPr>
              <a:t>사용자화면</a:t>
            </a:r>
            <a:endParaRPr lang="en-US" altLang="ko-KR" sz="2000" dirty="0">
              <a:solidFill>
                <a:srgbClr val="0070C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A563-40BA-490E-A128-56CF93A97798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4.2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상세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66-A4EB-4C99-8A95-8D9FFED2736A}"/>
              </a:ext>
            </a:extLst>
          </p:cNvPr>
          <p:cNvSpPr txBox="1"/>
          <p:nvPr/>
        </p:nvSpPr>
        <p:spPr>
          <a:xfrm>
            <a:off x="7141655" y="1496856"/>
            <a:ext cx="246753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설명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등록 저장 전 미리보기</a:t>
            </a:r>
            <a:endParaRPr lang="en-US" altLang="ko-KR" sz="1000" dirty="0"/>
          </a:p>
          <a:p>
            <a:r>
              <a:rPr lang="en-US" altLang="ko-KR" sz="1000" dirty="0"/>
              <a:t>    -  </a:t>
            </a:r>
            <a:r>
              <a:rPr lang="ko-KR" altLang="en-US" sz="1000" dirty="0"/>
              <a:t>미리보기는 </a:t>
            </a:r>
            <a:r>
              <a:rPr lang="en-US" altLang="ko-KR" sz="1000" dirty="0"/>
              <a:t>pdf</a:t>
            </a:r>
            <a:r>
              <a:rPr lang="ko-KR" altLang="en-US" sz="1000" dirty="0"/>
              <a:t>보고서 형식으로 조회 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해당 양식은 폐기물종류 별 보고서에 맞게 내용 및 단위들이 적용되어야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모든 보고서의 막대그래프에 수치가 표시되어야 한다</a:t>
            </a:r>
            <a:r>
              <a:rPr lang="en-US" altLang="ko-KR" sz="1000" dirty="0"/>
              <a:t>.(</a:t>
            </a:r>
            <a:r>
              <a:rPr lang="ko-KR" altLang="en-US" sz="1000" dirty="0"/>
              <a:t>누적막대 그래프도 구분되는 부분에 수치가 각각 표시 되어야 한다</a:t>
            </a:r>
            <a:r>
              <a:rPr lang="en-US" altLang="ko-KR" sz="1000" dirty="0"/>
              <a:t>.)</a:t>
            </a:r>
          </a:p>
          <a:p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양식</a:t>
            </a:r>
            <a:r>
              <a:rPr lang="en-US" altLang="ko-KR" sz="1000" dirty="0"/>
              <a:t>5.</a:t>
            </a:r>
            <a:r>
              <a:rPr lang="ko-KR" altLang="en-US" sz="1000" dirty="0"/>
              <a:t>처분현황 은 그래프가 누적막대그래프 막대의 하단은 </a:t>
            </a:r>
            <a:r>
              <a:rPr lang="en-US" altLang="ko-KR" sz="1000" dirty="0"/>
              <a:t>'</a:t>
            </a:r>
            <a:r>
              <a:rPr lang="ko-KR" altLang="en-US" sz="1000" dirty="0"/>
              <a:t>저장용량</a:t>
            </a:r>
            <a:r>
              <a:rPr lang="en-US" altLang="ko-KR" sz="1000" dirty="0"/>
              <a:t>' </a:t>
            </a:r>
            <a:r>
              <a:rPr lang="ko-KR" altLang="en-US" sz="1000" dirty="0"/>
              <a:t>상단은 </a:t>
            </a:r>
            <a:r>
              <a:rPr lang="en-US" altLang="ko-KR" sz="1000" dirty="0"/>
              <a:t>'</a:t>
            </a:r>
            <a:r>
              <a:rPr lang="ko-KR" altLang="en-US" sz="1000" dirty="0"/>
              <a:t>저장량</a:t>
            </a:r>
            <a:r>
              <a:rPr lang="en-US" altLang="ko-KR" sz="1000" dirty="0"/>
              <a:t>'</a:t>
            </a:r>
            <a:r>
              <a:rPr lang="ko-KR" altLang="en-US" sz="1000" dirty="0"/>
              <a:t>으로 표기</a:t>
            </a:r>
            <a:endParaRPr lang="en-US" altLang="ko-KR" sz="1000" dirty="0"/>
          </a:p>
          <a:p>
            <a:endParaRPr lang="en-US" altLang="ko-KR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B317BF2-A43D-4562-BF69-D60E605D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74" y="2007810"/>
            <a:ext cx="2360802" cy="3464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8CC991-262A-48F0-8CED-9F4DE3C1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3" y="2827805"/>
            <a:ext cx="5658438" cy="19595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57A80B-6B3B-4B6A-96AA-53FCD0D44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61" y="4784728"/>
            <a:ext cx="5584489" cy="1261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691F7F-48AF-4EC6-8BEB-780AE9F91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66" y="4891747"/>
            <a:ext cx="5605284" cy="3624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BEA04C-8AF2-4C33-BC4A-DD7B6CD9DF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61" y="2549939"/>
            <a:ext cx="5584489" cy="2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0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7EC1E-FD54-4DDB-B6BE-9196DEC697FF}"/>
              </a:ext>
            </a:extLst>
          </p:cNvPr>
          <p:cNvSpPr txBox="1"/>
          <p:nvPr/>
        </p:nvSpPr>
        <p:spPr>
          <a:xfrm>
            <a:off x="416939" y="314036"/>
            <a:ext cx="6990540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5.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운반정보 보고서 조회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Arial" panose="020B0604020202020204" pitchFamily="34" charset="0"/>
              </a:rPr>
              <a:t>사용자화면</a:t>
            </a:r>
            <a:endParaRPr lang="en-US" altLang="ko-KR" sz="2000" dirty="0">
              <a:solidFill>
                <a:srgbClr val="0070C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A563-40BA-490E-A128-56CF93A97798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5.1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운반정보 보고서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66-A4EB-4C99-8A95-8D9FFED2736A}"/>
              </a:ext>
            </a:extLst>
          </p:cNvPr>
          <p:cNvSpPr txBox="1"/>
          <p:nvPr/>
        </p:nvSpPr>
        <p:spPr>
          <a:xfrm>
            <a:off x="7141655" y="1203562"/>
            <a:ext cx="2467533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설명</a:t>
            </a:r>
            <a:endParaRPr lang="en-US" altLang="ko-KR" sz="1050" dirty="0"/>
          </a:p>
          <a:p>
            <a:endParaRPr lang="en-US" altLang="ko-KR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보고서 등록된 최신순으로 표시가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구분만 선택하고 조회버튼 클릭시에도 해당 구분만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3. </a:t>
            </a:r>
            <a:r>
              <a:rPr lang="ko-KR" altLang="en-US" sz="800" dirty="0"/>
              <a:t>년도</a:t>
            </a:r>
            <a:r>
              <a:rPr lang="en-US" altLang="ko-KR" sz="800" dirty="0"/>
              <a:t>, </a:t>
            </a:r>
            <a:r>
              <a:rPr lang="ko-KR" altLang="en-US" sz="800" dirty="0"/>
              <a:t>분기 만 선택하고 조회버튼 클릭시에도 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4. </a:t>
            </a:r>
            <a:r>
              <a:rPr lang="ko-KR" altLang="en-US" sz="800" dirty="0"/>
              <a:t>보고서명만 입력하여 조회버튼 클릭시에도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5. </a:t>
            </a:r>
            <a:r>
              <a:rPr lang="ko-KR" altLang="en-US" sz="800" dirty="0"/>
              <a:t>보고서명 클릭 시 </a:t>
            </a:r>
            <a:r>
              <a:rPr lang="en-US" altLang="ko-KR" sz="800" dirty="0"/>
              <a:t>pdf</a:t>
            </a:r>
            <a:r>
              <a:rPr lang="ko-KR" altLang="en-US" sz="800" dirty="0"/>
              <a:t>보고서 형식으로 조회되어야 한다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6. </a:t>
            </a:r>
            <a:r>
              <a:rPr lang="ko-KR" altLang="en-US" sz="800" dirty="0"/>
              <a:t>다운로드 클릭 시 바로 다운로드 되어야 한다</a:t>
            </a:r>
            <a:r>
              <a:rPr lang="en-US" altLang="ko-KR" sz="800" dirty="0"/>
              <a:t>. </a:t>
            </a:r>
            <a:r>
              <a:rPr lang="ko-KR" altLang="en-US" sz="800" dirty="0"/>
              <a:t>파일명은 </a:t>
            </a:r>
            <a:r>
              <a:rPr lang="en-US" altLang="ko-KR" sz="800" dirty="0"/>
              <a:t>‘</a:t>
            </a:r>
            <a:r>
              <a:rPr lang="ko-KR" altLang="en-US" sz="800" dirty="0"/>
              <a:t>보고서명</a:t>
            </a:r>
            <a:r>
              <a:rPr lang="en-US" altLang="ko-KR" sz="800" dirty="0"/>
              <a:t>.pdf’</a:t>
            </a:r>
            <a:r>
              <a:rPr lang="ko-KR" altLang="en-US" sz="800" dirty="0"/>
              <a:t> 이어야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7. </a:t>
            </a:r>
            <a:r>
              <a:rPr lang="ko-KR" altLang="en-US" sz="800" dirty="0"/>
              <a:t>구분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ko-KR" altLang="en-US" sz="800" dirty="0"/>
              <a:t> 운반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운반</a:t>
            </a:r>
            <a:endParaRPr lang="en-US" altLang="ko-KR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9ACCE-D1E4-4A54-BB3F-CA964DFE4A96}"/>
              </a:ext>
            </a:extLst>
          </p:cNvPr>
          <p:cNvSpPr txBox="1"/>
          <p:nvPr/>
        </p:nvSpPr>
        <p:spPr>
          <a:xfrm>
            <a:off x="488655" y="1416701"/>
            <a:ext cx="6324519" cy="30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400" b="1" dirty="0">
                <a:latin typeface="+mn-ea"/>
                <a:ea typeface="+mn-ea"/>
                <a:cs typeface="Arial" panose="020B0604020202020204" pitchFamily="34" charset="0"/>
              </a:rPr>
              <a:t>방사성폐기물 운반정보 보고서</a:t>
            </a:r>
            <a:endParaRPr lang="en-US" altLang="ko-KR" sz="14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7DC288-224C-45EE-84B6-90C20A609606}"/>
              </a:ext>
            </a:extLst>
          </p:cNvPr>
          <p:cNvCxnSpPr>
            <a:cxnSpLocks/>
          </p:cNvCxnSpPr>
          <p:nvPr/>
        </p:nvCxnSpPr>
        <p:spPr>
          <a:xfrm>
            <a:off x="488655" y="5035814"/>
            <a:ext cx="641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429422-7A19-4E34-873C-04711EF0630E}"/>
              </a:ext>
            </a:extLst>
          </p:cNvPr>
          <p:cNvCxnSpPr>
            <a:cxnSpLocks/>
          </p:cNvCxnSpPr>
          <p:nvPr/>
        </p:nvCxnSpPr>
        <p:spPr>
          <a:xfrm>
            <a:off x="488655" y="2079820"/>
            <a:ext cx="6393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567333-DAFE-413D-8516-5922419C577F}"/>
              </a:ext>
            </a:extLst>
          </p:cNvPr>
          <p:cNvSpPr txBox="1"/>
          <p:nvPr/>
        </p:nvSpPr>
        <p:spPr>
          <a:xfrm>
            <a:off x="488655" y="2126247"/>
            <a:ext cx="6784600" cy="25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050" dirty="0">
                <a:latin typeface="+mn-ea"/>
                <a:cs typeface="Arial" panose="020B0604020202020204" pitchFamily="34" charset="0"/>
              </a:rPr>
              <a:t>순번 년도 분기       구분                            보고서명                                          다운로드</a:t>
            </a:r>
            <a:endParaRPr lang="en-US" altLang="ko-KR" sz="105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A78230-5560-4C77-A8D4-4EA5030BE46E}"/>
              </a:ext>
            </a:extLst>
          </p:cNvPr>
          <p:cNvCxnSpPr>
            <a:cxnSpLocks/>
          </p:cNvCxnSpPr>
          <p:nvPr/>
        </p:nvCxnSpPr>
        <p:spPr>
          <a:xfrm>
            <a:off x="488655" y="2406941"/>
            <a:ext cx="644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6DF4DA-9208-4579-85FC-31FE5BD4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280" y="2434214"/>
            <a:ext cx="318875" cy="240782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C66C8A-0E39-4127-9B18-A31F1081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64" y="1795895"/>
            <a:ext cx="571500" cy="24765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D6F46FF-76AE-4961-ADB4-5C183D6C2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127" y="2533722"/>
            <a:ext cx="3979319" cy="24078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F928673-B3E1-48EB-BC3A-731E4E4385FD}"/>
              </a:ext>
            </a:extLst>
          </p:cNvPr>
          <p:cNvSpPr txBox="1"/>
          <p:nvPr/>
        </p:nvSpPr>
        <p:spPr>
          <a:xfrm>
            <a:off x="480696" y="2491777"/>
            <a:ext cx="5039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159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158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157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156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155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154</a:t>
            </a:r>
          </a:p>
          <a:p>
            <a:endParaRPr lang="en-US" altLang="ko-KR" sz="1200" dirty="0"/>
          </a:p>
          <a:p>
            <a:r>
              <a:rPr lang="en-US" altLang="ko-KR" sz="1200" dirty="0"/>
              <a:t>153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7866D-D7C5-46BC-AB4D-791C92AE6ACD}"/>
              </a:ext>
            </a:extLst>
          </p:cNvPr>
          <p:cNvSpPr txBox="1"/>
          <p:nvPr/>
        </p:nvSpPr>
        <p:spPr>
          <a:xfrm>
            <a:off x="792487" y="2484786"/>
            <a:ext cx="6000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CBA077-3CA3-4157-9423-78A28B8364BC}"/>
              </a:ext>
            </a:extLst>
          </p:cNvPr>
          <p:cNvSpPr txBox="1"/>
          <p:nvPr/>
        </p:nvSpPr>
        <p:spPr>
          <a:xfrm>
            <a:off x="1220256" y="2484786"/>
            <a:ext cx="6000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</a:t>
            </a:r>
            <a:r>
              <a:rPr lang="ko-KR" altLang="en-US" sz="1200" dirty="0"/>
              <a:t>분기</a:t>
            </a:r>
            <a:endParaRPr lang="en-US" altLang="ko-KR" sz="12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705E244-0A18-47D5-A888-9A1C50AB2708}"/>
              </a:ext>
            </a:extLst>
          </p:cNvPr>
          <p:cNvGrpSpPr/>
          <p:nvPr/>
        </p:nvGrpSpPr>
        <p:grpSpPr>
          <a:xfrm>
            <a:off x="447815" y="1778984"/>
            <a:ext cx="1403002" cy="251846"/>
            <a:chOff x="646981" y="2372264"/>
            <a:chExt cx="1199072" cy="18588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AA1130-07BF-4093-876C-782B3AF07BC4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구분</a:t>
              </a:r>
            </a:p>
          </p:txBody>
        </p:sp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C3A9635B-DF9B-4445-A22E-662699441832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9C4E11D-6281-4BF5-9129-57991FDBD003}"/>
              </a:ext>
            </a:extLst>
          </p:cNvPr>
          <p:cNvGrpSpPr/>
          <p:nvPr/>
        </p:nvGrpSpPr>
        <p:grpSpPr>
          <a:xfrm>
            <a:off x="2688226" y="1778984"/>
            <a:ext cx="565769" cy="251846"/>
            <a:chOff x="646981" y="2372264"/>
            <a:chExt cx="1199072" cy="1858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140C31A-622A-4658-BD70-A73C0B578659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년도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F2FD31A5-BCFE-451F-8445-72B7CD032FFC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1B102F1-77A1-40CB-8F57-5F0C09A41A68}"/>
              </a:ext>
            </a:extLst>
          </p:cNvPr>
          <p:cNvGrpSpPr/>
          <p:nvPr/>
        </p:nvGrpSpPr>
        <p:grpSpPr>
          <a:xfrm>
            <a:off x="3287177" y="1778984"/>
            <a:ext cx="498408" cy="251846"/>
            <a:chOff x="646981" y="2372264"/>
            <a:chExt cx="1199072" cy="18588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C7051C6-B298-4E3B-B4CF-31C5A0650C43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분기</a:t>
              </a: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EDF79EDA-2070-4D1E-AD5E-6ECB9CEBE2CA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45CFEE9-35B8-482F-A2B8-0572F44CE677}"/>
              </a:ext>
            </a:extLst>
          </p:cNvPr>
          <p:cNvSpPr/>
          <p:nvPr/>
        </p:nvSpPr>
        <p:spPr>
          <a:xfrm>
            <a:off x="3838372" y="1781476"/>
            <a:ext cx="1506930" cy="251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보고서명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9618A21-4F0E-418D-A247-290C8F763208}"/>
              </a:ext>
            </a:extLst>
          </p:cNvPr>
          <p:cNvGrpSpPr/>
          <p:nvPr/>
        </p:nvGrpSpPr>
        <p:grpSpPr>
          <a:xfrm>
            <a:off x="1890167" y="1778984"/>
            <a:ext cx="742336" cy="251846"/>
            <a:chOff x="646981" y="2372264"/>
            <a:chExt cx="1199072" cy="18588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04CBDA-1A97-4633-9085-9A0CF489C48E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전체</a:t>
              </a:r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27F13FB4-638A-4FAC-A20E-A1AEF949F630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6" name="별: 꼭짓점 10개 45">
            <a:extLst>
              <a:ext uri="{FF2B5EF4-FFF2-40B4-BE49-F238E27FC236}">
                <a16:creationId xmlns:a16="http://schemas.microsoft.com/office/drawing/2014/main" id="{9E379108-E95F-469C-B543-77740C1BD869}"/>
              </a:ext>
            </a:extLst>
          </p:cNvPr>
          <p:cNvSpPr/>
          <p:nvPr/>
        </p:nvSpPr>
        <p:spPr>
          <a:xfrm>
            <a:off x="211071" y="1624183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별: 꼭짓점 10개 46">
            <a:extLst>
              <a:ext uri="{FF2B5EF4-FFF2-40B4-BE49-F238E27FC236}">
                <a16:creationId xmlns:a16="http://schemas.microsoft.com/office/drawing/2014/main" id="{83A86B37-3D5E-4270-82E9-19ED22F7C9C0}"/>
              </a:ext>
            </a:extLst>
          </p:cNvPr>
          <p:cNvSpPr/>
          <p:nvPr/>
        </p:nvSpPr>
        <p:spPr>
          <a:xfrm>
            <a:off x="1835891" y="1628666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487F1F-60C2-44C0-BF59-706DEE8F5C4A}"/>
              </a:ext>
            </a:extLst>
          </p:cNvPr>
          <p:cNvSpPr txBox="1"/>
          <p:nvPr/>
        </p:nvSpPr>
        <p:spPr>
          <a:xfrm>
            <a:off x="7124971" y="4185331"/>
            <a:ext cx="27005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8. </a:t>
            </a:r>
            <a:r>
              <a:rPr lang="ko-KR" altLang="en-US" sz="800" dirty="0"/>
              <a:t>보고서구분별 구분 정의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ko-KR" altLang="en-US" sz="800" dirty="0"/>
              <a:t> 운반                 </a:t>
            </a:r>
            <a:r>
              <a:rPr lang="en-US" altLang="ko-KR" sz="800" dirty="0"/>
              <a:t>-&gt; </a:t>
            </a:r>
            <a:r>
              <a:rPr lang="ko-KR" altLang="en-US" sz="800" dirty="0"/>
              <a:t>운반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운반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/>
              <a:t>운반</a:t>
            </a:r>
            <a:endParaRPr lang="en-US" altLang="ko-KR" sz="800" dirty="0"/>
          </a:p>
        </p:txBody>
      </p:sp>
      <p:sp>
        <p:nvSpPr>
          <p:cNvPr id="49" name="별: 꼭짓점 10개 48">
            <a:extLst>
              <a:ext uri="{FF2B5EF4-FFF2-40B4-BE49-F238E27FC236}">
                <a16:creationId xmlns:a16="http://schemas.microsoft.com/office/drawing/2014/main" id="{56C98724-74AF-42B7-AAE2-DAFD22A1E2D4}"/>
              </a:ext>
            </a:extLst>
          </p:cNvPr>
          <p:cNvSpPr/>
          <p:nvPr/>
        </p:nvSpPr>
        <p:spPr>
          <a:xfrm>
            <a:off x="7824254" y="3481096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7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별: 꼭짓점 10개 49">
            <a:extLst>
              <a:ext uri="{FF2B5EF4-FFF2-40B4-BE49-F238E27FC236}">
                <a16:creationId xmlns:a16="http://schemas.microsoft.com/office/drawing/2014/main" id="{8D976F2F-B1ED-4D06-88D5-76DD1D4F985F}"/>
              </a:ext>
            </a:extLst>
          </p:cNvPr>
          <p:cNvSpPr/>
          <p:nvPr/>
        </p:nvSpPr>
        <p:spPr>
          <a:xfrm>
            <a:off x="8986851" y="4066870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63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E237A7-1F2A-48D6-8F18-3EEFD9E0FAD8}"/>
              </a:ext>
            </a:extLst>
          </p:cNvPr>
          <p:cNvSpPr/>
          <p:nvPr/>
        </p:nvSpPr>
        <p:spPr>
          <a:xfrm>
            <a:off x="415640" y="1545450"/>
            <a:ext cx="6485209" cy="42177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7EC1E-FD54-4DDB-B6BE-9196DEC697FF}"/>
              </a:ext>
            </a:extLst>
          </p:cNvPr>
          <p:cNvSpPr txBox="1"/>
          <p:nvPr/>
        </p:nvSpPr>
        <p:spPr>
          <a:xfrm>
            <a:off x="416939" y="314036"/>
            <a:ext cx="6324519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5</a:t>
            </a: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운반정보 보고서 조회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0070C0"/>
                </a:solidFill>
                <a:latin typeface="+mn-ea"/>
                <a:cs typeface="Arial" panose="020B0604020202020204" pitchFamily="34" charset="0"/>
              </a:rPr>
              <a:t>사용자화면</a:t>
            </a:r>
            <a:endParaRPr lang="en-US" altLang="ko-KR" sz="2000" dirty="0">
              <a:solidFill>
                <a:srgbClr val="0070C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A563-40BA-490E-A128-56CF93A97798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5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.2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운반정보 보고서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상세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66-A4EB-4C99-8A95-8D9FFED2736A}"/>
              </a:ext>
            </a:extLst>
          </p:cNvPr>
          <p:cNvSpPr txBox="1"/>
          <p:nvPr/>
        </p:nvSpPr>
        <p:spPr>
          <a:xfrm>
            <a:off x="7141655" y="1496856"/>
            <a:ext cx="246753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설명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등록 저장 전 미리보기</a:t>
            </a:r>
            <a:endParaRPr lang="en-US" altLang="ko-KR" sz="1000" dirty="0"/>
          </a:p>
          <a:p>
            <a:r>
              <a:rPr lang="en-US" altLang="ko-KR" sz="1000" dirty="0"/>
              <a:t>    -  </a:t>
            </a:r>
            <a:r>
              <a:rPr lang="ko-KR" altLang="en-US" sz="1000" dirty="0"/>
              <a:t>미리보기는 </a:t>
            </a:r>
            <a:r>
              <a:rPr lang="en-US" altLang="ko-KR" sz="1000" dirty="0"/>
              <a:t>pdf</a:t>
            </a:r>
            <a:r>
              <a:rPr lang="ko-KR" altLang="en-US" sz="1000" dirty="0"/>
              <a:t>보고서 형식으로 조회 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해당 양식은 폐기물종류 별 보고서에 맞게 내용 및 단위들이 적용되어야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모든 보고서의 막대그래프에 수치가 표시되어야 한다</a:t>
            </a:r>
            <a:r>
              <a:rPr lang="en-US" altLang="ko-KR" sz="1000" dirty="0"/>
              <a:t>.(</a:t>
            </a:r>
            <a:r>
              <a:rPr lang="ko-KR" altLang="en-US" sz="1000" dirty="0"/>
              <a:t>누적막대 그래프도 구분되는 부분에 수치가 각각 표시 되어야 한다</a:t>
            </a:r>
            <a:r>
              <a:rPr lang="en-US" altLang="ko-KR" sz="1000" dirty="0"/>
              <a:t>.)</a:t>
            </a:r>
          </a:p>
          <a:p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양식</a:t>
            </a:r>
            <a:r>
              <a:rPr lang="en-US" altLang="ko-KR" sz="1000" dirty="0"/>
              <a:t>5.</a:t>
            </a:r>
            <a:r>
              <a:rPr lang="ko-KR" altLang="en-US" sz="1000" dirty="0"/>
              <a:t>처분현황 은 그래프가 누적막대그래프 막대의 하단은 </a:t>
            </a:r>
            <a:r>
              <a:rPr lang="en-US" altLang="ko-KR" sz="1000" dirty="0"/>
              <a:t>'</a:t>
            </a:r>
            <a:r>
              <a:rPr lang="ko-KR" altLang="en-US" sz="1000" dirty="0"/>
              <a:t>저장용량</a:t>
            </a:r>
            <a:r>
              <a:rPr lang="en-US" altLang="ko-KR" sz="1000" dirty="0"/>
              <a:t>' </a:t>
            </a:r>
            <a:r>
              <a:rPr lang="ko-KR" altLang="en-US" sz="1000" dirty="0"/>
              <a:t>상단은 </a:t>
            </a:r>
            <a:r>
              <a:rPr lang="en-US" altLang="ko-KR" sz="1000" dirty="0"/>
              <a:t>'</a:t>
            </a:r>
            <a:r>
              <a:rPr lang="ko-KR" altLang="en-US" sz="1000" dirty="0"/>
              <a:t>저장량</a:t>
            </a:r>
            <a:r>
              <a:rPr lang="en-US" altLang="ko-KR" sz="1000" dirty="0"/>
              <a:t>'</a:t>
            </a:r>
            <a:r>
              <a:rPr lang="ko-KR" altLang="en-US" sz="1000" dirty="0"/>
              <a:t>으로 표기</a:t>
            </a:r>
            <a:endParaRPr lang="en-US" altLang="ko-KR" sz="1000" dirty="0"/>
          </a:p>
          <a:p>
            <a:endParaRPr lang="en-US" altLang="ko-KR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15178F-8FCC-4576-9EBE-EA6C4A5F9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74" y="2007810"/>
            <a:ext cx="2360802" cy="3464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419EDE-4D94-468D-8A85-A5B336A2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3" y="2827805"/>
            <a:ext cx="5658438" cy="195957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37B39F-33C9-40D7-AEFD-8D49A284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61" y="4784728"/>
            <a:ext cx="5584489" cy="1261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5917A6-3936-401F-A36E-69C4DBBC5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66" y="4891747"/>
            <a:ext cx="5605284" cy="36243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A66153-5DA3-4528-B925-780577A1F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61" y="2549939"/>
            <a:ext cx="5584489" cy="2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1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DB0924-2BA1-4EB7-BE07-81B9B543E9AB}"/>
              </a:ext>
            </a:extLst>
          </p:cNvPr>
          <p:cNvSpPr txBox="1"/>
          <p:nvPr/>
        </p:nvSpPr>
        <p:spPr>
          <a:xfrm>
            <a:off x="625651" y="2645886"/>
            <a:ext cx="260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보고서 등록데이터 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A05C5-1535-4C54-A965-B5BC3CA41ED9}"/>
              </a:ext>
            </a:extLst>
          </p:cNvPr>
          <p:cNvSpPr txBox="1"/>
          <p:nvPr/>
        </p:nvSpPr>
        <p:spPr>
          <a:xfrm>
            <a:off x="416939" y="314036"/>
            <a:ext cx="6990540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6</a:t>
            </a: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추가 메뉴</a:t>
            </a:r>
            <a:endParaRPr lang="en-US" altLang="ko-KR" sz="2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43589-3331-4E90-96B1-825A5E9748F0}"/>
              </a:ext>
            </a:extLst>
          </p:cNvPr>
          <p:cNvSpPr txBox="1"/>
          <p:nvPr/>
        </p:nvSpPr>
        <p:spPr>
          <a:xfrm>
            <a:off x="485953" y="899536"/>
            <a:ext cx="6990539" cy="84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dirty="0" err="1">
                <a:latin typeface="+mn-ea"/>
                <a:cs typeface="Arial" panose="020B0604020202020204" pitchFamily="34" charset="0"/>
              </a:rPr>
              <a:t>주메뉴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방사성폐기물 관리현황 아래 </a:t>
            </a:r>
            <a:r>
              <a:rPr lang="ko-KR" altLang="en-US" dirty="0" err="1">
                <a:latin typeface="+mn-ea"/>
                <a:cs typeface="Arial" panose="020B0604020202020204" pitchFamily="34" charset="0"/>
              </a:rPr>
              <a:t>소메뉴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개 추가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 메뉴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)</a:t>
            </a: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 - 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홍익인간</a:t>
            </a:r>
            <a:r>
              <a:rPr lang="en-US" altLang="ko-KR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CMS </a:t>
            </a:r>
            <a:r>
              <a:rPr lang="ko-KR" altLang="en-US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 화면 메뉴 구성 </a:t>
            </a:r>
            <a:endParaRPr lang="ko-KR" altLang="en-US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E0627ED-A943-409B-9D2E-CEE558F9FF20}"/>
              </a:ext>
            </a:extLst>
          </p:cNvPr>
          <p:cNvCxnSpPr>
            <a:cxnSpLocks/>
          </p:cNvCxnSpPr>
          <p:nvPr/>
        </p:nvCxnSpPr>
        <p:spPr>
          <a:xfrm>
            <a:off x="2734810" y="2861906"/>
            <a:ext cx="1686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3B242A-B6E3-494D-A36C-E58FE095904D}"/>
              </a:ext>
            </a:extLst>
          </p:cNvPr>
          <p:cNvSpPr txBox="1"/>
          <p:nvPr/>
        </p:nvSpPr>
        <p:spPr>
          <a:xfrm>
            <a:off x="3007374" y="2727574"/>
            <a:ext cx="50294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클릭 시 </a:t>
            </a:r>
            <a:r>
              <a:rPr lang="en-US" altLang="ko-KR" sz="1100" dirty="0"/>
              <a:t>‘</a:t>
            </a:r>
            <a:r>
              <a:rPr lang="ko-KR" altLang="en-US" sz="1100" b="1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 등록데이터 조회</a:t>
            </a:r>
            <a:r>
              <a:rPr lang="en-US" altLang="ko-KR" sz="1100" b="1" dirty="0">
                <a:latin typeface="+mn-ea"/>
                <a:ea typeface="+mn-ea"/>
                <a:cs typeface="Arial" panose="020B0604020202020204" pitchFamily="34" charset="0"/>
              </a:rPr>
              <a:t>’ </a:t>
            </a:r>
            <a:r>
              <a:rPr lang="ko-KR" altLang="en-US" sz="1100" b="1" dirty="0">
                <a:latin typeface="+mn-ea"/>
                <a:ea typeface="+mn-ea"/>
                <a:cs typeface="Arial" panose="020B0604020202020204" pitchFamily="34" charset="0"/>
              </a:rPr>
              <a:t>화면 분기</a:t>
            </a:r>
            <a:endParaRPr lang="en-US" altLang="ko-KR" sz="11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59F8B4-9FCC-4285-A7A8-39C91DC601C4}"/>
              </a:ext>
            </a:extLst>
          </p:cNvPr>
          <p:cNvSpPr txBox="1"/>
          <p:nvPr/>
        </p:nvSpPr>
        <p:spPr>
          <a:xfrm>
            <a:off x="625651" y="3758516"/>
            <a:ext cx="260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보고서 내용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BD96F-B67B-4EC4-9F67-3B4B02CB2C91}"/>
              </a:ext>
            </a:extLst>
          </p:cNvPr>
          <p:cNvSpPr txBox="1"/>
          <p:nvPr/>
        </p:nvSpPr>
        <p:spPr>
          <a:xfrm>
            <a:off x="3007373" y="3802435"/>
            <a:ext cx="48768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클릭 시 </a:t>
            </a:r>
            <a:r>
              <a:rPr lang="en-US" altLang="ko-KR" sz="1100" dirty="0"/>
              <a:t>‘</a:t>
            </a:r>
            <a:r>
              <a:rPr lang="ko-KR" altLang="en-US" sz="1100" b="1" dirty="0">
                <a:latin typeface="+mn-ea"/>
                <a:ea typeface="+mn-ea"/>
                <a:cs typeface="Arial" panose="020B0604020202020204" pitchFamily="34" charset="0"/>
              </a:rPr>
              <a:t>방사성폐기물 보고서 내용 관리</a:t>
            </a:r>
            <a:r>
              <a:rPr lang="en-US" altLang="ko-KR" sz="1100" b="1" dirty="0">
                <a:latin typeface="+mn-ea"/>
                <a:ea typeface="+mn-ea"/>
                <a:cs typeface="Arial" panose="020B0604020202020204" pitchFamily="34" charset="0"/>
              </a:rPr>
              <a:t>’ </a:t>
            </a:r>
            <a:r>
              <a:rPr lang="ko-KR" altLang="en-US" sz="1100" b="1" dirty="0">
                <a:latin typeface="+mn-ea"/>
                <a:ea typeface="+mn-ea"/>
                <a:cs typeface="Arial" panose="020B0604020202020204" pitchFamily="34" charset="0"/>
              </a:rPr>
              <a:t>화면 분기</a:t>
            </a:r>
            <a:endParaRPr lang="en-US" altLang="ko-KR" sz="11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D94EBA-2ED1-4871-A3E3-FAFBC0679754}"/>
              </a:ext>
            </a:extLst>
          </p:cNvPr>
          <p:cNvCxnSpPr>
            <a:cxnSpLocks/>
          </p:cNvCxnSpPr>
          <p:nvPr/>
        </p:nvCxnSpPr>
        <p:spPr>
          <a:xfrm flipV="1">
            <a:off x="2376448" y="3940316"/>
            <a:ext cx="527015" cy="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35CC4B-B52A-4CF2-AE87-6BA0BA3B9202}"/>
              </a:ext>
            </a:extLst>
          </p:cNvPr>
          <p:cNvSpPr txBox="1"/>
          <p:nvPr/>
        </p:nvSpPr>
        <p:spPr>
          <a:xfrm>
            <a:off x="625651" y="3043333"/>
            <a:ext cx="260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관리현황 보고서 조회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FA05B5D-98B7-4AE5-A6E9-50C498DFF4FC}"/>
              </a:ext>
            </a:extLst>
          </p:cNvPr>
          <p:cNvCxnSpPr>
            <a:cxnSpLocks/>
          </p:cNvCxnSpPr>
          <p:nvPr/>
        </p:nvCxnSpPr>
        <p:spPr>
          <a:xfrm>
            <a:off x="2426302" y="3227999"/>
            <a:ext cx="51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C7309F-520D-4626-9B0C-44F048DD36AE}"/>
              </a:ext>
            </a:extLst>
          </p:cNvPr>
          <p:cNvSpPr txBox="1"/>
          <p:nvPr/>
        </p:nvSpPr>
        <p:spPr>
          <a:xfrm>
            <a:off x="3050330" y="3085278"/>
            <a:ext cx="4986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클릭 시 </a:t>
            </a:r>
            <a:r>
              <a:rPr lang="en-US" altLang="ko-KR" sz="1100" dirty="0"/>
              <a:t>‘</a:t>
            </a:r>
            <a:r>
              <a:rPr lang="ko-KR" altLang="en-US" sz="1100" b="1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</a:t>
            </a:r>
            <a:r>
              <a:rPr lang="en-US" altLang="ko-KR" sz="1100" b="1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100" b="1" dirty="0">
                <a:latin typeface="+mn-ea"/>
                <a:ea typeface="+mn-ea"/>
                <a:cs typeface="Arial" panose="020B0604020202020204" pitchFamily="34" charset="0"/>
              </a:rPr>
              <a:t>관리자</a:t>
            </a:r>
            <a:r>
              <a:rPr lang="en-US" altLang="ko-KR" sz="1100" b="1" dirty="0">
                <a:latin typeface="+mn-ea"/>
                <a:ea typeface="+mn-ea"/>
                <a:cs typeface="Arial" panose="020B0604020202020204" pitchFamily="34" charset="0"/>
              </a:rPr>
              <a:t>)’ </a:t>
            </a:r>
            <a:r>
              <a:rPr lang="ko-KR" altLang="en-US" sz="1100" b="1" dirty="0">
                <a:latin typeface="+mn-ea"/>
                <a:ea typeface="+mn-ea"/>
                <a:cs typeface="Arial" panose="020B0604020202020204" pitchFamily="34" charset="0"/>
              </a:rPr>
              <a:t>화면 분기</a:t>
            </a:r>
            <a:endParaRPr lang="en-US" altLang="ko-KR" sz="11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D9E3FB-22FC-4DE5-8A90-4D64037856E1}"/>
              </a:ext>
            </a:extLst>
          </p:cNvPr>
          <p:cNvSpPr txBox="1"/>
          <p:nvPr/>
        </p:nvSpPr>
        <p:spPr>
          <a:xfrm>
            <a:off x="625651" y="3385081"/>
            <a:ext cx="260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운반정보 보고서 조회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B5E1C3-AB21-43E4-81D2-970F02A283E0}"/>
              </a:ext>
            </a:extLst>
          </p:cNvPr>
          <p:cNvSpPr txBox="1"/>
          <p:nvPr/>
        </p:nvSpPr>
        <p:spPr>
          <a:xfrm>
            <a:off x="3041939" y="3429000"/>
            <a:ext cx="4986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클릭 시 </a:t>
            </a:r>
            <a:r>
              <a:rPr lang="en-US" altLang="ko-KR" sz="1100" dirty="0"/>
              <a:t>‘</a:t>
            </a:r>
            <a:r>
              <a:rPr lang="ko-KR" altLang="en-US" sz="1100" b="1" dirty="0">
                <a:latin typeface="+mn-ea"/>
                <a:ea typeface="+mn-ea"/>
                <a:cs typeface="Arial" panose="020B0604020202020204" pitchFamily="34" charset="0"/>
              </a:rPr>
              <a:t>방사성폐기물 운반정보 보고서</a:t>
            </a:r>
            <a:r>
              <a:rPr lang="en-US" altLang="ko-KR" sz="1100" b="1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100" b="1" dirty="0">
                <a:latin typeface="+mn-ea"/>
                <a:cs typeface="Arial" panose="020B0604020202020204" pitchFamily="34" charset="0"/>
              </a:rPr>
              <a:t>관리자</a:t>
            </a:r>
            <a:r>
              <a:rPr lang="en-US" altLang="ko-KR" sz="1100" b="1" dirty="0">
                <a:latin typeface="+mn-ea"/>
                <a:cs typeface="Arial" panose="020B0604020202020204" pitchFamily="34" charset="0"/>
              </a:rPr>
              <a:t>)</a:t>
            </a:r>
            <a:r>
              <a:rPr lang="en-US" altLang="ko-KR" sz="1100" b="1" dirty="0">
                <a:latin typeface="+mn-ea"/>
                <a:ea typeface="+mn-ea"/>
                <a:cs typeface="Arial" panose="020B0604020202020204" pitchFamily="34" charset="0"/>
              </a:rPr>
              <a:t>’ </a:t>
            </a:r>
            <a:r>
              <a:rPr lang="ko-KR" altLang="en-US" sz="1100" b="1" dirty="0">
                <a:latin typeface="+mn-ea"/>
                <a:ea typeface="+mn-ea"/>
                <a:cs typeface="Arial" panose="020B0604020202020204" pitchFamily="34" charset="0"/>
              </a:rPr>
              <a:t>화면 분기</a:t>
            </a:r>
            <a:endParaRPr lang="en-US" altLang="ko-KR" sz="11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029ACBD-43D8-4913-BA14-F5F8279B7B65}"/>
              </a:ext>
            </a:extLst>
          </p:cNvPr>
          <p:cNvCxnSpPr>
            <a:cxnSpLocks/>
          </p:cNvCxnSpPr>
          <p:nvPr/>
        </p:nvCxnSpPr>
        <p:spPr>
          <a:xfrm flipV="1">
            <a:off x="2411015" y="3566881"/>
            <a:ext cx="527015" cy="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D3D1BB-FA87-44F6-B085-9E7C9E681B88}"/>
              </a:ext>
            </a:extLst>
          </p:cNvPr>
          <p:cNvSpPr txBox="1"/>
          <p:nvPr/>
        </p:nvSpPr>
        <p:spPr>
          <a:xfrm>
            <a:off x="311791" y="2248439"/>
            <a:ext cx="260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WAICD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0C7965-39C7-4440-8447-2DAE466F3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85" y="1741626"/>
            <a:ext cx="1998094" cy="442435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BCED88-D4F8-4B3A-85D6-580A968ED682}"/>
              </a:ext>
            </a:extLst>
          </p:cNvPr>
          <p:cNvSpPr/>
          <p:nvPr/>
        </p:nvSpPr>
        <p:spPr>
          <a:xfrm>
            <a:off x="7407479" y="5553512"/>
            <a:ext cx="2256638" cy="708558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1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AC58D-754F-4368-813D-663ED96388A8}"/>
              </a:ext>
            </a:extLst>
          </p:cNvPr>
          <p:cNvSpPr txBox="1"/>
          <p:nvPr/>
        </p:nvSpPr>
        <p:spPr>
          <a:xfrm>
            <a:off x="416939" y="314036"/>
            <a:ext cx="6324519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0.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목차</a:t>
            </a:r>
            <a:endParaRPr lang="en-US" altLang="ko-KR" sz="2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57AE4-6333-409B-83EE-554752C3407A}"/>
              </a:ext>
            </a:extLst>
          </p:cNvPr>
          <p:cNvSpPr txBox="1"/>
          <p:nvPr/>
        </p:nvSpPr>
        <p:spPr>
          <a:xfrm>
            <a:off x="1445639" y="906197"/>
            <a:ext cx="5920361" cy="530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관리자화면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]</a:t>
            </a: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1.1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보고서 내용 등록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수정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화면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1.2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보고서 내용 관리화면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(List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)</a:t>
            </a:r>
            <a:endParaRPr lang="ko-KR" altLang="en-US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.1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관리데이터 등록 관리화면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.2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관리데이터 등록 보고서 미리보기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.3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 조회</a:t>
            </a: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.4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운반정보 보고서 조회</a:t>
            </a: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2.5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관리데이터 등록 보고서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상세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보기</a:t>
            </a: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3.1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보고서 등록데이터 조회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검색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endParaRPr lang="ko-KR" altLang="en-US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[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사용자화면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]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4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.1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 조회</a:t>
            </a: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4.2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상세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보기</a:t>
            </a: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5.1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운반정보 보고서 조회</a:t>
            </a: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5.2 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방사성폐기물 운반정보 보고서 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상세</a:t>
            </a:r>
            <a:r>
              <a:rPr lang="ko-KR" altLang="en-US" sz="1200" dirty="0">
                <a:latin typeface="+mn-ea"/>
                <a:ea typeface="+mn-ea"/>
                <a:cs typeface="Arial" panose="020B0604020202020204" pitchFamily="34" charset="0"/>
              </a:rPr>
              <a:t>보기</a:t>
            </a: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6. </a:t>
            </a:r>
            <a:r>
              <a:rPr lang="ko-KR" altLang="en-US" sz="1200" dirty="0" err="1">
                <a:latin typeface="+mn-ea"/>
                <a:cs typeface="Arial" panose="020B0604020202020204" pitchFamily="34" charset="0"/>
              </a:rPr>
              <a:t>주메뉴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 방사성폐기물 관리현황 아래 </a:t>
            </a:r>
            <a:r>
              <a:rPr lang="ko-KR" altLang="en-US" sz="1200" dirty="0" err="1">
                <a:latin typeface="+mn-ea"/>
                <a:cs typeface="Arial" panose="020B0604020202020204" pitchFamily="34" charset="0"/>
              </a:rPr>
              <a:t>소메뉴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관리자메뉴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1200" dirty="0">
                <a:latin typeface="+mn-ea"/>
                <a:cs typeface="Arial" panose="020B0604020202020204" pitchFamily="34" charset="0"/>
              </a:rPr>
              <a:t>개 추가</a:t>
            </a:r>
            <a:endParaRPr lang="ko-KR" altLang="en-US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B62D8-3072-41BC-B185-F12CA5026C69}"/>
              </a:ext>
            </a:extLst>
          </p:cNvPr>
          <p:cNvSpPr txBox="1"/>
          <p:nvPr/>
        </p:nvSpPr>
        <p:spPr>
          <a:xfrm>
            <a:off x="7476671" y="911275"/>
            <a:ext cx="1219102" cy="5301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3 page</a:t>
            </a: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5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page</a:t>
            </a:r>
            <a:endParaRPr lang="ko-KR" altLang="en-US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6 page</a:t>
            </a:r>
            <a:endParaRPr lang="ko-KR" altLang="en-US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7 page</a:t>
            </a:r>
            <a:endParaRPr lang="ko-KR" altLang="en-US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8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page</a:t>
            </a:r>
            <a:endParaRPr lang="ko-KR" altLang="en-US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9 page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10 page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11 page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endParaRPr lang="en-US" altLang="ko-KR" sz="1200" dirty="0">
              <a:latin typeface="+mn-ea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endParaRPr lang="ko-KR" altLang="en-US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12</a:t>
            </a: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+mn-ea"/>
                <a:cs typeface="Arial" panose="020B0604020202020204" pitchFamily="34" charset="0"/>
              </a:rPr>
              <a:t>page</a:t>
            </a: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ea typeface="+mn-ea"/>
                <a:cs typeface="Arial" panose="020B0604020202020204" pitchFamily="34" charset="0"/>
              </a:rPr>
              <a:t>13 page</a:t>
            </a: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14 page</a:t>
            </a: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15 page</a:t>
            </a: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1200" dirty="0">
                <a:latin typeface="+mn-ea"/>
                <a:cs typeface="Arial" panose="020B0604020202020204" pitchFamily="34" charset="0"/>
              </a:rPr>
              <a:t>16 page</a:t>
            </a:r>
            <a:endParaRPr lang="en-US" altLang="ko-KR" sz="1200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5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AC58D-754F-4368-813D-663ED96388A8}"/>
              </a:ext>
            </a:extLst>
          </p:cNvPr>
          <p:cNvSpPr txBox="1"/>
          <p:nvPr/>
        </p:nvSpPr>
        <p:spPr>
          <a:xfrm>
            <a:off x="416939" y="314036"/>
            <a:ext cx="6324519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 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보고서 내용 관리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관리자화면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87934-C56A-45FE-9EF0-B00308A4BC41}"/>
              </a:ext>
            </a:extLst>
          </p:cNvPr>
          <p:cNvSpPr txBox="1"/>
          <p:nvPr/>
        </p:nvSpPr>
        <p:spPr>
          <a:xfrm>
            <a:off x="485953" y="899536"/>
            <a:ext cx="6324519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1.1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보고서 내용 등록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수정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화면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C8F27C-8AB0-4854-B5D5-5AF1A87F2144}"/>
              </a:ext>
            </a:extLst>
          </p:cNvPr>
          <p:cNvSpPr txBox="1"/>
          <p:nvPr/>
        </p:nvSpPr>
        <p:spPr>
          <a:xfrm>
            <a:off x="6973087" y="828269"/>
            <a:ext cx="274136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설명</a:t>
            </a:r>
            <a:endParaRPr lang="en-US" altLang="ko-KR" sz="1100" dirty="0"/>
          </a:p>
          <a:p>
            <a:endParaRPr lang="en-US" altLang="ko-KR" sz="900" dirty="0"/>
          </a:p>
          <a:p>
            <a:r>
              <a:rPr lang="en-US" altLang="ko-KR" sz="900" dirty="0"/>
              <a:t>1. </a:t>
            </a:r>
            <a:r>
              <a:rPr lang="ko-KR" altLang="en-US" sz="900" dirty="0"/>
              <a:t>방사성폐기물 보고서내용 및 단위에 대한 등록</a:t>
            </a:r>
            <a:r>
              <a:rPr lang="en-US" altLang="ko-KR" sz="900" dirty="0"/>
              <a:t>/</a:t>
            </a:r>
            <a:r>
              <a:rPr lang="ko-KR" altLang="en-US" sz="900" dirty="0"/>
              <a:t>수정 화면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보고서명 및 내용</a:t>
            </a:r>
            <a:r>
              <a:rPr lang="en-US" altLang="ko-KR" sz="900" dirty="0"/>
              <a:t>, </a:t>
            </a:r>
            <a:r>
              <a:rPr lang="ko-KR" altLang="en-US" sz="900" dirty="0"/>
              <a:t>단위 제어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보고서명</a:t>
            </a:r>
            <a:r>
              <a:rPr lang="en-US" altLang="ko-KR" sz="900" dirty="0"/>
              <a:t>, </a:t>
            </a:r>
            <a:r>
              <a:rPr lang="ko-KR" altLang="en-US" sz="900" dirty="0"/>
              <a:t>보고서내용</a:t>
            </a:r>
            <a:r>
              <a:rPr lang="en-US" altLang="ko-KR" sz="900" dirty="0"/>
              <a:t>, </a:t>
            </a:r>
            <a:r>
              <a:rPr lang="ko-KR" altLang="en-US" sz="900" dirty="0"/>
              <a:t>단위항목이 최대  </a:t>
            </a:r>
            <a:r>
              <a:rPr lang="en-US" altLang="ko-KR" sz="900" dirty="0"/>
              <a:t>3 </a:t>
            </a:r>
            <a:r>
              <a:rPr lang="ko-KR" altLang="en-US" sz="900" dirty="0"/>
              <a:t>개씩 입력할 수 있어야 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- </a:t>
            </a:r>
            <a:r>
              <a:rPr lang="ko-KR" altLang="en-US" sz="900" dirty="0"/>
              <a:t>아래와 같이 보고서명</a:t>
            </a:r>
            <a:r>
              <a:rPr lang="en-US" altLang="ko-KR" sz="900" dirty="0"/>
              <a:t>, </a:t>
            </a:r>
            <a:r>
              <a:rPr lang="ko-KR" altLang="en-US" sz="900" dirty="0"/>
              <a:t>내용</a:t>
            </a:r>
            <a:r>
              <a:rPr lang="en-US" altLang="ko-KR" sz="900" dirty="0"/>
              <a:t>, </a:t>
            </a:r>
            <a:r>
              <a:rPr lang="ko-KR" altLang="en-US" sz="900" dirty="0"/>
              <a:t>단위의 개수가 사용된다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고체발생량</a:t>
            </a:r>
            <a:r>
              <a:rPr lang="en-US" altLang="ko-KR" sz="900" dirty="0"/>
              <a:t>)</a:t>
            </a:r>
            <a:r>
              <a:rPr lang="ko-KR" altLang="en-US" sz="9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고체누적량</a:t>
            </a:r>
            <a:r>
              <a:rPr lang="en-US" altLang="ko-KR" sz="900" dirty="0"/>
              <a:t>)1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처분량</a:t>
            </a:r>
            <a:r>
              <a:rPr lang="en-US" altLang="ko-KR" sz="900" dirty="0"/>
              <a:t>)2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/>
              <a:t>기체배출물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/>
              <a:t>액체배출물 </a:t>
            </a:r>
            <a:r>
              <a:rPr lang="en-US" altLang="ko-KR" sz="900" dirty="0"/>
              <a:t>3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사용후핵연료</a:t>
            </a:r>
            <a:r>
              <a:rPr lang="ko-KR" altLang="en-US" sz="900" dirty="0"/>
              <a:t> </a:t>
            </a:r>
            <a:r>
              <a:rPr lang="en-US" altLang="ko-KR" sz="900" dirty="0"/>
              <a:t>2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부지선량</a:t>
            </a:r>
            <a:r>
              <a:rPr lang="ko-KR" altLang="en-US" sz="900" dirty="0"/>
              <a:t> </a:t>
            </a:r>
            <a:r>
              <a:rPr lang="en-US" altLang="ko-KR" sz="900" dirty="0"/>
              <a:t>1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ko-KR" altLang="en-US" sz="900" dirty="0"/>
              <a:t> 운반 </a:t>
            </a:r>
            <a:r>
              <a:rPr lang="en-US" altLang="ko-KR" sz="900" dirty="0"/>
              <a:t>1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사용후핵연료</a:t>
            </a:r>
            <a:r>
              <a:rPr lang="ko-KR" altLang="en-US" sz="900" dirty="0"/>
              <a:t> 운반 </a:t>
            </a:r>
            <a:r>
              <a:rPr lang="en-US" altLang="ko-KR" sz="900" dirty="0"/>
              <a:t>1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-&gt; </a:t>
            </a:r>
            <a:r>
              <a:rPr lang="ko-KR" altLang="en-US" sz="900" dirty="0"/>
              <a:t>보고서가 등록될 때 보고서명</a:t>
            </a:r>
            <a:r>
              <a:rPr lang="en-US" altLang="ko-KR" sz="900" dirty="0"/>
              <a:t>, </a:t>
            </a:r>
            <a:r>
              <a:rPr lang="ko-KR" altLang="en-US" sz="900" dirty="0"/>
              <a:t>보고서내용</a:t>
            </a:r>
            <a:r>
              <a:rPr lang="en-US" altLang="ko-KR" sz="900" dirty="0"/>
              <a:t>, </a:t>
            </a:r>
            <a:r>
              <a:rPr lang="ko-KR" altLang="en-US" sz="900" dirty="0"/>
              <a:t>단위는 구분의 개수에 맞게 보고서가 등록이 되어야 하고 구분되어 보고서명</a:t>
            </a:r>
            <a:r>
              <a:rPr lang="en-US" altLang="ko-KR" sz="900" dirty="0"/>
              <a:t>, </a:t>
            </a:r>
            <a:r>
              <a:rPr lang="ko-KR" altLang="en-US" sz="900" dirty="0"/>
              <a:t>내용</a:t>
            </a:r>
            <a:r>
              <a:rPr lang="en-US" altLang="ko-KR" sz="900" dirty="0"/>
              <a:t>, </a:t>
            </a:r>
            <a:r>
              <a:rPr lang="ko-KR" altLang="en-US" sz="900" dirty="0"/>
              <a:t>단위가 자동 설정 되어야 한다</a:t>
            </a:r>
            <a:r>
              <a:rPr lang="en-US" altLang="ko-KR" sz="900" dirty="0"/>
              <a:t>.(</a:t>
            </a:r>
          </a:p>
          <a:p>
            <a:r>
              <a:rPr lang="en-US" altLang="ko-KR" sz="900" dirty="0"/>
              <a:t>-&gt; </a:t>
            </a:r>
            <a:r>
              <a:rPr lang="ko-KR" altLang="en-US" sz="900" dirty="0"/>
              <a:t>보고서가 등록될 때 보고서 </a:t>
            </a:r>
            <a:r>
              <a:rPr lang="en-US" altLang="ko-KR" sz="900" dirty="0"/>
              <a:t>pdf</a:t>
            </a:r>
            <a:r>
              <a:rPr lang="ko-KR" altLang="en-US" sz="900" dirty="0"/>
              <a:t>파일명은 각 보고서명으로 만들어 져야 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939F7-5564-43E7-A978-86A307340A7C}"/>
              </a:ext>
            </a:extLst>
          </p:cNvPr>
          <p:cNvSpPr txBox="1"/>
          <p:nvPr/>
        </p:nvSpPr>
        <p:spPr>
          <a:xfrm>
            <a:off x="488655" y="1435040"/>
            <a:ext cx="6324519" cy="30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400" b="1" dirty="0">
                <a:latin typeface="+mn-ea"/>
                <a:ea typeface="+mn-ea"/>
                <a:cs typeface="Arial" panose="020B0604020202020204" pitchFamily="34" charset="0"/>
              </a:rPr>
              <a:t>방사성폐기물 보고서 내용 등록</a:t>
            </a:r>
            <a:endParaRPr lang="en-US" altLang="ko-KR" sz="14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A064C-1C6A-4A60-BAC2-EB7D20005939}"/>
              </a:ext>
            </a:extLst>
          </p:cNvPr>
          <p:cNvSpPr txBox="1"/>
          <p:nvPr/>
        </p:nvSpPr>
        <p:spPr>
          <a:xfrm>
            <a:off x="428921" y="1867749"/>
            <a:ext cx="5943069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   구분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         액체배출물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DBFFCC5-1562-4600-ACDE-4EE48B3C750F}"/>
              </a:ext>
            </a:extLst>
          </p:cNvPr>
          <p:cNvCxnSpPr>
            <a:cxnSpLocks/>
          </p:cNvCxnSpPr>
          <p:nvPr/>
        </p:nvCxnSpPr>
        <p:spPr>
          <a:xfrm>
            <a:off x="488655" y="1820250"/>
            <a:ext cx="600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913C3E5-16E3-4495-82C0-963DFCDF7E09}"/>
              </a:ext>
            </a:extLst>
          </p:cNvPr>
          <p:cNvCxnSpPr>
            <a:cxnSpLocks/>
          </p:cNvCxnSpPr>
          <p:nvPr/>
        </p:nvCxnSpPr>
        <p:spPr>
          <a:xfrm>
            <a:off x="488655" y="2106498"/>
            <a:ext cx="600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7F9D6-4F12-4BE4-BEFA-422BB9DC2231}"/>
              </a:ext>
            </a:extLst>
          </p:cNvPr>
          <p:cNvSpPr txBox="1"/>
          <p:nvPr/>
        </p:nvSpPr>
        <p:spPr>
          <a:xfrm>
            <a:off x="485953" y="1238193"/>
            <a:ext cx="850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레이어</a:t>
            </a:r>
            <a:r>
              <a:rPr lang="en-US" altLang="ko-KR" sz="800" dirty="0"/>
              <a:t>Popup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FA8DC-F281-4EE0-A3FA-64B742DBDE71}"/>
              </a:ext>
            </a:extLst>
          </p:cNvPr>
          <p:cNvSpPr txBox="1"/>
          <p:nvPr/>
        </p:nvSpPr>
        <p:spPr>
          <a:xfrm>
            <a:off x="428921" y="3071629"/>
            <a:ext cx="972040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보고서내용</a:t>
            </a:r>
            <a:r>
              <a:rPr lang="en-US" altLang="ko-KR" sz="8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9B3D07B-CD31-454E-8B61-FB57AE78C22E}"/>
              </a:ext>
            </a:extLst>
          </p:cNvPr>
          <p:cNvCxnSpPr>
            <a:cxnSpLocks/>
          </p:cNvCxnSpPr>
          <p:nvPr/>
        </p:nvCxnSpPr>
        <p:spPr>
          <a:xfrm>
            <a:off x="508545" y="4440731"/>
            <a:ext cx="59367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177673-A6F2-4327-B5F1-EFA756C09CCB}"/>
              </a:ext>
            </a:extLst>
          </p:cNvPr>
          <p:cNvSpPr txBox="1"/>
          <p:nvPr/>
        </p:nvSpPr>
        <p:spPr>
          <a:xfrm>
            <a:off x="1304875" y="2992919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</a:p>
          <a:p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  <a:endParaRPr lang="ko-KR" altLang="en-US" sz="9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98DFB-2434-46E7-98BE-D75A3EFFC722}"/>
              </a:ext>
            </a:extLst>
          </p:cNvPr>
          <p:cNvSpPr txBox="1"/>
          <p:nvPr/>
        </p:nvSpPr>
        <p:spPr>
          <a:xfrm>
            <a:off x="428921" y="4463420"/>
            <a:ext cx="5902204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   단위</a:t>
            </a:r>
            <a:r>
              <a:rPr lang="en-US" altLang="ko-KR" sz="8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        </a:t>
            </a:r>
            <a:r>
              <a:rPr lang="en-US" altLang="ko-KR" sz="800" dirty="0" err="1">
                <a:latin typeface="+mn-ea"/>
                <a:ea typeface="+mn-ea"/>
                <a:cs typeface="Arial" panose="020B0604020202020204" pitchFamily="34" charset="0"/>
              </a:rPr>
              <a:t>TBq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19C6682-A734-4157-915B-B57518888FF8}"/>
              </a:ext>
            </a:extLst>
          </p:cNvPr>
          <p:cNvCxnSpPr>
            <a:cxnSpLocks/>
          </p:cNvCxnSpPr>
          <p:nvPr/>
        </p:nvCxnSpPr>
        <p:spPr>
          <a:xfrm>
            <a:off x="529520" y="4702169"/>
            <a:ext cx="5915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48861F3-69B4-41AE-B814-1A475A2E737C}"/>
              </a:ext>
            </a:extLst>
          </p:cNvPr>
          <p:cNvSpPr/>
          <p:nvPr/>
        </p:nvSpPr>
        <p:spPr>
          <a:xfrm>
            <a:off x="1304874" y="1863452"/>
            <a:ext cx="5126849" cy="199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32D692-8BC9-47DD-846D-D49A13294C2C}"/>
              </a:ext>
            </a:extLst>
          </p:cNvPr>
          <p:cNvSpPr/>
          <p:nvPr/>
        </p:nvSpPr>
        <p:spPr>
          <a:xfrm>
            <a:off x="1304874" y="2987261"/>
            <a:ext cx="5126850" cy="4220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20D5E9-BF7F-44F3-8754-34E095B9E2DB}"/>
              </a:ext>
            </a:extLst>
          </p:cNvPr>
          <p:cNvSpPr/>
          <p:nvPr/>
        </p:nvSpPr>
        <p:spPr>
          <a:xfrm>
            <a:off x="1304874" y="4469692"/>
            <a:ext cx="5126849" cy="199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6ACC48E-C825-4FB4-9C66-982FC9896420}"/>
              </a:ext>
            </a:extLst>
          </p:cNvPr>
          <p:cNvCxnSpPr>
            <a:cxnSpLocks/>
          </p:cNvCxnSpPr>
          <p:nvPr/>
        </p:nvCxnSpPr>
        <p:spPr>
          <a:xfrm>
            <a:off x="480034" y="2402894"/>
            <a:ext cx="5983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E5547EE-61E7-4734-8EA7-DEC26D6F0331}"/>
              </a:ext>
            </a:extLst>
          </p:cNvPr>
          <p:cNvSpPr/>
          <p:nvPr/>
        </p:nvSpPr>
        <p:spPr>
          <a:xfrm>
            <a:off x="1304875" y="2153639"/>
            <a:ext cx="4090085" cy="199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01FF61-5B49-458C-ACBF-64322E7BCA64}"/>
              </a:ext>
            </a:extLst>
          </p:cNvPr>
          <p:cNvSpPr txBox="1"/>
          <p:nvPr/>
        </p:nvSpPr>
        <p:spPr>
          <a:xfrm>
            <a:off x="428921" y="2133166"/>
            <a:ext cx="5039043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보고서명</a:t>
            </a:r>
            <a:r>
              <a:rPr lang="en-US" altLang="ko-KR" sz="8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      </a:t>
            </a:r>
            <a:r>
              <a:rPr lang="ko-KR" altLang="en-US" sz="800" dirty="0" err="1">
                <a:latin typeface="+mn-ea"/>
                <a:cs typeface="Arial" panose="020B0604020202020204" pitchFamily="34" charset="0"/>
              </a:rPr>
              <a:t>시설별</a:t>
            </a:r>
            <a:r>
              <a:rPr lang="en-US" altLang="ko-KR" sz="800" dirty="0">
                <a:latin typeface="+mn-ea"/>
                <a:cs typeface="Arial" panose="020B0604020202020204" pitchFamily="34" charset="0"/>
              </a:rPr>
              <a:t>_</a:t>
            </a:r>
            <a:r>
              <a:rPr lang="ko-KR" altLang="en-US" sz="800" dirty="0" err="1">
                <a:latin typeface="+mn-ea"/>
                <a:cs typeface="Arial" panose="020B0604020202020204" pitchFamily="34" charset="0"/>
              </a:rPr>
              <a:t>핵종군별</a:t>
            </a:r>
            <a:r>
              <a:rPr lang="en-US" altLang="ko-KR" sz="800" dirty="0">
                <a:latin typeface="+mn-ea"/>
                <a:cs typeface="Arial" panose="020B0604020202020204" pitchFamily="34" charset="0"/>
              </a:rPr>
              <a:t>_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액체유출물</a:t>
            </a:r>
            <a:r>
              <a:rPr lang="en-US" altLang="ko-KR" sz="800" dirty="0">
                <a:latin typeface="+mn-ea"/>
                <a:cs typeface="Arial" panose="020B0604020202020204" pitchFamily="34" charset="0"/>
              </a:rPr>
              <a:t>_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배출</a:t>
            </a:r>
            <a:r>
              <a:rPr lang="en-US" altLang="ko-KR" sz="800" dirty="0">
                <a:latin typeface="+mn-ea"/>
                <a:cs typeface="Arial" panose="020B0604020202020204" pitchFamily="34" charset="0"/>
              </a:rPr>
              <a:t>_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방사능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1FC350-D15A-4D7F-A0A8-464E7E03E2D3}"/>
              </a:ext>
            </a:extLst>
          </p:cNvPr>
          <p:cNvCxnSpPr>
            <a:cxnSpLocks/>
          </p:cNvCxnSpPr>
          <p:nvPr/>
        </p:nvCxnSpPr>
        <p:spPr>
          <a:xfrm>
            <a:off x="461761" y="2689372"/>
            <a:ext cx="5983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5DE3C8E-BEF6-4B02-A5F8-EB5CFF528D3C}"/>
              </a:ext>
            </a:extLst>
          </p:cNvPr>
          <p:cNvSpPr/>
          <p:nvPr/>
        </p:nvSpPr>
        <p:spPr>
          <a:xfrm>
            <a:off x="1304875" y="2448506"/>
            <a:ext cx="4090085" cy="199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426452-89AC-43C3-A748-BED0A3EC06B3}"/>
              </a:ext>
            </a:extLst>
          </p:cNvPr>
          <p:cNvSpPr txBox="1"/>
          <p:nvPr/>
        </p:nvSpPr>
        <p:spPr>
          <a:xfrm>
            <a:off x="428921" y="2428033"/>
            <a:ext cx="4966039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보고서명</a:t>
            </a:r>
            <a:r>
              <a:rPr lang="en-US" altLang="ko-KR" sz="800" b="1" dirty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    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기본 보고서명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E1D0F3A1-21C7-470C-B090-E8C2B6B22B74}"/>
              </a:ext>
            </a:extLst>
          </p:cNvPr>
          <p:cNvCxnSpPr>
            <a:cxnSpLocks/>
          </p:cNvCxnSpPr>
          <p:nvPr/>
        </p:nvCxnSpPr>
        <p:spPr>
          <a:xfrm>
            <a:off x="461761" y="2973269"/>
            <a:ext cx="5983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46076B-3BB4-4ED1-9ADA-02E459E22155}"/>
              </a:ext>
            </a:extLst>
          </p:cNvPr>
          <p:cNvSpPr/>
          <p:nvPr/>
        </p:nvSpPr>
        <p:spPr>
          <a:xfrm>
            <a:off x="1304875" y="2740792"/>
            <a:ext cx="4090085" cy="199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DD2820-9280-4A93-98D5-4B3A8130A0F6}"/>
              </a:ext>
            </a:extLst>
          </p:cNvPr>
          <p:cNvSpPr txBox="1"/>
          <p:nvPr/>
        </p:nvSpPr>
        <p:spPr>
          <a:xfrm>
            <a:off x="428921" y="2720319"/>
            <a:ext cx="4866979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보고서명</a:t>
            </a:r>
            <a:r>
              <a:rPr lang="en-US" altLang="ko-KR" sz="800" b="1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     </a:t>
            </a:r>
            <a:r>
              <a:rPr lang="ko-KR" altLang="en-US" sz="800" dirty="0">
                <a:latin typeface="+mn-ea"/>
                <a:ea typeface="+mn-ea"/>
                <a:cs typeface="Arial" panose="020B0604020202020204" pitchFamily="34" charset="0"/>
              </a:rPr>
              <a:t>기본 보고서명</a:t>
            </a:r>
            <a:r>
              <a:rPr lang="en-US" altLang="ko-KR" sz="800" dirty="0">
                <a:latin typeface="+mn-ea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322976-3072-43F7-A5A8-007D063ADCAF}"/>
              </a:ext>
            </a:extLst>
          </p:cNvPr>
          <p:cNvSpPr txBox="1"/>
          <p:nvPr/>
        </p:nvSpPr>
        <p:spPr>
          <a:xfrm>
            <a:off x="428921" y="3567788"/>
            <a:ext cx="972040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보고서내용</a:t>
            </a:r>
            <a:r>
              <a:rPr lang="en-US" altLang="ko-KR" sz="800" b="1" dirty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35959F-CA8E-426F-A513-DE88ABB8B6CB}"/>
              </a:ext>
            </a:extLst>
          </p:cNvPr>
          <p:cNvSpPr txBox="1"/>
          <p:nvPr/>
        </p:nvSpPr>
        <p:spPr>
          <a:xfrm>
            <a:off x="1304875" y="3463911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</a:p>
          <a:p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  <a:endParaRPr lang="ko-KR" altLang="en-US" sz="9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93FCB3-93D4-457B-896C-38C936D05F4E}"/>
              </a:ext>
            </a:extLst>
          </p:cNvPr>
          <p:cNvSpPr/>
          <p:nvPr/>
        </p:nvSpPr>
        <p:spPr>
          <a:xfrm>
            <a:off x="1304874" y="3483420"/>
            <a:ext cx="5126850" cy="4220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21AC139-6604-4BE1-B694-3314C7BE38A1}"/>
              </a:ext>
            </a:extLst>
          </p:cNvPr>
          <p:cNvCxnSpPr>
            <a:cxnSpLocks/>
          </p:cNvCxnSpPr>
          <p:nvPr/>
        </p:nvCxnSpPr>
        <p:spPr>
          <a:xfrm>
            <a:off x="461761" y="3444261"/>
            <a:ext cx="5983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AD0B55B-B7DA-4DCC-B232-4772B82C2876}"/>
              </a:ext>
            </a:extLst>
          </p:cNvPr>
          <p:cNvSpPr txBox="1"/>
          <p:nvPr/>
        </p:nvSpPr>
        <p:spPr>
          <a:xfrm>
            <a:off x="428921" y="4082163"/>
            <a:ext cx="972040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보고서내용</a:t>
            </a:r>
            <a:r>
              <a:rPr lang="en-US" altLang="ko-KR" sz="800" b="1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4779E9-11CD-468E-8315-52F9E4818395}"/>
              </a:ext>
            </a:extLst>
          </p:cNvPr>
          <p:cNvSpPr txBox="1"/>
          <p:nvPr/>
        </p:nvSpPr>
        <p:spPr>
          <a:xfrm>
            <a:off x="1337715" y="3963771"/>
            <a:ext cx="495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</a:p>
          <a:p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9BAFCA-C0D5-43AD-9C53-B51090E14A3C}"/>
              </a:ext>
            </a:extLst>
          </p:cNvPr>
          <p:cNvSpPr/>
          <p:nvPr/>
        </p:nvSpPr>
        <p:spPr>
          <a:xfrm>
            <a:off x="1304874" y="3983280"/>
            <a:ext cx="5126850" cy="4220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5652A68-34C8-4333-BB8C-97E790415651}"/>
              </a:ext>
            </a:extLst>
          </p:cNvPr>
          <p:cNvCxnSpPr>
            <a:cxnSpLocks/>
          </p:cNvCxnSpPr>
          <p:nvPr/>
        </p:nvCxnSpPr>
        <p:spPr>
          <a:xfrm>
            <a:off x="494601" y="3952510"/>
            <a:ext cx="59835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9E96066-043D-45BE-8C0C-BF9F4448534D}"/>
              </a:ext>
            </a:extLst>
          </p:cNvPr>
          <p:cNvSpPr txBox="1"/>
          <p:nvPr/>
        </p:nvSpPr>
        <p:spPr>
          <a:xfrm>
            <a:off x="428921" y="4732441"/>
            <a:ext cx="5983518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   단위</a:t>
            </a:r>
            <a:r>
              <a:rPr lang="en-US" altLang="ko-KR" sz="800" b="1" dirty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        </a:t>
            </a:r>
            <a:r>
              <a:rPr lang="en-US" altLang="ko-KR" sz="800" dirty="0" err="1">
                <a:latin typeface="+mn-ea"/>
                <a:ea typeface="+mn-ea"/>
                <a:cs typeface="Arial" panose="020B0604020202020204" pitchFamily="34" charset="0"/>
              </a:rPr>
              <a:t>TBq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9D2D6C3-1210-4B4E-B8A9-6E27D484801A}"/>
              </a:ext>
            </a:extLst>
          </p:cNvPr>
          <p:cNvCxnSpPr>
            <a:cxnSpLocks/>
          </p:cNvCxnSpPr>
          <p:nvPr/>
        </p:nvCxnSpPr>
        <p:spPr>
          <a:xfrm>
            <a:off x="506928" y="4962801"/>
            <a:ext cx="59383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1124916-C026-4BB7-B01F-035D92E2AB26}"/>
              </a:ext>
            </a:extLst>
          </p:cNvPr>
          <p:cNvSpPr/>
          <p:nvPr/>
        </p:nvSpPr>
        <p:spPr>
          <a:xfrm>
            <a:off x="1304874" y="4738713"/>
            <a:ext cx="5126849" cy="199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AEB393-8280-48BD-9584-A5DA67D38884}"/>
              </a:ext>
            </a:extLst>
          </p:cNvPr>
          <p:cNvSpPr txBox="1"/>
          <p:nvPr/>
        </p:nvSpPr>
        <p:spPr>
          <a:xfrm>
            <a:off x="428921" y="4992306"/>
            <a:ext cx="5951690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   단위</a:t>
            </a:r>
            <a:r>
              <a:rPr lang="en-US" altLang="ko-KR" sz="800" b="1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        </a:t>
            </a:r>
            <a:r>
              <a:rPr lang="en-US" altLang="ko-KR" sz="800" dirty="0" err="1">
                <a:latin typeface="+mn-ea"/>
                <a:ea typeface="+mn-ea"/>
                <a:cs typeface="Arial" panose="020B0604020202020204" pitchFamily="34" charset="0"/>
              </a:rPr>
              <a:t>TBq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B040AFA-451F-45CE-8A37-CBF0E3516A34}"/>
              </a:ext>
            </a:extLst>
          </p:cNvPr>
          <p:cNvCxnSpPr>
            <a:cxnSpLocks/>
          </p:cNvCxnSpPr>
          <p:nvPr/>
        </p:nvCxnSpPr>
        <p:spPr>
          <a:xfrm>
            <a:off x="480034" y="5231055"/>
            <a:ext cx="596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BDA7D82-0540-442C-949A-1DFAA2AE9DBB}"/>
              </a:ext>
            </a:extLst>
          </p:cNvPr>
          <p:cNvSpPr/>
          <p:nvPr/>
        </p:nvSpPr>
        <p:spPr>
          <a:xfrm>
            <a:off x="1304874" y="4998578"/>
            <a:ext cx="5126849" cy="1994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5CD5E49D-B7BF-4A6A-B321-DED3BEA366B0}"/>
              </a:ext>
            </a:extLst>
          </p:cNvPr>
          <p:cNvSpPr/>
          <p:nvPr/>
        </p:nvSpPr>
        <p:spPr>
          <a:xfrm rot="10800000">
            <a:off x="6169945" y="1911109"/>
            <a:ext cx="120770" cy="125924"/>
          </a:xfrm>
          <a:prstGeom prst="triangl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C7A61-7FF8-4CA4-BC21-74CF17F4D855}"/>
              </a:ext>
            </a:extLst>
          </p:cNvPr>
          <p:cNvSpPr txBox="1"/>
          <p:nvPr/>
        </p:nvSpPr>
        <p:spPr>
          <a:xfrm>
            <a:off x="5627878" y="2153638"/>
            <a:ext cx="8454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시설별</a:t>
            </a:r>
            <a:r>
              <a:rPr lang="ko-KR" altLang="en-US" sz="800" dirty="0"/>
              <a:t> 방사능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148A64-7722-4B17-A957-FAFC6DEAC47A}"/>
              </a:ext>
            </a:extLst>
          </p:cNvPr>
          <p:cNvSpPr txBox="1"/>
          <p:nvPr/>
        </p:nvSpPr>
        <p:spPr>
          <a:xfrm>
            <a:off x="5627878" y="2428033"/>
            <a:ext cx="836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부지별</a:t>
            </a:r>
            <a:r>
              <a:rPr lang="ko-KR" altLang="en-US" sz="800" dirty="0"/>
              <a:t> 방사능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6200D7-6A15-4808-B5F0-19094C549AF6}"/>
              </a:ext>
            </a:extLst>
          </p:cNvPr>
          <p:cNvSpPr txBox="1"/>
          <p:nvPr/>
        </p:nvSpPr>
        <p:spPr>
          <a:xfrm>
            <a:off x="5627878" y="2748391"/>
            <a:ext cx="8372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배출량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B75AE4-1DE8-4FA8-A70F-A7E3A8F6B335}"/>
              </a:ext>
            </a:extLst>
          </p:cNvPr>
          <p:cNvSpPr txBox="1"/>
          <p:nvPr/>
        </p:nvSpPr>
        <p:spPr>
          <a:xfrm>
            <a:off x="3749312" y="5303480"/>
            <a:ext cx="6493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보고서구분별 보고서명 구분 정의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고체발생량</a:t>
            </a:r>
            <a:r>
              <a:rPr lang="en-US" altLang="ko-KR" sz="900" dirty="0"/>
              <a:t>)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시설별</a:t>
            </a:r>
            <a:r>
              <a:rPr lang="ko-KR" altLang="en-US" sz="900" dirty="0"/>
              <a:t> 발생량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 err="1"/>
              <a:t>부지별</a:t>
            </a:r>
            <a:r>
              <a:rPr lang="ko-KR" altLang="en-US" sz="900" dirty="0"/>
              <a:t> 발생량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고체누적량</a:t>
            </a:r>
            <a:r>
              <a:rPr lang="en-US" altLang="ko-KR" sz="900" dirty="0"/>
              <a:t>)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부지별</a:t>
            </a:r>
            <a:r>
              <a:rPr lang="ko-KR" altLang="en-US" sz="900" dirty="0"/>
              <a:t> 저장량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처분량</a:t>
            </a:r>
            <a:r>
              <a:rPr lang="en-US" altLang="ko-KR" sz="900" dirty="0"/>
              <a:t>)         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/>
              <a:t>처분현황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/>
              <a:t>처분현황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/>
              <a:t>기체배출물                                                  </a:t>
            </a:r>
            <a:r>
              <a:rPr lang="en-US" altLang="ko-KR" sz="900" dirty="0"/>
              <a:t>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시설별</a:t>
            </a:r>
            <a:r>
              <a:rPr lang="ko-KR" altLang="en-US" sz="900" dirty="0"/>
              <a:t> 방사능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 err="1"/>
              <a:t>부지별</a:t>
            </a:r>
            <a:r>
              <a:rPr lang="ko-KR" altLang="en-US" sz="900" dirty="0"/>
              <a:t> 방사능 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/>
              <a:t>액체배출물                                            </a:t>
            </a:r>
            <a:r>
              <a:rPr lang="en-US" altLang="ko-KR" sz="900" dirty="0"/>
              <a:t>    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 </a:t>
            </a:r>
            <a:r>
              <a:rPr lang="ko-KR" altLang="en-US" sz="900" dirty="0"/>
              <a:t>방사능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 err="1"/>
              <a:t>부지별</a:t>
            </a:r>
            <a:r>
              <a:rPr lang="ko-KR" altLang="en-US" sz="900" dirty="0"/>
              <a:t> 방사능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3 : </a:t>
            </a:r>
            <a:r>
              <a:rPr lang="ko-KR" altLang="en-US" sz="900" dirty="0"/>
              <a:t>배출량</a:t>
            </a:r>
            <a:r>
              <a:rPr lang="en-US" altLang="ko-KR" sz="900" dirty="0"/>
              <a:t> </a:t>
            </a:r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사용후핵연료</a:t>
            </a:r>
            <a:r>
              <a:rPr lang="ko-KR" altLang="en-US" sz="900" dirty="0"/>
              <a:t>                                             </a:t>
            </a:r>
            <a:r>
              <a:rPr lang="en-US" altLang="ko-KR" sz="900" dirty="0"/>
              <a:t>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시설별</a:t>
            </a:r>
            <a:r>
              <a:rPr lang="ko-KR" altLang="en-US" sz="900" dirty="0"/>
              <a:t> 발생량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 err="1"/>
              <a:t>시설별</a:t>
            </a:r>
            <a:r>
              <a:rPr lang="ko-KR" altLang="en-US" sz="900" dirty="0"/>
              <a:t> 저장량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부지선량</a:t>
            </a:r>
            <a:r>
              <a:rPr lang="ko-KR" altLang="en-US" sz="900" dirty="0"/>
              <a:t>                                                      </a:t>
            </a:r>
            <a:r>
              <a:rPr lang="en-US" altLang="ko-KR" sz="900" dirty="0"/>
              <a:t>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부지선량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ko-KR" altLang="en-US" sz="900" dirty="0"/>
              <a:t> 운반                 </a:t>
            </a:r>
            <a:r>
              <a:rPr lang="en-US" altLang="ko-KR" sz="900" dirty="0"/>
              <a:t>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/>
              <a:t>운반</a:t>
            </a:r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사용후핵연료</a:t>
            </a:r>
            <a:r>
              <a:rPr lang="ko-KR" altLang="en-US" sz="900" dirty="0"/>
              <a:t> 운반                                   </a:t>
            </a:r>
            <a:r>
              <a:rPr lang="en-US" altLang="ko-KR" sz="900" dirty="0"/>
              <a:t>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/>
              <a:t>운반</a:t>
            </a:r>
            <a:endParaRPr lang="en-US" altLang="ko-KR" sz="9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2982072-5F28-43E7-BA9F-9F24F6D7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537059"/>
            <a:ext cx="1624852" cy="2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7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AC58D-754F-4368-813D-663ED96388A8}"/>
              </a:ext>
            </a:extLst>
          </p:cNvPr>
          <p:cNvSpPr txBox="1"/>
          <p:nvPr/>
        </p:nvSpPr>
        <p:spPr>
          <a:xfrm>
            <a:off x="416939" y="314036"/>
            <a:ext cx="6324519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 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보고서 내용 관리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관리자화면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87934-C56A-45FE-9EF0-B00308A4BC41}"/>
              </a:ext>
            </a:extLst>
          </p:cNvPr>
          <p:cNvSpPr txBox="1"/>
          <p:nvPr/>
        </p:nvSpPr>
        <p:spPr>
          <a:xfrm>
            <a:off x="485953" y="899536"/>
            <a:ext cx="6324519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1.1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보고서 내용 등록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수정 </a:t>
            </a:r>
            <a:r>
              <a:rPr lang="ko-KR" altLang="en-US" dirty="0">
                <a:latin typeface="+mn-ea"/>
                <a:cs typeface="Arial" panose="020B0604020202020204" pitchFamily="34" charset="0"/>
              </a:rPr>
              <a:t>화면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6CBF7A-BEA6-4967-AA5C-424AECA11BB0}"/>
              </a:ext>
            </a:extLst>
          </p:cNvPr>
          <p:cNvSpPr txBox="1"/>
          <p:nvPr/>
        </p:nvSpPr>
        <p:spPr>
          <a:xfrm>
            <a:off x="643559" y="1380168"/>
            <a:ext cx="8402118" cy="413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설명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endParaRPr lang="en-US" altLang="ko-KR" sz="900" dirty="0"/>
          </a:p>
          <a:p>
            <a:r>
              <a:rPr lang="en-US" altLang="ko-KR" sz="900" dirty="0"/>
              <a:t>4. </a:t>
            </a:r>
            <a:r>
              <a:rPr lang="ko-KR" altLang="en-US" sz="900" dirty="0"/>
              <a:t>보고서구분별 보고서명 정의</a:t>
            </a:r>
            <a:r>
              <a:rPr lang="en-US" altLang="ko-KR" sz="900" dirty="0"/>
              <a:t>(</a:t>
            </a:r>
            <a:r>
              <a:rPr lang="ko-KR" altLang="en-US" sz="900" dirty="0"/>
              <a:t>기본값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고체발생량</a:t>
            </a:r>
            <a:r>
              <a:rPr lang="en-US" altLang="ko-KR" sz="900" dirty="0"/>
              <a:t>)  </a:t>
            </a:r>
          </a:p>
          <a:p>
            <a:r>
              <a:rPr lang="en-US" altLang="ko-KR" sz="900" dirty="0"/>
              <a:t>     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_</a:t>
            </a:r>
            <a:r>
              <a:rPr lang="ko-KR" altLang="en-US" sz="900" dirty="0"/>
              <a:t>종합</a:t>
            </a:r>
            <a:r>
              <a:rPr lang="en-US" altLang="ko-KR" sz="900" dirty="0"/>
              <a:t>_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/>
              <a:t>발생량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/>
              <a:t>종합</a:t>
            </a:r>
            <a:r>
              <a:rPr lang="en-US" altLang="ko-KR" sz="900" dirty="0"/>
              <a:t>_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/>
              <a:t>발생량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고체누적량</a:t>
            </a:r>
            <a:r>
              <a:rPr lang="en-US" altLang="ko-KR" sz="900" dirty="0"/>
              <a:t>)  </a:t>
            </a:r>
          </a:p>
          <a:p>
            <a:r>
              <a:rPr lang="en-US" altLang="ko-KR" sz="900" dirty="0"/>
              <a:t>     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/>
              <a:t>종합</a:t>
            </a:r>
            <a:r>
              <a:rPr lang="en-US" altLang="ko-KR" sz="900" dirty="0"/>
              <a:t>_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/>
              <a:t>저장량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처분량</a:t>
            </a:r>
            <a:r>
              <a:rPr lang="en-US" altLang="ko-KR" sz="900" dirty="0"/>
              <a:t>)          </a:t>
            </a:r>
          </a:p>
          <a:p>
            <a:r>
              <a:rPr lang="en-US" altLang="ko-KR" sz="900" dirty="0"/>
              <a:t>     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 err="1"/>
              <a:t>처분고별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누적처분량</a:t>
            </a:r>
            <a:r>
              <a:rPr lang="en-US" altLang="ko-KR" sz="900" dirty="0"/>
              <a:t>(</a:t>
            </a:r>
            <a:r>
              <a:rPr lang="ko-KR" altLang="en-US" sz="900" dirty="0"/>
              <a:t>처분포장물</a:t>
            </a:r>
            <a:r>
              <a:rPr lang="en-US" altLang="ko-KR" sz="900" dirty="0"/>
              <a:t>),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 err="1"/>
              <a:t>처분고별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누적처분량</a:t>
            </a:r>
            <a:r>
              <a:rPr lang="en-US" altLang="ko-KR" sz="900" dirty="0"/>
              <a:t>(m³)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/>
              <a:t>기체배출물                                                 </a:t>
            </a:r>
            <a:endParaRPr lang="en-US" altLang="ko-KR" sz="900" dirty="0"/>
          </a:p>
          <a:p>
            <a:r>
              <a:rPr lang="en-US" altLang="ko-KR" sz="900" dirty="0"/>
              <a:t>      </a:t>
            </a:r>
            <a:r>
              <a:rPr lang="ko-KR" altLang="en-US" sz="900" dirty="0"/>
              <a:t> </a:t>
            </a:r>
            <a:r>
              <a:rPr lang="en-US" altLang="ko-KR" sz="900" dirty="0"/>
              <a:t>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시설별</a:t>
            </a:r>
            <a:r>
              <a:rPr lang="ko-KR" altLang="en-US" sz="900" dirty="0"/>
              <a:t> </a:t>
            </a:r>
            <a:r>
              <a:rPr lang="ko-KR" altLang="en-US" sz="900" dirty="0" err="1"/>
              <a:t>핵종군별</a:t>
            </a:r>
            <a:r>
              <a:rPr lang="ko-KR" altLang="en-US" sz="900" dirty="0"/>
              <a:t> 기체유출물 배출 방사능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/>
              <a:t>기체배출물</a:t>
            </a:r>
            <a:r>
              <a:rPr lang="en-US" altLang="ko-KR" sz="900" dirty="0"/>
              <a:t>_</a:t>
            </a:r>
            <a:r>
              <a:rPr lang="ko-KR" altLang="en-US" sz="900" dirty="0"/>
              <a:t>배출</a:t>
            </a:r>
            <a:r>
              <a:rPr lang="en-US" altLang="ko-KR" sz="900" dirty="0"/>
              <a:t>_</a:t>
            </a:r>
            <a:r>
              <a:rPr lang="ko-KR" altLang="en-US" sz="900" dirty="0"/>
              <a:t>총방사능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/>
              <a:t>액체배출물                                            </a:t>
            </a:r>
            <a:r>
              <a:rPr lang="en-US" altLang="ko-KR" sz="900" dirty="0"/>
              <a:t>      </a:t>
            </a:r>
          </a:p>
          <a:p>
            <a:r>
              <a:rPr lang="en-US" altLang="ko-KR" sz="900" dirty="0"/>
              <a:t>    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핵종군별</a:t>
            </a:r>
            <a:r>
              <a:rPr lang="en-US" altLang="ko-KR" sz="900" dirty="0"/>
              <a:t>_</a:t>
            </a:r>
            <a:r>
              <a:rPr lang="ko-KR" altLang="en-US" sz="900" dirty="0"/>
              <a:t>액체유출물</a:t>
            </a:r>
            <a:r>
              <a:rPr lang="en-US" altLang="ko-KR" sz="900" dirty="0"/>
              <a:t>_</a:t>
            </a:r>
            <a:r>
              <a:rPr lang="ko-KR" altLang="en-US" sz="900" dirty="0"/>
              <a:t>배출</a:t>
            </a:r>
            <a:r>
              <a:rPr lang="en-US" altLang="ko-KR" sz="900" dirty="0"/>
              <a:t>_</a:t>
            </a:r>
            <a:r>
              <a:rPr lang="ko-KR" altLang="en-US" sz="900" dirty="0"/>
              <a:t>방사능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/>
              <a:t>전체</a:t>
            </a:r>
            <a:r>
              <a:rPr lang="en-US" altLang="ko-KR" sz="900" dirty="0"/>
              <a:t>_</a:t>
            </a:r>
            <a:r>
              <a:rPr lang="ko-KR" altLang="en-US" sz="900" dirty="0"/>
              <a:t>액체배출물</a:t>
            </a:r>
            <a:r>
              <a:rPr lang="en-US" altLang="ko-KR" sz="900" dirty="0"/>
              <a:t>_</a:t>
            </a:r>
            <a:r>
              <a:rPr lang="ko-KR" altLang="en-US" sz="900" dirty="0"/>
              <a:t>배출</a:t>
            </a:r>
            <a:r>
              <a:rPr lang="en-US" altLang="ko-KR" sz="900" dirty="0"/>
              <a:t>_</a:t>
            </a:r>
            <a:r>
              <a:rPr lang="ko-KR" altLang="en-US" sz="900" dirty="0"/>
              <a:t>체적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3 : 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/>
              <a:t>전체</a:t>
            </a:r>
            <a:r>
              <a:rPr lang="en-US" altLang="ko-KR" sz="900" dirty="0"/>
              <a:t>_</a:t>
            </a:r>
            <a:r>
              <a:rPr lang="ko-KR" altLang="en-US" sz="900" dirty="0"/>
              <a:t>액체배출물</a:t>
            </a:r>
            <a:r>
              <a:rPr lang="en-US" altLang="ko-KR" sz="900" dirty="0"/>
              <a:t>_</a:t>
            </a:r>
            <a:r>
              <a:rPr lang="ko-KR" altLang="en-US" sz="900" dirty="0"/>
              <a:t>배출</a:t>
            </a:r>
            <a:r>
              <a:rPr lang="en-US" altLang="ko-KR" sz="900" dirty="0"/>
              <a:t>_</a:t>
            </a:r>
            <a:r>
              <a:rPr lang="ko-KR" altLang="en-US" sz="900" dirty="0"/>
              <a:t>총방사능</a:t>
            </a:r>
            <a:r>
              <a:rPr lang="en-US" altLang="ko-KR" sz="900" dirty="0"/>
              <a:t> </a:t>
            </a:r>
          </a:p>
          <a:p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사용후핵연료</a:t>
            </a:r>
            <a:r>
              <a:rPr lang="ko-KR" altLang="en-US" sz="900" dirty="0"/>
              <a:t>                                           </a:t>
            </a:r>
            <a:endParaRPr lang="en-US" altLang="ko-KR" sz="900" dirty="0"/>
          </a:p>
          <a:p>
            <a:r>
              <a:rPr lang="en-US" altLang="ko-KR" sz="900" dirty="0"/>
              <a:t>    </a:t>
            </a:r>
            <a:r>
              <a:rPr lang="ko-KR" altLang="en-US" sz="900" dirty="0"/>
              <a:t>  </a:t>
            </a:r>
            <a:r>
              <a:rPr lang="en-US" altLang="ko-KR" sz="900" dirty="0"/>
              <a:t>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사용핵연료</a:t>
            </a:r>
            <a:r>
              <a:rPr lang="en-US" altLang="ko-KR" sz="900" dirty="0"/>
              <a:t>_</a:t>
            </a:r>
            <a:r>
              <a:rPr lang="ko-KR" altLang="en-US" sz="900" dirty="0"/>
              <a:t>발생량</a:t>
            </a:r>
            <a:r>
              <a:rPr lang="en-US" altLang="ko-KR" sz="900" dirty="0"/>
              <a:t>, </a:t>
            </a:r>
            <a:r>
              <a:rPr lang="ko-KR" altLang="en-US" sz="900" dirty="0"/>
              <a:t>보고서</a:t>
            </a:r>
            <a:r>
              <a:rPr lang="en-US" altLang="ko-KR" sz="900" dirty="0"/>
              <a:t>2 : 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사용핵연료</a:t>
            </a:r>
            <a:r>
              <a:rPr lang="en-US" altLang="ko-KR" sz="900" dirty="0"/>
              <a:t>_</a:t>
            </a:r>
            <a:r>
              <a:rPr lang="ko-KR" altLang="en-US" sz="900" dirty="0"/>
              <a:t>저장량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부지선량</a:t>
            </a:r>
            <a:r>
              <a:rPr lang="ko-KR" altLang="en-US" sz="900" dirty="0"/>
              <a:t>                                                      </a:t>
            </a:r>
            <a:endParaRPr lang="en-US" altLang="ko-KR" sz="900" dirty="0"/>
          </a:p>
          <a:p>
            <a:r>
              <a:rPr lang="en-US" altLang="ko-KR" sz="900" dirty="0"/>
              <a:t>   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부지선량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중저준위방사성폐기물</a:t>
            </a:r>
            <a:r>
              <a:rPr lang="ko-KR" altLang="en-US" sz="900" dirty="0"/>
              <a:t> 운반                 </a:t>
            </a:r>
            <a:endParaRPr lang="en-US" altLang="ko-KR" sz="900" dirty="0"/>
          </a:p>
          <a:p>
            <a:r>
              <a:rPr lang="en-US" altLang="ko-KR" sz="900" dirty="0"/>
              <a:t>   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중저준위방폐물</a:t>
            </a:r>
            <a:r>
              <a:rPr lang="en-US" altLang="ko-KR" sz="900" dirty="0"/>
              <a:t>_</a:t>
            </a:r>
            <a:r>
              <a:rPr lang="ko-KR" altLang="en-US" sz="900" dirty="0"/>
              <a:t>운반정보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    - </a:t>
            </a:r>
            <a:r>
              <a:rPr lang="ko-KR" altLang="en-US" sz="900" dirty="0" err="1"/>
              <a:t>사용후핵연료</a:t>
            </a:r>
            <a:r>
              <a:rPr lang="ko-KR" altLang="en-US" sz="900" dirty="0"/>
              <a:t> 운반 </a:t>
            </a:r>
            <a:endParaRPr lang="en-US" altLang="ko-KR" sz="900" dirty="0"/>
          </a:p>
          <a:p>
            <a:r>
              <a:rPr lang="en-US" altLang="ko-KR" sz="900" dirty="0"/>
              <a:t>     -&gt; </a:t>
            </a:r>
            <a:r>
              <a:rPr lang="ko-KR" altLang="en-US" sz="900" dirty="0"/>
              <a:t>보고서</a:t>
            </a:r>
            <a:r>
              <a:rPr lang="en-US" altLang="ko-KR" sz="900" dirty="0"/>
              <a:t>1 : </a:t>
            </a:r>
            <a:r>
              <a:rPr lang="ko-KR" altLang="en-US" sz="900" dirty="0" err="1"/>
              <a:t>사용후핵연료</a:t>
            </a:r>
            <a:r>
              <a:rPr lang="en-US" altLang="ko-KR" sz="900" dirty="0"/>
              <a:t>_</a:t>
            </a:r>
            <a:r>
              <a:rPr lang="ko-KR" altLang="en-US" sz="900" dirty="0"/>
              <a:t>운반정보</a:t>
            </a:r>
          </a:p>
        </p:txBody>
      </p:sp>
    </p:spTree>
    <p:extLst>
      <p:ext uri="{BB962C8B-B14F-4D97-AF65-F5344CB8AC3E}">
        <p14:creationId xmlns:p14="http://schemas.microsoft.com/office/powerpoint/2010/main" val="290936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AC58D-754F-4368-813D-663ED96388A8}"/>
              </a:ext>
            </a:extLst>
          </p:cNvPr>
          <p:cNvSpPr txBox="1"/>
          <p:nvPr/>
        </p:nvSpPr>
        <p:spPr>
          <a:xfrm>
            <a:off x="416939" y="314036"/>
            <a:ext cx="6324519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 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보고서 내용 관리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관리자화면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0EF1E-86A8-44B4-ADAC-2335BDC5E1E2}"/>
              </a:ext>
            </a:extLst>
          </p:cNvPr>
          <p:cNvSpPr txBox="1"/>
          <p:nvPr/>
        </p:nvSpPr>
        <p:spPr>
          <a:xfrm>
            <a:off x="488655" y="1416701"/>
            <a:ext cx="6324519" cy="30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400" b="1" dirty="0">
                <a:latin typeface="+mn-ea"/>
                <a:ea typeface="+mn-ea"/>
                <a:cs typeface="Arial" panose="020B0604020202020204" pitchFamily="34" charset="0"/>
              </a:rPr>
              <a:t>방사성폐기물 보고서 내용 관리</a:t>
            </a:r>
            <a:endParaRPr lang="en-US" altLang="ko-KR" sz="14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195BB-5273-48AD-951D-8AB76347648E}"/>
              </a:ext>
            </a:extLst>
          </p:cNvPr>
          <p:cNvSpPr txBox="1"/>
          <p:nvPr/>
        </p:nvSpPr>
        <p:spPr>
          <a:xfrm>
            <a:off x="488655" y="1866188"/>
            <a:ext cx="6324519" cy="25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050" dirty="0">
                <a:latin typeface="+mn-ea"/>
                <a:cs typeface="Arial" panose="020B0604020202020204" pitchFamily="34" charset="0"/>
              </a:rPr>
              <a:t>    번호  구분                                     보고서명                                                      단위</a:t>
            </a:r>
            <a:endParaRPr lang="en-US" altLang="ko-KR" sz="105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F84C47-3E01-4B07-A7C9-C72FB25B2EED}"/>
              </a:ext>
            </a:extLst>
          </p:cNvPr>
          <p:cNvCxnSpPr>
            <a:cxnSpLocks/>
          </p:cNvCxnSpPr>
          <p:nvPr/>
        </p:nvCxnSpPr>
        <p:spPr>
          <a:xfrm>
            <a:off x="488655" y="1801911"/>
            <a:ext cx="644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76EE2E-55F8-46BA-AF66-B0A77975F2CE}"/>
              </a:ext>
            </a:extLst>
          </p:cNvPr>
          <p:cNvCxnSpPr>
            <a:cxnSpLocks/>
          </p:cNvCxnSpPr>
          <p:nvPr/>
        </p:nvCxnSpPr>
        <p:spPr>
          <a:xfrm>
            <a:off x="488655" y="2146882"/>
            <a:ext cx="644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7F2E6A-3CA5-4A3D-B23D-885E2B21E1EC}"/>
              </a:ext>
            </a:extLst>
          </p:cNvPr>
          <p:cNvSpPr txBox="1"/>
          <p:nvPr/>
        </p:nvSpPr>
        <p:spPr>
          <a:xfrm>
            <a:off x="809244" y="2228980"/>
            <a:ext cx="6324519" cy="353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AutoNum type="arabicPlain"/>
            </a:pP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고체발생량</a:t>
            </a:r>
            <a:r>
              <a:rPr lang="en-US" altLang="ko-KR" sz="900" dirty="0"/>
              <a:t>)	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_</a:t>
            </a:r>
            <a:r>
              <a:rPr lang="ko-KR" altLang="en-US" sz="900" dirty="0"/>
              <a:t>종합</a:t>
            </a:r>
            <a:r>
              <a:rPr lang="en-US" altLang="ko-KR" sz="900" dirty="0"/>
              <a:t>_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/>
              <a:t>발생량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	 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266700" lvl="2" indent="-266700"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/>
              <a:t>                                                                                	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/>
              <a:t>종합</a:t>
            </a:r>
            <a:r>
              <a:rPr lang="en-US" altLang="ko-KR" sz="900" dirty="0"/>
              <a:t>_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/>
              <a:t>발생량</a:t>
            </a:r>
            <a:r>
              <a:rPr lang="en-US" altLang="ko-KR" sz="900" dirty="0"/>
              <a:t>		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cs typeface="Arial" panose="020B0604020202020204" pitchFamily="34" charset="0"/>
              </a:rPr>
              <a:t>2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  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고체누적량</a:t>
            </a:r>
            <a:r>
              <a:rPr lang="en-US" altLang="ko-KR" sz="900" dirty="0"/>
              <a:t>)	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/>
              <a:t>종합</a:t>
            </a:r>
            <a:r>
              <a:rPr lang="en-US" altLang="ko-KR" sz="900" dirty="0"/>
              <a:t>_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/>
              <a:t>저장량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/>
              <a:t>3        </a:t>
            </a:r>
            <a:r>
              <a:rPr lang="ko-KR" altLang="en-US" sz="900" dirty="0" err="1"/>
              <a:t>중저준위방사성폐기물</a:t>
            </a:r>
            <a:r>
              <a:rPr lang="en-US" altLang="ko-KR" sz="900" dirty="0"/>
              <a:t>(</a:t>
            </a:r>
            <a:r>
              <a:rPr lang="ko-KR" altLang="en-US" sz="900" dirty="0" err="1"/>
              <a:t>처분량</a:t>
            </a:r>
            <a:r>
              <a:rPr lang="en-US" altLang="ko-KR" sz="900" dirty="0"/>
              <a:t>)		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 err="1"/>
              <a:t>처분고별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누적처분량</a:t>
            </a:r>
            <a:r>
              <a:rPr lang="en-US" altLang="ko-KR" sz="900" dirty="0"/>
              <a:t>(</a:t>
            </a:r>
            <a:r>
              <a:rPr lang="ko-KR" altLang="en-US" sz="900" dirty="0"/>
              <a:t>처분포장물</a:t>
            </a:r>
            <a:r>
              <a:rPr lang="en-US" altLang="ko-KR" sz="900" dirty="0"/>
              <a:t>)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0" lvl="1"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/>
              <a:t>                                                                      		</a:t>
            </a:r>
            <a:r>
              <a:rPr lang="ko-KR" altLang="en-US" sz="900" dirty="0"/>
              <a:t>방사성폐기물</a:t>
            </a:r>
            <a:r>
              <a:rPr lang="en-US" altLang="ko-KR" sz="900" dirty="0"/>
              <a:t>_</a:t>
            </a:r>
            <a:r>
              <a:rPr lang="ko-KR" altLang="en-US" sz="900" dirty="0" err="1"/>
              <a:t>처분고별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누적처분량</a:t>
            </a:r>
            <a:r>
              <a:rPr lang="en-US" altLang="ko-KR" sz="900" dirty="0"/>
              <a:t>(m³)			 m³</a:t>
            </a:r>
          </a:p>
          <a:p>
            <a:pPr marL="0" lvl="1"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4     </a:t>
            </a:r>
            <a:r>
              <a:rPr lang="ko-KR" altLang="en-US" sz="900" dirty="0">
                <a:latin typeface="+mn-ea"/>
                <a:ea typeface="+mn-ea"/>
                <a:cs typeface="Arial" panose="020B0604020202020204" pitchFamily="34" charset="0"/>
              </a:rPr>
              <a:t>기체배출물                       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</a:t>
            </a:r>
            <a:r>
              <a:rPr lang="ko-KR" altLang="en-US" sz="900" dirty="0" err="1"/>
              <a:t>시설별</a:t>
            </a:r>
            <a:r>
              <a:rPr lang="ko-KR" altLang="en-US" sz="900" dirty="0"/>
              <a:t> </a:t>
            </a:r>
            <a:r>
              <a:rPr lang="ko-KR" altLang="en-US" sz="900" dirty="0" err="1"/>
              <a:t>핵종군별</a:t>
            </a:r>
            <a:r>
              <a:rPr lang="ko-KR" altLang="en-US" sz="900" dirty="0"/>
              <a:t> 기체유출물 배출 방사능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   	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0" lvl="1"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     </a:t>
            </a:r>
            <a:r>
              <a:rPr lang="ko-KR" altLang="en-US" sz="900" dirty="0">
                <a:latin typeface="+mn-ea"/>
                <a:ea typeface="+mn-ea"/>
                <a:cs typeface="Arial" panose="020B0604020202020204" pitchFamily="34" charset="0"/>
              </a:rPr>
              <a:t>                                    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/>
              <a:t>기체배출물</a:t>
            </a:r>
            <a:r>
              <a:rPr lang="en-US" altLang="ko-KR" sz="900" dirty="0"/>
              <a:t>_</a:t>
            </a:r>
            <a:r>
              <a:rPr lang="ko-KR" altLang="en-US" sz="900" dirty="0"/>
              <a:t>배출</a:t>
            </a:r>
            <a:r>
              <a:rPr lang="en-US" altLang="ko-KR" sz="900" dirty="0"/>
              <a:t>_</a:t>
            </a:r>
            <a:r>
              <a:rPr lang="ko-KR" altLang="en-US" sz="900" dirty="0"/>
              <a:t>총방사능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   	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5     </a:t>
            </a:r>
            <a:r>
              <a:rPr lang="ko-KR" altLang="en-US" sz="900" dirty="0">
                <a:latin typeface="+mn-ea"/>
                <a:ea typeface="+mn-ea"/>
                <a:cs typeface="Arial" panose="020B0604020202020204" pitchFamily="34" charset="0"/>
              </a:rPr>
              <a:t>액체배출물</a:t>
            </a:r>
            <a:r>
              <a:rPr lang="en-US" altLang="ko-KR" sz="900" dirty="0">
                <a:latin typeface="+mn-ea"/>
                <a:cs typeface="Arial" panose="020B0604020202020204" pitchFamily="34" charset="0"/>
              </a:rPr>
              <a:t>                       		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핵종군별</a:t>
            </a:r>
            <a:r>
              <a:rPr lang="en-US" altLang="ko-KR" sz="900" dirty="0"/>
              <a:t>_</a:t>
            </a:r>
            <a:r>
              <a:rPr lang="ko-KR" altLang="en-US" sz="900" dirty="0"/>
              <a:t>액체유출물</a:t>
            </a:r>
            <a:r>
              <a:rPr lang="en-US" altLang="ko-KR" sz="900" dirty="0"/>
              <a:t>_</a:t>
            </a:r>
            <a:r>
              <a:rPr lang="ko-KR" altLang="en-US" sz="900" dirty="0"/>
              <a:t>배출</a:t>
            </a:r>
            <a:r>
              <a:rPr lang="en-US" altLang="ko-KR" sz="900" dirty="0"/>
              <a:t>_</a:t>
            </a:r>
            <a:r>
              <a:rPr lang="ko-KR" altLang="en-US" sz="900" dirty="0"/>
              <a:t>방사능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     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900" dirty="0"/>
              <a:t>                                                                   </a:t>
            </a:r>
            <a:r>
              <a:rPr lang="en-US" altLang="ko-KR" sz="900" dirty="0"/>
              <a:t>		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/>
              <a:t>전체</a:t>
            </a:r>
            <a:r>
              <a:rPr lang="en-US" altLang="ko-KR" sz="900" dirty="0"/>
              <a:t>_</a:t>
            </a:r>
            <a:r>
              <a:rPr lang="ko-KR" altLang="en-US" sz="900" dirty="0"/>
              <a:t>액체배출물</a:t>
            </a:r>
            <a:r>
              <a:rPr lang="en-US" altLang="ko-KR" sz="900" dirty="0"/>
              <a:t>_</a:t>
            </a:r>
            <a:r>
              <a:rPr lang="ko-KR" altLang="en-US" sz="900" dirty="0"/>
              <a:t>배출</a:t>
            </a:r>
            <a:r>
              <a:rPr lang="en-US" altLang="ko-KR" sz="900" dirty="0"/>
              <a:t>_</a:t>
            </a:r>
            <a:r>
              <a:rPr lang="ko-KR" altLang="en-US" sz="900" dirty="0"/>
              <a:t>체적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     	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0" lvl="1"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      </a:t>
            </a:r>
            <a:r>
              <a:rPr lang="ko-KR" altLang="en-US" sz="900" dirty="0">
                <a:latin typeface="+mn-ea"/>
                <a:ea typeface="+mn-ea"/>
                <a:cs typeface="Arial" panose="020B0604020202020204" pitchFamily="34" charset="0"/>
              </a:rPr>
              <a:t>              </a:t>
            </a:r>
            <a:r>
              <a:rPr lang="en-US" altLang="ko-KR" sz="900" dirty="0">
                <a:latin typeface="+mn-ea"/>
                <a:cs typeface="Arial" panose="020B0604020202020204" pitchFamily="34" charset="0"/>
              </a:rPr>
              <a:t>                      		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핵종군별</a:t>
            </a:r>
            <a:r>
              <a:rPr lang="en-US" altLang="ko-KR" sz="900" dirty="0"/>
              <a:t>_</a:t>
            </a:r>
            <a:r>
              <a:rPr lang="ko-KR" altLang="en-US" sz="900" dirty="0"/>
              <a:t>액체유출물</a:t>
            </a:r>
            <a:r>
              <a:rPr lang="en-US" altLang="ko-KR" sz="900" dirty="0"/>
              <a:t>_</a:t>
            </a:r>
            <a:r>
              <a:rPr lang="ko-KR" altLang="en-US" sz="900" dirty="0"/>
              <a:t>배출</a:t>
            </a:r>
            <a:r>
              <a:rPr lang="en-US" altLang="ko-KR" sz="900" dirty="0"/>
              <a:t>_</a:t>
            </a:r>
            <a:r>
              <a:rPr lang="ko-KR" altLang="en-US" sz="900" dirty="0"/>
              <a:t>방사능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     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6     </a:t>
            </a:r>
            <a:r>
              <a:rPr lang="ko-KR" altLang="en-US" sz="900" dirty="0" err="1">
                <a:latin typeface="+mn-ea"/>
                <a:ea typeface="+mn-ea"/>
                <a:cs typeface="Arial" panose="020B0604020202020204" pitchFamily="34" charset="0"/>
              </a:rPr>
              <a:t>사용후핵연료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	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사용핵연료</a:t>
            </a:r>
            <a:r>
              <a:rPr lang="en-US" altLang="ko-KR" sz="900" dirty="0"/>
              <a:t>_</a:t>
            </a:r>
            <a:r>
              <a:rPr lang="ko-KR" altLang="en-US" sz="900" dirty="0"/>
              <a:t>발생량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0" lvl="1"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	</a:t>
            </a:r>
            <a:r>
              <a:rPr lang="ko-KR" altLang="en-US" sz="900" dirty="0"/>
              <a:t>            </a:t>
            </a:r>
            <a:r>
              <a:rPr lang="en-US" altLang="ko-KR" sz="900" dirty="0"/>
              <a:t>		</a:t>
            </a:r>
            <a:r>
              <a:rPr lang="ko-KR" altLang="en-US" sz="900" dirty="0" err="1"/>
              <a:t>시설별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사용핵연료</a:t>
            </a:r>
            <a:r>
              <a:rPr lang="en-US" altLang="ko-KR" sz="900" dirty="0"/>
              <a:t>_</a:t>
            </a:r>
            <a:r>
              <a:rPr lang="ko-KR" altLang="en-US" sz="900" dirty="0"/>
              <a:t>저장량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7     </a:t>
            </a:r>
            <a:r>
              <a:rPr lang="ko-KR" altLang="en-US" sz="900" dirty="0" err="1">
                <a:latin typeface="+mn-ea"/>
                <a:ea typeface="+mn-ea"/>
                <a:cs typeface="Arial" panose="020B0604020202020204" pitchFamily="34" charset="0"/>
              </a:rPr>
              <a:t>부지선량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                    		</a:t>
            </a:r>
            <a:r>
              <a:rPr lang="ko-KR" altLang="en-US" sz="900" dirty="0" err="1"/>
              <a:t>부지별</a:t>
            </a:r>
            <a:r>
              <a:rPr lang="en-US" altLang="ko-KR" sz="900" dirty="0"/>
              <a:t>_</a:t>
            </a:r>
            <a:r>
              <a:rPr lang="ko-KR" altLang="en-US" sz="900" dirty="0" err="1"/>
              <a:t>부지선량</a:t>
            </a:r>
            <a:r>
              <a:rPr lang="ko-KR" altLang="en-US" sz="900" dirty="0"/>
              <a:t>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				mSv</a:t>
            </a:r>
          </a:p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8     </a:t>
            </a:r>
            <a:r>
              <a:rPr lang="ko-KR" altLang="en-US" sz="900" dirty="0" err="1"/>
              <a:t>중저준위방사성폐기물</a:t>
            </a:r>
            <a:r>
              <a:rPr lang="ko-KR" altLang="en-US" sz="900" dirty="0"/>
              <a:t> 운반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 		</a:t>
            </a:r>
            <a:r>
              <a:rPr lang="ko-KR" altLang="en-US" sz="900" dirty="0" err="1"/>
              <a:t>중저준위방폐물</a:t>
            </a:r>
            <a:r>
              <a:rPr lang="en-US" altLang="ko-KR" sz="900" dirty="0"/>
              <a:t>_</a:t>
            </a:r>
            <a:r>
              <a:rPr lang="ko-KR" altLang="en-US" sz="900" dirty="0"/>
              <a:t>운반정보 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	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0" lvl="1" algn="just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900" dirty="0">
                <a:latin typeface="+mn-ea"/>
                <a:cs typeface="Arial" panose="020B0604020202020204" pitchFamily="34" charset="0"/>
              </a:rPr>
              <a:t>9     </a:t>
            </a:r>
            <a:r>
              <a:rPr lang="ko-KR" altLang="en-US" sz="900" dirty="0" err="1"/>
              <a:t>사용후핵연료</a:t>
            </a:r>
            <a:r>
              <a:rPr lang="ko-KR" altLang="en-US" sz="900" dirty="0"/>
              <a:t> 운반</a:t>
            </a:r>
            <a:r>
              <a:rPr lang="en-US" altLang="ko-KR" sz="900" dirty="0"/>
              <a:t>                 		</a:t>
            </a:r>
            <a:r>
              <a:rPr lang="ko-KR" altLang="en-US" sz="900" dirty="0" err="1"/>
              <a:t>사용후핵연료</a:t>
            </a:r>
            <a:r>
              <a:rPr lang="en-US" altLang="ko-KR" sz="900" dirty="0"/>
              <a:t>_</a:t>
            </a:r>
            <a:r>
              <a:rPr lang="ko-KR" altLang="en-US" sz="900" dirty="0"/>
              <a:t>운반정보</a:t>
            </a:r>
            <a:r>
              <a:rPr lang="en-US" altLang="ko-KR" sz="900" dirty="0"/>
              <a:t>	</a:t>
            </a:r>
            <a:r>
              <a:rPr lang="en-US" altLang="ko-KR" sz="900" dirty="0">
                <a:latin typeface="+mn-ea"/>
                <a:ea typeface="+mn-ea"/>
                <a:cs typeface="Arial" panose="020B0604020202020204" pitchFamily="34" charset="0"/>
              </a:rPr>
              <a:t>				</a:t>
            </a:r>
            <a:r>
              <a:rPr lang="en-US" altLang="ko-KR" sz="9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9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57AE4-6333-409B-83EE-554752C3407A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1.2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보고서 내용 관리화면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(List</a:t>
            </a:r>
            <a:r>
              <a:rPr lang="en-US" altLang="ko-KR" dirty="0">
                <a:latin typeface="+mn-ea"/>
                <a:cs typeface="Arial" panose="020B0604020202020204" pitchFamily="34" charset="0"/>
              </a:rPr>
              <a:t>)</a:t>
            </a:r>
            <a:endParaRPr lang="ko-KR" altLang="en-US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F15FFF-25F1-4B8A-81E0-5B5E18A9B622}"/>
              </a:ext>
            </a:extLst>
          </p:cNvPr>
          <p:cNvSpPr txBox="1"/>
          <p:nvPr/>
        </p:nvSpPr>
        <p:spPr>
          <a:xfrm>
            <a:off x="7141655" y="1496856"/>
            <a:ext cx="24675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설명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방사성폐기물종류 보고서 및 단위에 대한 등록</a:t>
            </a:r>
            <a:r>
              <a:rPr lang="en-US" altLang="ko-KR" sz="1000" dirty="0"/>
              <a:t>/</a:t>
            </a:r>
            <a:r>
              <a:rPr lang="ko-KR" altLang="en-US" sz="1000" dirty="0"/>
              <a:t>수정</a:t>
            </a:r>
            <a:r>
              <a:rPr lang="en-US" altLang="ko-KR" sz="1000" dirty="0"/>
              <a:t>/</a:t>
            </a:r>
            <a:r>
              <a:rPr lang="ko-KR" altLang="en-US" sz="1000" dirty="0"/>
              <a:t>삭제 관리 화면으로</a:t>
            </a:r>
            <a:endParaRPr lang="en-US" altLang="ko-KR" sz="1000" dirty="0"/>
          </a:p>
          <a:p>
            <a:r>
              <a:rPr lang="ko-KR" altLang="en-US" sz="1000" dirty="0"/>
              <a:t>폐기물종류</a:t>
            </a:r>
            <a:r>
              <a:rPr lang="en-US" altLang="ko-KR" sz="1000" dirty="0"/>
              <a:t>(</a:t>
            </a:r>
            <a:r>
              <a:rPr lang="ko-KR" altLang="en-US" sz="1000" dirty="0"/>
              <a:t>양식종류</a:t>
            </a:r>
            <a:r>
              <a:rPr lang="en-US" altLang="ko-KR" sz="1000" dirty="0"/>
              <a:t>)</a:t>
            </a:r>
            <a:r>
              <a:rPr lang="ko-KR" altLang="en-US" sz="1000" dirty="0"/>
              <a:t>별로 등록을 미리 </a:t>
            </a:r>
            <a:r>
              <a:rPr lang="ko-KR" altLang="en-US" sz="1000" dirty="0" err="1"/>
              <a:t>해두고</a:t>
            </a:r>
            <a:r>
              <a:rPr lang="ko-KR" altLang="en-US" sz="1000" dirty="0"/>
              <a:t> 방사성폐기물 보고서 등록하는 화면에서 폐기물종류를 선택할 때 해당 폐기물종류에 해당하는 내용과 단위가 표시되어야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보고서명은 있는 데로 라인구분해서 표시</a:t>
            </a:r>
            <a:r>
              <a:rPr lang="en-US" altLang="ko-KR" sz="1000" dirty="0"/>
              <a:t>(</a:t>
            </a:r>
            <a:r>
              <a:rPr lang="ko-KR" altLang="en-US" sz="1000" dirty="0"/>
              <a:t>보고서명</a:t>
            </a:r>
            <a:r>
              <a:rPr lang="en-US" altLang="ko-KR" sz="1000" dirty="0"/>
              <a:t>3</a:t>
            </a:r>
            <a:r>
              <a:rPr lang="ko-KR" altLang="en-US" sz="1000" dirty="0"/>
              <a:t>개면 </a:t>
            </a:r>
            <a:r>
              <a:rPr lang="en-US" altLang="ko-KR" sz="1000" dirty="0"/>
              <a:t>3</a:t>
            </a:r>
            <a:r>
              <a:rPr lang="ko-KR" altLang="en-US" sz="1000" dirty="0"/>
              <a:t>개를 </a:t>
            </a:r>
            <a:r>
              <a:rPr lang="en-US" altLang="ko-KR" sz="1000" dirty="0"/>
              <a:t>3</a:t>
            </a:r>
            <a:r>
              <a:rPr lang="ko-KR" altLang="en-US" sz="1000" dirty="0"/>
              <a:t>라인으로 각각 표시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구분 </a:t>
            </a:r>
            <a:r>
              <a:rPr lang="en-US" altLang="ko-KR" sz="1000" dirty="0"/>
              <a:t>- 9</a:t>
            </a:r>
            <a:r>
              <a:rPr lang="ko-KR" altLang="en-US" sz="1000" dirty="0"/>
              <a:t>개</a:t>
            </a:r>
            <a:endParaRPr lang="en-US" altLang="ko-KR" sz="1000" dirty="0"/>
          </a:p>
          <a:p>
            <a:r>
              <a:rPr lang="en-US" altLang="ko-KR" sz="1000" dirty="0"/>
              <a:t>    - </a:t>
            </a:r>
            <a:r>
              <a:rPr lang="ko-KR" altLang="en-US" sz="1000" dirty="0" err="1"/>
              <a:t>중저준위방사성폐기물</a:t>
            </a:r>
            <a:r>
              <a:rPr lang="en-US" altLang="ko-KR" sz="1000" dirty="0"/>
              <a:t>(</a:t>
            </a:r>
            <a:r>
              <a:rPr lang="ko-KR" altLang="en-US" sz="1000" dirty="0" err="1"/>
              <a:t>고체발생량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- </a:t>
            </a:r>
            <a:r>
              <a:rPr lang="ko-KR" altLang="en-US" sz="1000" dirty="0" err="1"/>
              <a:t>중저준위방사성폐기물</a:t>
            </a:r>
            <a:r>
              <a:rPr lang="en-US" altLang="ko-KR" sz="1000" dirty="0"/>
              <a:t>(</a:t>
            </a:r>
            <a:r>
              <a:rPr lang="ko-KR" altLang="en-US" sz="1000" dirty="0" err="1"/>
              <a:t>고체누적량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- </a:t>
            </a:r>
            <a:r>
              <a:rPr lang="ko-KR" altLang="en-US" sz="1000" dirty="0" err="1"/>
              <a:t>중저준위방사성폐기물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처분량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 -  </a:t>
            </a:r>
            <a:r>
              <a:rPr lang="ko-KR" altLang="en-US" sz="1000" dirty="0"/>
              <a:t>기체배출물</a:t>
            </a:r>
            <a:endParaRPr lang="en-US" altLang="ko-KR" sz="1000" dirty="0"/>
          </a:p>
          <a:p>
            <a:r>
              <a:rPr lang="en-US" altLang="ko-KR" sz="1000" dirty="0"/>
              <a:t>    -  </a:t>
            </a:r>
            <a:r>
              <a:rPr lang="ko-KR" altLang="en-US" sz="1000" dirty="0"/>
              <a:t>액체배출물</a:t>
            </a:r>
            <a:endParaRPr lang="en-US" altLang="ko-KR" sz="1000" dirty="0"/>
          </a:p>
          <a:p>
            <a:r>
              <a:rPr lang="en-US" altLang="ko-KR" sz="1000" dirty="0"/>
              <a:t>    - </a:t>
            </a:r>
            <a:r>
              <a:rPr lang="ko-KR" altLang="en-US" sz="1000" dirty="0" err="1"/>
              <a:t>사용후핵연료</a:t>
            </a:r>
            <a:endParaRPr lang="en-US" altLang="ko-KR" sz="1000" dirty="0"/>
          </a:p>
          <a:p>
            <a:r>
              <a:rPr lang="en-US" altLang="ko-KR" sz="1000" dirty="0"/>
              <a:t>    - </a:t>
            </a:r>
            <a:r>
              <a:rPr lang="ko-KR" altLang="en-US" sz="1000" dirty="0" err="1"/>
              <a:t>부지선량</a:t>
            </a:r>
            <a:endParaRPr lang="en-US" altLang="ko-KR" sz="1000" dirty="0"/>
          </a:p>
          <a:p>
            <a:r>
              <a:rPr lang="en-US" altLang="ko-KR" sz="1000" dirty="0"/>
              <a:t>    - </a:t>
            </a:r>
            <a:r>
              <a:rPr lang="ko-KR" altLang="en-US" sz="1000" dirty="0" err="1"/>
              <a:t>중저준위방사성폐기물</a:t>
            </a:r>
            <a:r>
              <a:rPr lang="ko-KR" altLang="en-US" sz="1000" dirty="0"/>
              <a:t> 운반</a:t>
            </a:r>
            <a:endParaRPr lang="en-US" altLang="ko-KR" sz="1000" dirty="0"/>
          </a:p>
          <a:p>
            <a:r>
              <a:rPr lang="en-US" altLang="ko-KR" sz="1000" dirty="0"/>
              <a:t>    - </a:t>
            </a:r>
            <a:r>
              <a:rPr lang="ko-KR" altLang="en-US" sz="1000" dirty="0" err="1"/>
              <a:t>사용후핵연료</a:t>
            </a:r>
            <a:r>
              <a:rPr lang="ko-KR" altLang="en-US" sz="1000" dirty="0"/>
              <a:t> 운반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ko-KR" altLang="en-US" sz="10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CEF6F9A-A52D-405A-B050-389F891A43A8}"/>
              </a:ext>
            </a:extLst>
          </p:cNvPr>
          <p:cNvCxnSpPr>
            <a:cxnSpLocks/>
          </p:cNvCxnSpPr>
          <p:nvPr/>
        </p:nvCxnSpPr>
        <p:spPr>
          <a:xfrm>
            <a:off x="488655" y="5817955"/>
            <a:ext cx="644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5724029-BC5A-414E-BF10-1A7C14BD2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5" y="1497471"/>
            <a:ext cx="498434" cy="2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AC58D-754F-4368-813D-663ED96388A8}"/>
              </a:ext>
            </a:extLst>
          </p:cNvPr>
          <p:cNvSpPr txBox="1"/>
          <p:nvPr/>
        </p:nvSpPr>
        <p:spPr>
          <a:xfrm>
            <a:off x="416939" y="314036"/>
            <a:ext cx="6324519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관리데이터 등록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관리자화면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D67A6-4BC4-47E4-9ADD-649759F84B5F}"/>
              </a:ext>
            </a:extLst>
          </p:cNvPr>
          <p:cNvSpPr txBox="1"/>
          <p:nvPr/>
        </p:nvSpPr>
        <p:spPr>
          <a:xfrm>
            <a:off x="488655" y="1274088"/>
            <a:ext cx="6324519" cy="30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400" b="1" dirty="0">
                <a:latin typeface="+mn-ea"/>
                <a:ea typeface="+mn-ea"/>
                <a:cs typeface="Arial" panose="020B0604020202020204" pitchFamily="34" charset="0"/>
              </a:rPr>
              <a:t>방사성폐기물 관리데이터 등록</a:t>
            </a:r>
            <a:endParaRPr lang="en-US" altLang="ko-KR" sz="14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6C37C1-DD9F-4ACF-B48C-69E25F726CD9}"/>
              </a:ext>
            </a:extLst>
          </p:cNvPr>
          <p:cNvCxnSpPr>
            <a:cxnSpLocks/>
          </p:cNvCxnSpPr>
          <p:nvPr/>
        </p:nvCxnSpPr>
        <p:spPr>
          <a:xfrm>
            <a:off x="488655" y="1886873"/>
            <a:ext cx="600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9C2BED6-86CF-4CF0-B7A2-9033BF6A614E}"/>
              </a:ext>
            </a:extLst>
          </p:cNvPr>
          <p:cNvCxnSpPr>
            <a:cxnSpLocks/>
          </p:cNvCxnSpPr>
          <p:nvPr/>
        </p:nvCxnSpPr>
        <p:spPr>
          <a:xfrm>
            <a:off x="488655" y="4009184"/>
            <a:ext cx="600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61F87D-7EE5-4E92-AA5B-9271C236BC22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.1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관리데이터 등록 관리화면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7FB2B7A-5714-4641-93FD-CC8B6C87BDBE}"/>
              </a:ext>
            </a:extLst>
          </p:cNvPr>
          <p:cNvGrpSpPr/>
          <p:nvPr/>
        </p:nvGrpSpPr>
        <p:grpSpPr>
          <a:xfrm>
            <a:off x="551076" y="1636371"/>
            <a:ext cx="1199072" cy="184336"/>
            <a:chOff x="646981" y="2372264"/>
            <a:chExt cx="1199072" cy="18588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240A09-070B-4FF8-AD4E-8F3F9CE765D9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액체배출물</a:t>
              </a:r>
            </a:p>
          </p:txBody>
        </p:sp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22B92CA8-EB05-4D38-BF93-96E9FA909A3F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B1EC85-F42E-4065-B4B5-D5EF26DEE1C6}"/>
              </a:ext>
            </a:extLst>
          </p:cNvPr>
          <p:cNvGrpSpPr/>
          <p:nvPr/>
        </p:nvGrpSpPr>
        <p:grpSpPr>
          <a:xfrm>
            <a:off x="1850958" y="1636371"/>
            <a:ext cx="721913" cy="184336"/>
            <a:chOff x="646981" y="2372264"/>
            <a:chExt cx="1199072" cy="18588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3403EDA-4BF1-473F-8EF5-106CF0B8FFFE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2020</a:t>
              </a:r>
              <a:endParaRPr lang="ko-KR" altLang="en-US" sz="80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16" name="이등변 삼각형 15">
              <a:extLst>
                <a:ext uri="{FF2B5EF4-FFF2-40B4-BE49-F238E27FC236}">
                  <a16:creationId xmlns:a16="http://schemas.microsoft.com/office/drawing/2014/main" id="{CCDACE15-3F87-4666-B1A9-D4C2C062EA4E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F701E68-866C-4B75-AE87-527BF931D596}"/>
              </a:ext>
            </a:extLst>
          </p:cNvPr>
          <p:cNvGrpSpPr/>
          <p:nvPr/>
        </p:nvGrpSpPr>
        <p:grpSpPr>
          <a:xfrm>
            <a:off x="2673681" y="1636371"/>
            <a:ext cx="721913" cy="184336"/>
            <a:chOff x="646981" y="2372264"/>
            <a:chExt cx="1199072" cy="18588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4EA7C8-B25E-4A63-8383-8A25E8DC5A5B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  <a:latin typeface="+mj-ea"/>
                  <a:ea typeface="+mj-ea"/>
                </a:rPr>
                <a:t>3</a:t>
              </a:r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분기</a:t>
              </a: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2179FFB5-324F-406B-8A75-3BFF3920FE9C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5194E049-3C29-4F6B-9F6D-7CF54DCF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17" y="1635826"/>
            <a:ext cx="595754" cy="18433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292921B-0D99-4D8B-9DA6-66D33E237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54" y="2009513"/>
            <a:ext cx="6004493" cy="17943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5C0DA0-89D9-4964-82B2-558AB13ECE2A}"/>
              </a:ext>
            </a:extLst>
          </p:cNvPr>
          <p:cNvSpPr txBox="1"/>
          <p:nvPr/>
        </p:nvSpPr>
        <p:spPr>
          <a:xfrm>
            <a:off x="488656" y="4009095"/>
            <a:ext cx="5030482" cy="2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보고서명</a:t>
            </a:r>
            <a:r>
              <a:rPr lang="en-US" altLang="ko-KR" sz="700" b="1" dirty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             </a:t>
            </a:r>
            <a:r>
              <a:rPr lang="en-US" altLang="ko-KR" sz="700" dirty="0">
                <a:latin typeface="+mn-ea"/>
                <a:cs typeface="Arial" panose="020B0604020202020204" pitchFamily="34" charset="0"/>
              </a:rPr>
              <a:t>2020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년 </a:t>
            </a:r>
            <a:r>
              <a:rPr lang="en-US" altLang="ko-KR" sz="700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분기 </a:t>
            </a:r>
            <a:r>
              <a:rPr lang="ko-KR" altLang="en-US" sz="700" dirty="0" err="1">
                <a:latin typeface="+mn-ea"/>
                <a:cs typeface="Arial" panose="020B0604020202020204" pitchFamily="34" charset="0"/>
              </a:rPr>
              <a:t>부지별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전체 액체배출물 배출 체적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3A21453-CC9F-4547-A7A9-B4469761C226}"/>
              </a:ext>
            </a:extLst>
          </p:cNvPr>
          <p:cNvCxnSpPr>
            <a:cxnSpLocks/>
          </p:cNvCxnSpPr>
          <p:nvPr/>
        </p:nvCxnSpPr>
        <p:spPr>
          <a:xfrm>
            <a:off x="488655" y="4616451"/>
            <a:ext cx="600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C44C96-AFF7-4333-B025-194A0608CAC9}"/>
              </a:ext>
            </a:extLst>
          </p:cNvPr>
          <p:cNvSpPr txBox="1"/>
          <p:nvPr/>
        </p:nvSpPr>
        <p:spPr>
          <a:xfrm>
            <a:off x="428921" y="4630432"/>
            <a:ext cx="934677" cy="2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보고서내용</a:t>
            </a:r>
            <a:r>
              <a:rPr lang="en-US" altLang="ko-KR" sz="700" b="1" dirty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    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456998A-CBC7-4F0D-9C99-C60A4FAF17A2}"/>
              </a:ext>
            </a:extLst>
          </p:cNvPr>
          <p:cNvCxnSpPr>
            <a:cxnSpLocks/>
          </p:cNvCxnSpPr>
          <p:nvPr/>
        </p:nvCxnSpPr>
        <p:spPr>
          <a:xfrm>
            <a:off x="485953" y="5276284"/>
            <a:ext cx="6004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1D12EB-D1C3-48B5-B29D-6B3BDB22F975}"/>
              </a:ext>
            </a:extLst>
          </p:cNvPr>
          <p:cNvSpPr txBox="1"/>
          <p:nvPr/>
        </p:nvSpPr>
        <p:spPr>
          <a:xfrm>
            <a:off x="1295018" y="4586234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</a:p>
          <a:p>
            <a:r>
              <a:rPr lang="en-US" altLang="ko-KR" sz="7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  <a:endParaRPr lang="ko-KR" altLang="en-US" sz="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5552F5-4D16-4D99-8A9E-847DEFF6ACD7}"/>
              </a:ext>
            </a:extLst>
          </p:cNvPr>
          <p:cNvSpPr txBox="1"/>
          <p:nvPr/>
        </p:nvSpPr>
        <p:spPr>
          <a:xfrm>
            <a:off x="506929" y="5241322"/>
            <a:ext cx="5809670" cy="2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   단위</a:t>
            </a:r>
            <a:r>
              <a:rPr lang="en-US" altLang="ko-KR" sz="700" b="1" dirty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              </a:t>
            </a:r>
            <a:r>
              <a:rPr lang="en-US" altLang="ko-KR" sz="7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3B91CCA-02BB-46E6-80F5-1D6D6FC791E7}"/>
              </a:ext>
            </a:extLst>
          </p:cNvPr>
          <p:cNvCxnSpPr>
            <a:cxnSpLocks/>
          </p:cNvCxnSpPr>
          <p:nvPr/>
        </p:nvCxnSpPr>
        <p:spPr>
          <a:xfrm>
            <a:off x="478353" y="5435656"/>
            <a:ext cx="6012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1168318-E86A-4AD3-BB90-3F150756DBE3}"/>
              </a:ext>
            </a:extLst>
          </p:cNvPr>
          <p:cNvSpPr/>
          <p:nvPr/>
        </p:nvSpPr>
        <p:spPr>
          <a:xfrm>
            <a:off x="1363599" y="4017667"/>
            <a:ext cx="4155540" cy="1659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C2EE90-7CFF-460D-89F1-513F4911FB45}"/>
              </a:ext>
            </a:extLst>
          </p:cNvPr>
          <p:cNvSpPr txBox="1"/>
          <p:nvPr/>
        </p:nvSpPr>
        <p:spPr>
          <a:xfrm>
            <a:off x="428921" y="6088042"/>
            <a:ext cx="934677" cy="216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800" b="1" dirty="0">
                <a:latin typeface="+mn-ea"/>
                <a:cs typeface="Arial" panose="020B0604020202020204" pitchFamily="34" charset="0"/>
              </a:rPr>
              <a:t>적용형식</a:t>
            </a:r>
            <a:r>
              <a:rPr lang="ko-KR" altLang="en-US" sz="800" dirty="0">
                <a:latin typeface="+mn-ea"/>
                <a:cs typeface="Arial" panose="020B0604020202020204" pitchFamily="34" charset="0"/>
              </a:rPr>
              <a:t>     </a:t>
            </a:r>
            <a:endParaRPr lang="en-US" altLang="ko-KR" sz="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53ABBBE-DA0C-44D1-9315-D6FB4826D8DA}"/>
              </a:ext>
            </a:extLst>
          </p:cNvPr>
          <p:cNvCxnSpPr>
            <a:cxnSpLocks/>
          </p:cNvCxnSpPr>
          <p:nvPr/>
        </p:nvCxnSpPr>
        <p:spPr>
          <a:xfrm>
            <a:off x="478353" y="6397305"/>
            <a:ext cx="6012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6BCFE75A-91D1-4322-B9B2-79940CFB6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298" y="5991281"/>
            <a:ext cx="432651" cy="39447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9D5E186-15BE-4E9B-8A8C-B291F252E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496" y="6009728"/>
            <a:ext cx="428012" cy="34838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E2D5A10-773D-44DC-951E-19C64BBBB4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6110" y="6152918"/>
            <a:ext cx="108008" cy="115209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1CE9D64-1066-480D-A348-AC04EF963E0F}"/>
              </a:ext>
            </a:extLst>
          </p:cNvPr>
          <p:cNvSpPr txBox="1"/>
          <p:nvPr/>
        </p:nvSpPr>
        <p:spPr>
          <a:xfrm>
            <a:off x="6617306" y="798373"/>
            <a:ext cx="2865518" cy="591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설명</a:t>
            </a:r>
            <a:endParaRPr lang="en-US" altLang="ko-KR" sz="1050" dirty="0"/>
          </a:p>
          <a:p>
            <a:endParaRPr lang="en-US" altLang="ko-KR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구분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고체발생량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고체누적량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처분량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-  </a:t>
            </a:r>
            <a:r>
              <a:rPr lang="ko-KR" altLang="en-US" sz="800" dirty="0"/>
              <a:t>기체배출물</a:t>
            </a:r>
            <a:endParaRPr lang="en-US" altLang="ko-KR" sz="800" dirty="0"/>
          </a:p>
          <a:p>
            <a:r>
              <a:rPr lang="en-US" altLang="ko-KR" sz="800" dirty="0"/>
              <a:t>    -  </a:t>
            </a:r>
            <a:r>
              <a:rPr lang="ko-KR" altLang="en-US" sz="800" dirty="0"/>
              <a:t>액체배출물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부지선량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ko-KR" altLang="en-US" sz="800" dirty="0"/>
              <a:t> 운반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운반</a:t>
            </a:r>
            <a:endParaRPr lang="en-US" altLang="ko-KR" sz="800" dirty="0"/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업로드 버튼 클릭하여 등록할 엑셀 파일을 선택하면 아래 </a:t>
            </a:r>
            <a:r>
              <a:rPr lang="en-US" altLang="ko-KR" sz="800" dirty="0"/>
              <a:t>List</a:t>
            </a:r>
            <a:r>
              <a:rPr lang="ko-KR" altLang="en-US" sz="800" dirty="0"/>
              <a:t>로 표시된다</a:t>
            </a:r>
            <a:r>
              <a:rPr lang="en-US" altLang="ko-KR" sz="800" dirty="0"/>
              <a:t>.(</a:t>
            </a:r>
            <a:r>
              <a:rPr lang="ko-KR" altLang="en-US" sz="800" dirty="0"/>
              <a:t>화면에서 </a:t>
            </a:r>
            <a:r>
              <a:rPr lang="en-US" altLang="ko-KR" sz="800" dirty="0"/>
              <a:t>List</a:t>
            </a:r>
            <a:r>
              <a:rPr lang="ko-KR" altLang="en-US" sz="800" dirty="0"/>
              <a:t>의 레코드수가 많이 보이게 높이 조절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3. List</a:t>
            </a:r>
            <a:r>
              <a:rPr lang="ko-KR" altLang="en-US" sz="800" dirty="0"/>
              <a:t>의</a:t>
            </a:r>
            <a:r>
              <a:rPr lang="en-US" altLang="ko-KR" sz="800" dirty="0"/>
              <a:t> </a:t>
            </a:r>
            <a:r>
              <a:rPr lang="ko-KR" altLang="en-US" sz="800" dirty="0"/>
              <a:t>내용 직접 수정 할 수 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4. </a:t>
            </a:r>
            <a:r>
              <a:rPr lang="ko-KR" altLang="en-US" sz="800" dirty="0"/>
              <a:t>초기화 버튼 클릭하여 업로드할 내용을 지울 수 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5. </a:t>
            </a:r>
            <a:r>
              <a:rPr lang="ko-KR" altLang="en-US" sz="800" dirty="0"/>
              <a:t>구분 </a:t>
            </a:r>
            <a:r>
              <a:rPr lang="ko-KR" altLang="en-US" sz="800" dirty="0" err="1"/>
              <a:t>선택시</a:t>
            </a:r>
            <a:r>
              <a:rPr lang="ko-KR" altLang="en-US" sz="800" dirty="0"/>
              <a:t> 하단 보고서내용</a:t>
            </a:r>
            <a:r>
              <a:rPr lang="en-US" altLang="ko-KR" sz="800" dirty="0"/>
              <a:t>, </a:t>
            </a:r>
            <a:r>
              <a:rPr lang="ko-KR" altLang="en-US" sz="800" dirty="0"/>
              <a:t>단위 정보는 방사성폐기물 보고서 내용 관리에 저장되어 있는 해당 구분의 보고서내용과 단위가 표시되고 </a:t>
            </a:r>
            <a:r>
              <a:rPr lang="ko-KR" altLang="en-US" sz="800" dirty="0">
                <a:solidFill>
                  <a:srgbClr val="FF0000"/>
                </a:solidFill>
              </a:rPr>
              <a:t>수정은 불가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6. </a:t>
            </a:r>
            <a:r>
              <a:rPr lang="ko-KR" altLang="en-US" sz="800" dirty="0"/>
              <a:t>적용형식은 세로막대그래프</a:t>
            </a:r>
            <a:r>
              <a:rPr lang="en-US" altLang="ko-KR" sz="800" dirty="0"/>
              <a:t>, </a:t>
            </a:r>
            <a:r>
              <a:rPr lang="ko-KR" altLang="en-US" sz="800" dirty="0"/>
              <a:t>세로누적막대그래프</a:t>
            </a:r>
            <a:r>
              <a:rPr lang="en-US" altLang="ko-KR" sz="800" dirty="0"/>
              <a:t>, </a:t>
            </a:r>
            <a:r>
              <a:rPr lang="ko-KR" altLang="en-US" sz="800" dirty="0"/>
              <a:t>가로막대그래프 순서이며 </a:t>
            </a:r>
            <a:r>
              <a:rPr lang="en-US" altLang="ko-KR" sz="800" dirty="0"/>
              <a:t>3</a:t>
            </a:r>
            <a:r>
              <a:rPr lang="ko-KR" altLang="en-US" sz="800" dirty="0"/>
              <a:t>가지로 정한다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7. </a:t>
            </a:r>
            <a:r>
              <a:rPr lang="ko-KR" altLang="en-US" sz="800" dirty="0"/>
              <a:t>미리보기는 </a:t>
            </a:r>
            <a:r>
              <a:rPr lang="en-US" altLang="ko-KR" sz="800" dirty="0"/>
              <a:t>pdf</a:t>
            </a:r>
            <a:r>
              <a:rPr lang="ko-KR" altLang="en-US" sz="800" dirty="0"/>
              <a:t>보고서 형식으로 조회되어야 한다</a:t>
            </a:r>
            <a:r>
              <a:rPr lang="en-US" altLang="ko-KR" sz="800" dirty="0"/>
              <a:t>.(</a:t>
            </a:r>
            <a:r>
              <a:rPr lang="ko-KR" altLang="en-US" sz="800" dirty="0"/>
              <a:t>다음페이지 참조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8. </a:t>
            </a:r>
            <a:r>
              <a:rPr lang="ko-KR" altLang="en-US" sz="800" dirty="0"/>
              <a:t>저장버튼 클릭 시  </a:t>
            </a:r>
            <a:r>
              <a:rPr lang="en-US" altLang="ko-KR" sz="800" dirty="0"/>
              <a:t>‘</a:t>
            </a:r>
            <a:r>
              <a:rPr lang="ko-KR" altLang="en-US" sz="800" dirty="0"/>
              <a:t>방사성폐기물 관리현황 보고서</a:t>
            </a:r>
            <a:r>
              <a:rPr lang="en-US" altLang="ko-KR" sz="800" dirty="0"/>
              <a:t>’</a:t>
            </a:r>
            <a:r>
              <a:rPr lang="ko-KR" altLang="en-US" sz="800" dirty="0"/>
              <a:t>화면</a:t>
            </a:r>
            <a:r>
              <a:rPr lang="en-US" altLang="ko-KR" sz="800" dirty="0"/>
              <a:t>(</a:t>
            </a:r>
            <a:r>
              <a:rPr lang="ko-KR" altLang="en-US" sz="800" dirty="0"/>
              <a:t>사용자화면</a:t>
            </a:r>
            <a:r>
              <a:rPr lang="en-US" altLang="ko-KR" sz="800" dirty="0"/>
              <a:t>)</a:t>
            </a:r>
            <a:r>
              <a:rPr lang="ko-KR" altLang="en-US" sz="800" dirty="0"/>
              <a:t>으로 분기되어 저장된 보고서를 확인 할 수 있다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9. </a:t>
            </a:r>
            <a:r>
              <a:rPr lang="ko-KR" altLang="en-US" sz="800" dirty="0"/>
              <a:t>보고서명 및 내용</a:t>
            </a:r>
            <a:r>
              <a:rPr lang="en-US" altLang="ko-KR" sz="800" dirty="0"/>
              <a:t>, </a:t>
            </a:r>
            <a:r>
              <a:rPr lang="ko-KR" altLang="en-US" sz="800" dirty="0"/>
              <a:t>단위 제어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/>
              <a:t>구분에서 </a:t>
            </a:r>
            <a:r>
              <a:rPr lang="ko-KR" altLang="en-US" sz="800" dirty="0" err="1"/>
              <a:t>선택시</a:t>
            </a:r>
            <a:r>
              <a:rPr lang="ko-KR" altLang="en-US" sz="800" dirty="0"/>
              <a:t> 아래와 같이 보고서명</a:t>
            </a:r>
            <a:r>
              <a:rPr lang="en-US" altLang="ko-KR" sz="800" dirty="0"/>
              <a:t>, </a:t>
            </a:r>
            <a:r>
              <a:rPr lang="ko-KR" altLang="en-US" sz="800" dirty="0"/>
              <a:t>내용</a:t>
            </a:r>
            <a:r>
              <a:rPr lang="en-US" altLang="ko-KR" sz="800" dirty="0"/>
              <a:t>, </a:t>
            </a:r>
            <a:r>
              <a:rPr lang="ko-KR" altLang="en-US" sz="800" dirty="0"/>
              <a:t>단위의 개수가 변경 표시 되어야 한다</a:t>
            </a:r>
            <a:r>
              <a:rPr lang="en-US" altLang="ko-KR" sz="800" dirty="0"/>
              <a:t>.</a:t>
            </a:r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 </a:t>
            </a:r>
            <a:r>
              <a:rPr lang="ko-KR" altLang="en-US" sz="800" dirty="0" err="1"/>
              <a:t>고체발생량</a:t>
            </a:r>
            <a:r>
              <a:rPr lang="en-US" altLang="ko-KR" sz="800" dirty="0"/>
              <a:t>) 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 </a:t>
            </a:r>
            <a:r>
              <a:rPr lang="ko-KR" altLang="en-US" sz="800" dirty="0" err="1"/>
              <a:t>고체누적량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 </a:t>
            </a:r>
            <a:r>
              <a:rPr lang="ko-KR" altLang="en-US" sz="800" dirty="0" err="1"/>
              <a:t>처분량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/>
              <a:t>기체배출물 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/>
              <a:t>액체배출물 </a:t>
            </a:r>
            <a:r>
              <a:rPr lang="en-US" altLang="ko-KR" sz="800" dirty="0"/>
              <a:t>3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</a:t>
            </a:r>
            <a:r>
              <a:rPr lang="en-US" altLang="ko-KR" sz="800" dirty="0"/>
              <a:t>2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부지선량</a:t>
            </a:r>
            <a:r>
              <a:rPr lang="ko-KR" altLang="en-US" sz="800" dirty="0"/>
              <a:t> </a:t>
            </a:r>
            <a:r>
              <a:rPr lang="en-US" altLang="ko-KR" sz="800" dirty="0"/>
              <a:t>1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ko-KR" altLang="en-US" sz="800" dirty="0"/>
              <a:t> 운반 </a:t>
            </a:r>
            <a:r>
              <a:rPr lang="en-US" altLang="ko-KR" sz="800" dirty="0"/>
              <a:t>1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운반 </a:t>
            </a:r>
            <a:r>
              <a:rPr lang="en-US" altLang="ko-KR" sz="800" dirty="0"/>
              <a:t>1</a:t>
            </a:r>
            <a:r>
              <a:rPr lang="ko-KR" altLang="en-US" sz="800" dirty="0"/>
              <a:t>개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10. </a:t>
            </a:r>
            <a:r>
              <a:rPr lang="ko-KR" altLang="en-US" sz="800" dirty="0">
                <a:solidFill>
                  <a:srgbClr val="FF0000"/>
                </a:solidFill>
              </a:rPr>
              <a:t>관리데이터변경이력</a:t>
            </a:r>
            <a:r>
              <a:rPr lang="en-US" altLang="ko-KR" sz="800" dirty="0"/>
              <a:t> </a:t>
            </a:r>
            <a:r>
              <a:rPr lang="ko-KR" altLang="en-US" sz="800" dirty="0"/>
              <a:t>항목은 최초 등록 후 변경사유로 등록자가 새로 변경 등록 할 시 변경내용을 </a:t>
            </a:r>
            <a:r>
              <a:rPr lang="ko-KR" altLang="en-US" sz="800" dirty="0" err="1"/>
              <a:t>기제하여</a:t>
            </a:r>
            <a:r>
              <a:rPr lang="ko-KR" altLang="en-US" sz="800" dirty="0"/>
              <a:t> 등록 관리자가 변경한 이력을 확인 할 수 있도록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   * </a:t>
            </a:r>
            <a:r>
              <a:rPr lang="ko-KR" altLang="en-US" sz="800" dirty="0"/>
              <a:t>보고서명은 패턴이 있는데 윤수지 연구원님이 구분해서 주시기로</a:t>
            </a:r>
            <a:r>
              <a:rPr lang="en-US" altLang="ko-KR" sz="800" dirty="0"/>
              <a:t>, </a:t>
            </a:r>
            <a:r>
              <a:rPr lang="ko-KR" altLang="en-US" sz="800" dirty="0"/>
              <a:t>보고서내용 및 단위도 구분해서 같이 주시기로 함</a:t>
            </a:r>
            <a:r>
              <a:rPr lang="en-US" altLang="ko-KR" sz="800" dirty="0"/>
              <a:t>.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E06F5477-D207-4A2A-BA77-4664847A4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9067" y="1630180"/>
            <a:ext cx="611379" cy="189171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B0C753B-26F3-4816-8BD2-C1990B11C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9138" y="6436880"/>
            <a:ext cx="971307" cy="214168"/>
          </a:xfrm>
          <a:prstGeom prst="rect">
            <a:avLst/>
          </a:prstGeom>
        </p:spPr>
      </p:pic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3C534CD-95C2-4C7A-9C59-E330B2BD06C9}"/>
              </a:ext>
            </a:extLst>
          </p:cNvPr>
          <p:cNvCxnSpPr>
            <a:cxnSpLocks/>
          </p:cNvCxnSpPr>
          <p:nvPr/>
        </p:nvCxnSpPr>
        <p:spPr>
          <a:xfrm>
            <a:off x="488654" y="3818688"/>
            <a:ext cx="600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62686BF-9175-4D3F-AFD8-8482DBF88AAC}"/>
              </a:ext>
            </a:extLst>
          </p:cNvPr>
          <p:cNvSpPr txBox="1"/>
          <p:nvPr/>
        </p:nvSpPr>
        <p:spPr>
          <a:xfrm>
            <a:off x="488655" y="3818599"/>
            <a:ext cx="5030483" cy="2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보고서명</a:t>
            </a:r>
            <a:r>
              <a:rPr lang="en-US" altLang="ko-KR" sz="7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       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     </a:t>
            </a:r>
            <a:r>
              <a:rPr lang="en-US" altLang="ko-KR" sz="700" dirty="0">
                <a:latin typeface="+mn-ea"/>
                <a:cs typeface="Arial" panose="020B0604020202020204" pitchFamily="34" charset="0"/>
              </a:rPr>
              <a:t>2020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년 </a:t>
            </a:r>
            <a:r>
              <a:rPr lang="en-US" altLang="ko-KR" sz="700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분기 </a:t>
            </a:r>
            <a:r>
              <a:rPr lang="ko-KR" altLang="en-US" sz="700" dirty="0" err="1">
                <a:latin typeface="+mn-ea"/>
                <a:cs typeface="Arial" panose="020B0604020202020204" pitchFamily="34" charset="0"/>
              </a:rPr>
              <a:t>시설별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700" dirty="0" err="1">
                <a:latin typeface="+mn-ea"/>
                <a:cs typeface="Arial" panose="020B0604020202020204" pitchFamily="34" charset="0"/>
              </a:rPr>
              <a:t>핵종군별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액체배출물 배출 방사능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3C261A9-726B-4262-B01A-9114C8875DE7}"/>
              </a:ext>
            </a:extLst>
          </p:cNvPr>
          <p:cNvSpPr/>
          <p:nvPr/>
        </p:nvSpPr>
        <p:spPr>
          <a:xfrm>
            <a:off x="1363597" y="3831934"/>
            <a:ext cx="4155541" cy="1659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E118F1C-F998-4BFF-A68A-67684CD8F491}"/>
              </a:ext>
            </a:extLst>
          </p:cNvPr>
          <p:cNvCxnSpPr>
            <a:cxnSpLocks/>
          </p:cNvCxnSpPr>
          <p:nvPr/>
        </p:nvCxnSpPr>
        <p:spPr>
          <a:xfrm>
            <a:off x="478353" y="4196411"/>
            <a:ext cx="600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7A28F47-2AC0-4922-93E9-DCA87FB9313B}"/>
              </a:ext>
            </a:extLst>
          </p:cNvPr>
          <p:cNvSpPr txBox="1"/>
          <p:nvPr/>
        </p:nvSpPr>
        <p:spPr>
          <a:xfrm>
            <a:off x="428921" y="4383251"/>
            <a:ext cx="934677" cy="2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보고서내용</a:t>
            </a:r>
            <a:r>
              <a:rPr lang="en-US" altLang="ko-KR" sz="7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    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8DD51B-9869-4D54-90F4-AB2EBF01C60B}"/>
              </a:ext>
            </a:extLst>
          </p:cNvPr>
          <p:cNvSpPr txBox="1"/>
          <p:nvPr/>
        </p:nvSpPr>
        <p:spPr>
          <a:xfrm>
            <a:off x="1295018" y="4337515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</a:p>
          <a:p>
            <a:r>
              <a:rPr lang="en-US" altLang="ko-KR" sz="7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  <a:endParaRPr lang="ko-KR" altLang="en-US" sz="7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0792969-8F27-4D59-A738-F07441502E8B}"/>
              </a:ext>
            </a:extLst>
          </p:cNvPr>
          <p:cNvCxnSpPr>
            <a:cxnSpLocks/>
          </p:cNvCxnSpPr>
          <p:nvPr/>
        </p:nvCxnSpPr>
        <p:spPr>
          <a:xfrm>
            <a:off x="485953" y="4870881"/>
            <a:ext cx="6004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1FA8AB-790B-4F00-B044-7F7F61E32037}"/>
              </a:ext>
            </a:extLst>
          </p:cNvPr>
          <p:cNvSpPr txBox="1"/>
          <p:nvPr/>
        </p:nvSpPr>
        <p:spPr>
          <a:xfrm>
            <a:off x="506929" y="5080076"/>
            <a:ext cx="5809670" cy="2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   단위</a:t>
            </a:r>
            <a:r>
              <a:rPr lang="en-US" altLang="ko-KR" sz="7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              </a:t>
            </a:r>
            <a:r>
              <a:rPr lang="en-US" altLang="ko-KR" sz="7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B54DB3-1049-4ACE-98AE-E70FB8CC5EF9}"/>
              </a:ext>
            </a:extLst>
          </p:cNvPr>
          <p:cNvSpPr txBox="1"/>
          <p:nvPr/>
        </p:nvSpPr>
        <p:spPr>
          <a:xfrm>
            <a:off x="421852" y="5599171"/>
            <a:ext cx="934677" cy="383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관리데이터</a:t>
            </a:r>
            <a:endParaRPr lang="en-US" altLang="ko-KR" sz="700" b="1" dirty="0">
              <a:latin typeface="+mn-ea"/>
              <a:cs typeface="Arial" panose="020B0604020202020204" pitchFamily="34" charset="0"/>
            </a:endParaRPr>
          </a:p>
          <a:p>
            <a:pPr algn="ctr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변경이력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    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0BE3E2-9333-429B-A431-8C87EAEE01BD}"/>
              </a:ext>
            </a:extLst>
          </p:cNvPr>
          <p:cNvSpPr txBox="1"/>
          <p:nvPr/>
        </p:nvSpPr>
        <p:spPr>
          <a:xfrm>
            <a:off x="1359670" y="5620419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</a:p>
          <a:p>
            <a:r>
              <a:rPr lang="en-US" altLang="ko-KR" sz="7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  <a:endParaRPr lang="ko-KR" altLang="en-US" sz="700" dirty="0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175B4A8-09FB-4242-A428-60045C698433}"/>
              </a:ext>
            </a:extLst>
          </p:cNvPr>
          <p:cNvCxnSpPr>
            <a:cxnSpLocks/>
          </p:cNvCxnSpPr>
          <p:nvPr/>
        </p:nvCxnSpPr>
        <p:spPr>
          <a:xfrm>
            <a:off x="482025" y="5996506"/>
            <a:ext cx="6004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1B12614-D449-469A-A83E-BA1ADA424B85}"/>
              </a:ext>
            </a:extLst>
          </p:cNvPr>
          <p:cNvSpPr/>
          <p:nvPr/>
        </p:nvSpPr>
        <p:spPr>
          <a:xfrm>
            <a:off x="1356529" y="5608005"/>
            <a:ext cx="5114749" cy="35096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AB3FBB-CBF5-4251-AD22-A0CF27DFCEE1}"/>
              </a:ext>
            </a:extLst>
          </p:cNvPr>
          <p:cNvSpPr txBox="1"/>
          <p:nvPr/>
        </p:nvSpPr>
        <p:spPr>
          <a:xfrm>
            <a:off x="483887" y="4194836"/>
            <a:ext cx="5030482" cy="2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보고서명</a:t>
            </a:r>
            <a:r>
              <a:rPr lang="en-US" altLang="ko-KR" sz="700" b="1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      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      </a:t>
            </a:r>
            <a:r>
              <a:rPr lang="en-US" altLang="ko-KR" sz="700" dirty="0">
                <a:latin typeface="+mn-ea"/>
                <a:cs typeface="Arial" panose="020B0604020202020204" pitchFamily="34" charset="0"/>
              </a:rPr>
              <a:t>2020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년 </a:t>
            </a:r>
            <a:r>
              <a:rPr lang="en-US" altLang="ko-KR" sz="700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분기 </a:t>
            </a:r>
            <a:r>
              <a:rPr lang="ko-KR" altLang="en-US" sz="700" dirty="0" err="1">
                <a:latin typeface="+mn-ea"/>
                <a:cs typeface="Arial" panose="020B0604020202020204" pitchFamily="34" charset="0"/>
              </a:rPr>
              <a:t>부지별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전체 액체배출물 배출 총방사능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4C3E74C-8B9C-4F9B-9ECF-1B1BED335545}"/>
              </a:ext>
            </a:extLst>
          </p:cNvPr>
          <p:cNvSpPr/>
          <p:nvPr/>
        </p:nvSpPr>
        <p:spPr>
          <a:xfrm>
            <a:off x="1358830" y="4203408"/>
            <a:ext cx="4155540" cy="1659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3D206CA-1F08-4B84-A7BE-AADF009E7433}"/>
              </a:ext>
            </a:extLst>
          </p:cNvPr>
          <p:cNvCxnSpPr>
            <a:cxnSpLocks/>
          </p:cNvCxnSpPr>
          <p:nvPr/>
        </p:nvCxnSpPr>
        <p:spPr>
          <a:xfrm>
            <a:off x="473584" y="4382152"/>
            <a:ext cx="600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1AF507A-A9CE-4996-B92F-F65B25D34C4F}"/>
              </a:ext>
            </a:extLst>
          </p:cNvPr>
          <p:cNvSpPr txBox="1"/>
          <p:nvPr/>
        </p:nvSpPr>
        <p:spPr>
          <a:xfrm>
            <a:off x="5705424" y="3815969"/>
            <a:ext cx="8454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시설별</a:t>
            </a:r>
            <a:r>
              <a:rPr lang="ko-KR" altLang="en-US" sz="700" dirty="0"/>
              <a:t> 방사능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735FD9-B3DD-4DD8-B1C2-A5B0C23DF22B}"/>
              </a:ext>
            </a:extLst>
          </p:cNvPr>
          <p:cNvSpPr txBox="1"/>
          <p:nvPr/>
        </p:nvSpPr>
        <p:spPr>
          <a:xfrm>
            <a:off x="5697804" y="4014164"/>
            <a:ext cx="83651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부지별</a:t>
            </a:r>
            <a:r>
              <a:rPr lang="ko-KR" altLang="en-US" sz="700" dirty="0"/>
              <a:t> 방사능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37867F1-41EB-4180-9F8C-85CEE1EFF9CE}"/>
              </a:ext>
            </a:extLst>
          </p:cNvPr>
          <p:cNvSpPr txBox="1"/>
          <p:nvPr/>
        </p:nvSpPr>
        <p:spPr>
          <a:xfrm>
            <a:off x="5697804" y="4197362"/>
            <a:ext cx="8372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배출량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633EF30-1857-421E-982A-CA5A43419075}"/>
              </a:ext>
            </a:extLst>
          </p:cNvPr>
          <p:cNvSpPr txBox="1"/>
          <p:nvPr/>
        </p:nvSpPr>
        <p:spPr>
          <a:xfrm>
            <a:off x="421852" y="4880161"/>
            <a:ext cx="934677" cy="2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보고서내용</a:t>
            </a:r>
            <a:r>
              <a:rPr lang="en-US" altLang="ko-KR" sz="700" b="1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    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5047E0-2963-4153-908F-41B96523E1DD}"/>
              </a:ext>
            </a:extLst>
          </p:cNvPr>
          <p:cNvSpPr txBox="1"/>
          <p:nvPr/>
        </p:nvSpPr>
        <p:spPr>
          <a:xfrm>
            <a:off x="1287949" y="4835963"/>
            <a:ext cx="4953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</a:p>
          <a:p>
            <a:r>
              <a:rPr lang="en-US" altLang="ko-KR" sz="700" dirty="0">
                <a:latin typeface="+mn-ea"/>
                <a:ea typeface="+mn-ea"/>
                <a:cs typeface="Arial" panose="020B0604020202020204" pitchFamily="34" charset="0"/>
              </a:rPr>
              <a:t>PPPPPPPPPPPPPPPPPPPPPPPPPPPPPPPPPPP</a:t>
            </a:r>
            <a:endParaRPr lang="ko-KR" altLang="en-US" sz="700" dirty="0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0BA2B210-49E9-4A3A-8966-AE3B21E87C70}"/>
              </a:ext>
            </a:extLst>
          </p:cNvPr>
          <p:cNvCxnSpPr>
            <a:cxnSpLocks/>
          </p:cNvCxnSpPr>
          <p:nvPr/>
        </p:nvCxnSpPr>
        <p:spPr>
          <a:xfrm>
            <a:off x="478884" y="5105370"/>
            <a:ext cx="60044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597DDF2-7124-4E57-9FB6-85E406006054}"/>
              </a:ext>
            </a:extLst>
          </p:cNvPr>
          <p:cNvSpPr txBox="1"/>
          <p:nvPr/>
        </p:nvSpPr>
        <p:spPr>
          <a:xfrm>
            <a:off x="506929" y="5400072"/>
            <a:ext cx="5809670" cy="200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700" b="1" dirty="0">
                <a:latin typeface="+mn-ea"/>
                <a:cs typeface="Arial" panose="020B0604020202020204" pitchFamily="34" charset="0"/>
              </a:rPr>
              <a:t>   단위</a:t>
            </a:r>
            <a:r>
              <a:rPr lang="en-US" altLang="ko-KR" sz="700" b="1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700" dirty="0">
                <a:latin typeface="+mn-ea"/>
                <a:cs typeface="Arial" panose="020B0604020202020204" pitchFamily="34" charset="0"/>
              </a:rPr>
              <a:t>               </a:t>
            </a:r>
            <a:r>
              <a:rPr lang="en-US" altLang="ko-KR" sz="700" dirty="0" err="1">
                <a:latin typeface="+mn-ea"/>
                <a:ea typeface="+mn-ea"/>
                <a:cs typeface="Arial" panose="020B0604020202020204" pitchFamily="34" charset="0"/>
              </a:rPr>
              <a:t>Bq</a:t>
            </a:r>
            <a:endParaRPr lang="en-US" altLang="ko-KR" sz="7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8464E06-794B-47EA-8E42-DCCA7D5F5FE5}"/>
              </a:ext>
            </a:extLst>
          </p:cNvPr>
          <p:cNvCxnSpPr>
            <a:cxnSpLocks/>
          </p:cNvCxnSpPr>
          <p:nvPr/>
        </p:nvCxnSpPr>
        <p:spPr>
          <a:xfrm>
            <a:off x="478353" y="5594406"/>
            <a:ext cx="60120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52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7EC1E-FD54-4DDB-B6BE-9196DEC697FF}"/>
              </a:ext>
            </a:extLst>
          </p:cNvPr>
          <p:cNvSpPr txBox="1"/>
          <p:nvPr/>
        </p:nvSpPr>
        <p:spPr>
          <a:xfrm>
            <a:off x="416939" y="314036"/>
            <a:ext cx="6324519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관리데이터 등록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관리자화면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A563-40BA-490E-A128-56CF93A97798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cs typeface="Arial" panose="020B0604020202020204" pitchFamily="34" charset="0"/>
              </a:rPr>
              <a:t>2</a:t>
            </a: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.2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관리데이터 등록 보고서 미리보기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66-A4EB-4C99-8A95-8D9FFED2736A}"/>
              </a:ext>
            </a:extLst>
          </p:cNvPr>
          <p:cNvSpPr txBox="1"/>
          <p:nvPr/>
        </p:nvSpPr>
        <p:spPr>
          <a:xfrm>
            <a:off x="7141655" y="1496856"/>
            <a:ext cx="246753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설명</a:t>
            </a:r>
            <a:endParaRPr lang="en-US" altLang="ko-KR" sz="1200" dirty="0"/>
          </a:p>
          <a:p>
            <a:endParaRPr lang="en-US" altLang="ko-KR" sz="1000" dirty="0"/>
          </a:p>
          <a:p>
            <a:r>
              <a:rPr lang="en-US" altLang="ko-KR" sz="1000" dirty="0"/>
              <a:t>1. </a:t>
            </a:r>
            <a:r>
              <a:rPr lang="ko-KR" altLang="en-US" sz="1000" dirty="0"/>
              <a:t>등록 저장 전 미리보기</a:t>
            </a:r>
            <a:endParaRPr lang="en-US" altLang="ko-KR" sz="1000" dirty="0"/>
          </a:p>
          <a:p>
            <a:r>
              <a:rPr lang="en-US" altLang="ko-KR" sz="1000" dirty="0"/>
              <a:t>    -  </a:t>
            </a:r>
            <a:r>
              <a:rPr lang="ko-KR" altLang="en-US" sz="1000" dirty="0"/>
              <a:t>미리보기는 </a:t>
            </a:r>
            <a:r>
              <a:rPr lang="en-US" altLang="ko-KR" sz="1000" dirty="0"/>
              <a:t>pdf</a:t>
            </a:r>
            <a:r>
              <a:rPr lang="ko-KR" altLang="en-US" sz="1000" dirty="0"/>
              <a:t>보고서 형식으로 조회 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해당 양식은 폐기물종류 별 보고서에 맞게 내용 및 단위들이 적용되어야 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3. </a:t>
            </a:r>
            <a:r>
              <a:rPr lang="ko-KR" altLang="en-US" sz="1000" dirty="0"/>
              <a:t>모든 보고서의 막대그래프에 수치가 표시되어야 한다</a:t>
            </a:r>
            <a:r>
              <a:rPr lang="en-US" altLang="ko-KR" sz="1000" dirty="0"/>
              <a:t>.(</a:t>
            </a:r>
            <a:r>
              <a:rPr lang="ko-KR" altLang="en-US" sz="1000" dirty="0"/>
              <a:t>누적막대 그래프도 구분되는 부분에 수치가 각각 표시 되어야 한다</a:t>
            </a:r>
            <a:r>
              <a:rPr lang="en-US" altLang="ko-KR" sz="1000" dirty="0"/>
              <a:t>.)</a:t>
            </a:r>
          </a:p>
          <a:p>
            <a:endParaRPr lang="en-US" altLang="ko-KR" sz="1000" dirty="0"/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양식</a:t>
            </a:r>
            <a:r>
              <a:rPr lang="en-US" altLang="ko-KR" sz="1000" dirty="0"/>
              <a:t>5.</a:t>
            </a:r>
            <a:r>
              <a:rPr lang="ko-KR" altLang="en-US" sz="1000" dirty="0"/>
              <a:t>처분현황 은 그래프가 누적막대그래프 막대의 하단은 </a:t>
            </a:r>
            <a:r>
              <a:rPr lang="en-US" altLang="ko-KR" sz="1000" dirty="0"/>
              <a:t>'</a:t>
            </a:r>
            <a:r>
              <a:rPr lang="ko-KR" altLang="en-US" sz="1000" dirty="0"/>
              <a:t>저장용량</a:t>
            </a:r>
            <a:r>
              <a:rPr lang="en-US" altLang="ko-KR" sz="1000" dirty="0"/>
              <a:t>' </a:t>
            </a:r>
            <a:r>
              <a:rPr lang="ko-KR" altLang="en-US" sz="1000" dirty="0"/>
              <a:t>상단은 </a:t>
            </a:r>
            <a:r>
              <a:rPr lang="en-US" altLang="ko-KR" sz="1000" dirty="0"/>
              <a:t>'</a:t>
            </a:r>
            <a:r>
              <a:rPr lang="ko-KR" altLang="en-US" sz="1000" dirty="0"/>
              <a:t>저장량</a:t>
            </a:r>
            <a:r>
              <a:rPr lang="en-US" altLang="ko-KR" sz="1000" dirty="0"/>
              <a:t>'</a:t>
            </a:r>
            <a:r>
              <a:rPr lang="ko-KR" altLang="en-US" sz="1000" dirty="0"/>
              <a:t>으로 표기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*  pdf</a:t>
            </a:r>
            <a:r>
              <a:rPr lang="ko-KR" altLang="en-US" sz="1000" dirty="0"/>
              <a:t> 양식은 최종 확정될 예정</a:t>
            </a:r>
            <a:r>
              <a:rPr lang="en-US" altLang="ko-KR" sz="1000" dirty="0"/>
              <a:t>(</a:t>
            </a:r>
            <a:r>
              <a:rPr lang="ko-KR" altLang="en-US" sz="1000" dirty="0"/>
              <a:t>윤수지 연구원님 각 보고서 양식 정의 예정</a:t>
            </a:r>
            <a:r>
              <a:rPr lang="en-US" altLang="ko-KR" sz="1000" dirty="0"/>
              <a:t>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ED98F0-D8CE-4C0F-B5F7-F873D0C13FC4}"/>
              </a:ext>
            </a:extLst>
          </p:cNvPr>
          <p:cNvSpPr/>
          <p:nvPr/>
        </p:nvSpPr>
        <p:spPr>
          <a:xfrm>
            <a:off x="415640" y="1545450"/>
            <a:ext cx="6485209" cy="421778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6124CA-E871-491D-B0F1-200172753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74" y="2007810"/>
            <a:ext cx="2360802" cy="3464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F518979-006A-4D6C-9AFB-DA5C0D40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3" y="2827805"/>
            <a:ext cx="5658438" cy="19595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B4D8AB-845E-426E-9EB0-01D5D5A0F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61" y="4784728"/>
            <a:ext cx="5584489" cy="12612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EE34D3F-EAEE-46FC-A155-13812810D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366" y="4891747"/>
            <a:ext cx="5605284" cy="3624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D6AF30-758A-4BEF-8E30-A2652878F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61" y="2549939"/>
            <a:ext cx="5584489" cy="2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5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7EC1E-FD54-4DDB-B6BE-9196DEC697FF}"/>
              </a:ext>
            </a:extLst>
          </p:cNvPr>
          <p:cNvSpPr txBox="1"/>
          <p:nvPr/>
        </p:nvSpPr>
        <p:spPr>
          <a:xfrm>
            <a:off x="416939" y="314036"/>
            <a:ext cx="6990540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관리현황 보고서 조회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관리자화면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A563-40BA-490E-A128-56CF93A97798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2.3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66-A4EB-4C99-8A95-8D9FFED2736A}"/>
              </a:ext>
            </a:extLst>
          </p:cNvPr>
          <p:cNvSpPr txBox="1"/>
          <p:nvPr/>
        </p:nvSpPr>
        <p:spPr>
          <a:xfrm>
            <a:off x="7110540" y="905120"/>
            <a:ext cx="2467533" cy="3824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설명</a:t>
            </a:r>
            <a:endParaRPr lang="en-US" altLang="ko-KR" sz="1050" dirty="0"/>
          </a:p>
          <a:p>
            <a:endParaRPr lang="en-US" altLang="ko-KR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보고서 등록된 최신순으로 표시가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구분만 선택하고 조회버튼 클릭시에도 해당 구분만으로 필터 되어 최신순으로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3. </a:t>
            </a:r>
            <a:r>
              <a:rPr lang="ko-KR" altLang="en-US" sz="800" dirty="0"/>
              <a:t>년도</a:t>
            </a:r>
            <a:r>
              <a:rPr lang="en-US" altLang="ko-KR" sz="800" dirty="0"/>
              <a:t>, </a:t>
            </a:r>
            <a:r>
              <a:rPr lang="ko-KR" altLang="en-US" sz="800" dirty="0"/>
              <a:t>분기 만 선택하고 조회버튼 클릭시에도 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4. </a:t>
            </a:r>
            <a:r>
              <a:rPr lang="ko-KR" altLang="en-US" sz="800" dirty="0"/>
              <a:t>보고서명만 입력하여 조회버튼 클릭시에도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5. </a:t>
            </a:r>
            <a:r>
              <a:rPr lang="ko-KR" altLang="en-US" sz="800" dirty="0"/>
              <a:t>보고서명 클릭 시 </a:t>
            </a:r>
            <a:r>
              <a:rPr lang="en-US" altLang="ko-KR" sz="800" dirty="0"/>
              <a:t>pdf</a:t>
            </a:r>
            <a:r>
              <a:rPr lang="ko-KR" altLang="en-US" sz="800" dirty="0"/>
              <a:t>보고서 형식으로 조회되어야 한다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6. </a:t>
            </a:r>
            <a:r>
              <a:rPr lang="ko-KR" altLang="en-US" sz="800" dirty="0"/>
              <a:t>다운로드 클릭 시 바로 다운로드 되어야 한다</a:t>
            </a:r>
            <a:r>
              <a:rPr lang="en-US" altLang="ko-KR" sz="800" dirty="0"/>
              <a:t>. </a:t>
            </a:r>
            <a:r>
              <a:rPr lang="ko-KR" altLang="en-US" sz="800" dirty="0"/>
              <a:t>파일명은 </a:t>
            </a:r>
            <a:r>
              <a:rPr lang="en-US" altLang="ko-KR" sz="800" dirty="0"/>
              <a:t>‘</a:t>
            </a:r>
            <a:r>
              <a:rPr lang="ko-KR" altLang="en-US" sz="800" dirty="0"/>
              <a:t>보고서명</a:t>
            </a:r>
            <a:r>
              <a:rPr lang="en-US" altLang="ko-KR" sz="800" dirty="0"/>
              <a:t>.pdf’</a:t>
            </a:r>
            <a:r>
              <a:rPr lang="ko-KR" altLang="en-US" sz="800" dirty="0"/>
              <a:t> 이어야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7. ‘</a:t>
            </a:r>
            <a:r>
              <a:rPr lang="ko-KR" altLang="en-US" sz="800" dirty="0"/>
              <a:t>등록</a:t>
            </a:r>
            <a:r>
              <a:rPr lang="en-US" altLang="ko-KR" sz="800" dirty="0"/>
              <a:t>’</a:t>
            </a:r>
            <a:r>
              <a:rPr lang="ko-KR" altLang="en-US" sz="800" dirty="0"/>
              <a:t>버튼 클릭 시 </a:t>
            </a:r>
            <a:r>
              <a:rPr lang="en-US" altLang="ko-KR" sz="800" dirty="0"/>
              <a:t>‘</a:t>
            </a:r>
            <a:r>
              <a:rPr lang="ko-KR" altLang="en-US" sz="800" dirty="0"/>
              <a:t>방사성폐기물 관리데이터 등록 화면</a:t>
            </a:r>
            <a:r>
              <a:rPr lang="en-US" altLang="ko-KR" sz="800" dirty="0"/>
              <a:t>’</a:t>
            </a:r>
            <a:r>
              <a:rPr lang="ko-KR" altLang="en-US" sz="800" dirty="0"/>
              <a:t>으로 이동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8. </a:t>
            </a:r>
            <a:r>
              <a:rPr lang="ko-KR" altLang="en-US" sz="800" dirty="0"/>
              <a:t>구분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고체발생량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고체누적량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처분량</a:t>
            </a:r>
            <a:r>
              <a:rPr lang="en-US" altLang="ko-KR" sz="800" dirty="0"/>
              <a:t>)</a:t>
            </a:r>
          </a:p>
          <a:p>
            <a:r>
              <a:rPr lang="en-US" altLang="ko-KR" sz="800" dirty="0"/>
              <a:t>    -  </a:t>
            </a:r>
            <a:r>
              <a:rPr lang="ko-KR" altLang="en-US" sz="800" dirty="0"/>
              <a:t>기체배출물</a:t>
            </a:r>
            <a:endParaRPr lang="en-US" altLang="ko-KR" sz="800" dirty="0"/>
          </a:p>
          <a:p>
            <a:r>
              <a:rPr lang="en-US" altLang="ko-KR" sz="800" dirty="0"/>
              <a:t>    -  </a:t>
            </a:r>
            <a:r>
              <a:rPr lang="ko-KR" altLang="en-US" sz="800" dirty="0"/>
              <a:t>액체배출물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부지선량</a:t>
            </a:r>
            <a:endParaRPr lang="en-US" altLang="ko-KR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9ACCE-D1E4-4A54-BB3F-CA964DFE4A96}"/>
              </a:ext>
            </a:extLst>
          </p:cNvPr>
          <p:cNvSpPr txBox="1"/>
          <p:nvPr/>
        </p:nvSpPr>
        <p:spPr>
          <a:xfrm>
            <a:off x="488655" y="1416701"/>
            <a:ext cx="6324519" cy="30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400" b="1" dirty="0">
                <a:latin typeface="+mn-ea"/>
                <a:ea typeface="+mn-ea"/>
                <a:cs typeface="Arial" panose="020B0604020202020204" pitchFamily="34" charset="0"/>
              </a:rPr>
              <a:t>방사성폐기물 관리현황 보고서</a:t>
            </a:r>
            <a:endParaRPr lang="en-US" altLang="ko-KR" sz="14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7DC288-224C-45EE-84B6-90C20A609606}"/>
              </a:ext>
            </a:extLst>
          </p:cNvPr>
          <p:cNvCxnSpPr>
            <a:cxnSpLocks/>
          </p:cNvCxnSpPr>
          <p:nvPr/>
        </p:nvCxnSpPr>
        <p:spPr>
          <a:xfrm>
            <a:off x="488655" y="5035814"/>
            <a:ext cx="641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3CC672-4FC1-47C0-BE2F-6D7DA16BC720}"/>
              </a:ext>
            </a:extLst>
          </p:cNvPr>
          <p:cNvGrpSpPr/>
          <p:nvPr/>
        </p:nvGrpSpPr>
        <p:grpSpPr>
          <a:xfrm>
            <a:off x="447815" y="1778984"/>
            <a:ext cx="1403002" cy="251846"/>
            <a:chOff x="646981" y="2372264"/>
            <a:chExt cx="1199072" cy="18588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087830D-23B0-4B2C-9E9F-94FD605E42BB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구분</a:t>
              </a:r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5293E40D-244E-4EF5-ADC3-0230BEC4840F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1B8177-3806-4087-AFD5-77973442618D}"/>
              </a:ext>
            </a:extLst>
          </p:cNvPr>
          <p:cNvGrpSpPr/>
          <p:nvPr/>
        </p:nvGrpSpPr>
        <p:grpSpPr>
          <a:xfrm>
            <a:off x="2688226" y="1778984"/>
            <a:ext cx="565769" cy="251846"/>
            <a:chOff x="646981" y="2372264"/>
            <a:chExt cx="1199072" cy="18588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F8C4F2F-0E31-4D93-A0B7-A108F629353C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년도</a:t>
              </a:r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F895FDBC-BD44-41F4-AA15-D8D4E0755774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EC73A91-D5CF-490A-8299-1A62B1C0190E}"/>
              </a:ext>
            </a:extLst>
          </p:cNvPr>
          <p:cNvGrpSpPr/>
          <p:nvPr/>
        </p:nvGrpSpPr>
        <p:grpSpPr>
          <a:xfrm>
            <a:off x="3287177" y="1778984"/>
            <a:ext cx="498408" cy="251846"/>
            <a:chOff x="646981" y="2372264"/>
            <a:chExt cx="1199072" cy="1858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311B41E-047C-4577-839D-F8CCEB965F79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분기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C5B41488-BA5A-47B8-A06D-2DCC33695690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429422-7A19-4E34-873C-04711EF0630E}"/>
              </a:ext>
            </a:extLst>
          </p:cNvPr>
          <p:cNvCxnSpPr>
            <a:cxnSpLocks/>
          </p:cNvCxnSpPr>
          <p:nvPr/>
        </p:nvCxnSpPr>
        <p:spPr>
          <a:xfrm>
            <a:off x="488655" y="2079820"/>
            <a:ext cx="6393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F9CCAF-C19B-4A5B-8C26-DF75644C0959}"/>
              </a:ext>
            </a:extLst>
          </p:cNvPr>
          <p:cNvSpPr/>
          <p:nvPr/>
        </p:nvSpPr>
        <p:spPr>
          <a:xfrm>
            <a:off x="3838372" y="1781476"/>
            <a:ext cx="1506930" cy="251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보고서명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567333-DAFE-413D-8516-5922419C577F}"/>
              </a:ext>
            </a:extLst>
          </p:cNvPr>
          <p:cNvSpPr txBox="1"/>
          <p:nvPr/>
        </p:nvSpPr>
        <p:spPr>
          <a:xfrm>
            <a:off x="488655" y="2126247"/>
            <a:ext cx="6784600" cy="25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000" dirty="0">
                <a:latin typeface="+mn-ea"/>
                <a:cs typeface="Arial" panose="020B0604020202020204" pitchFamily="34" charset="0"/>
              </a:rPr>
              <a:t>순번 년도   분기      구분                             보고서명                                       다운로드   변경이력</a:t>
            </a:r>
            <a:endParaRPr lang="en-US" altLang="ko-KR" sz="1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A78230-5560-4C77-A8D4-4EA5030BE46E}"/>
              </a:ext>
            </a:extLst>
          </p:cNvPr>
          <p:cNvCxnSpPr>
            <a:cxnSpLocks/>
          </p:cNvCxnSpPr>
          <p:nvPr/>
        </p:nvCxnSpPr>
        <p:spPr>
          <a:xfrm>
            <a:off x="488655" y="2406941"/>
            <a:ext cx="644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6DF4DA-9208-4579-85FC-31FE5BD4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21" y="2434214"/>
            <a:ext cx="302944" cy="228753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D6F46FF-76AE-4961-ADB4-5C183D6C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219" y="2517465"/>
            <a:ext cx="3642936" cy="22042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12AE84-ECFA-4372-98EB-ADA3CC2AD65C}"/>
              </a:ext>
            </a:extLst>
          </p:cNvPr>
          <p:cNvSpPr txBox="1"/>
          <p:nvPr/>
        </p:nvSpPr>
        <p:spPr>
          <a:xfrm>
            <a:off x="480696" y="2491777"/>
            <a:ext cx="50394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159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158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157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156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155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154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D4A78B-7C91-4E70-85EA-69044DB75A45}"/>
              </a:ext>
            </a:extLst>
          </p:cNvPr>
          <p:cNvSpPr txBox="1"/>
          <p:nvPr/>
        </p:nvSpPr>
        <p:spPr>
          <a:xfrm>
            <a:off x="792487" y="2484786"/>
            <a:ext cx="60008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2C7F52-3702-4349-91CB-AD8F0A01CB58}"/>
              </a:ext>
            </a:extLst>
          </p:cNvPr>
          <p:cNvSpPr txBox="1"/>
          <p:nvPr/>
        </p:nvSpPr>
        <p:spPr>
          <a:xfrm>
            <a:off x="1220256" y="2484786"/>
            <a:ext cx="60008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CE73DA3-107A-4DA9-9EAE-235F68078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22" y="2850672"/>
            <a:ext cx="348868" cy="15117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0C72675-1FDC-4F4F-B8CA-90186852E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22" y="3868817"/>
            <a:ext cx="348868" cy="15117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7A9F73AF-6F38-4B42-8793-4362AF805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016" y="1809708"/>
            <a:ext cx="442685" cy="19183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70EA189A-B2B7-4641-879F-58999BB59F9E}"/>
              </a:ext>
            </a:extLst>
          </p:cNvPr>
          <p:cNvGrpSpPr/>
          <p:nvPr/>
        </p:nvGrpSpPr>
        <p:grpSpPr>
          <a:xfrm>
            <a:off x="1890167" y="1778984"/>
            <a:ext cx="742336" cy="251846"/>
            <a:chOff x="646981" y="2372264"/>
            <a:chExt cx="1199072" cy="1858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F912FE3-B781-4367-A119-66ECB05C5637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전체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40689E6A-D346-45A4-9FF3-9BCF9B8E1603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FEEA4B6-2D7A-412B-B13A-71BE3491E4E5}"/>
              </a:ext>
            </a:extLst>
          </p:cNvPr>
          <p:cNvSpPr txBox="1"/>
          <p:nvPr/>
        </p:nvSpPr>
        <p:spPr>
          <a:xfrm>
            <a:off x="6118740" y="5174072"/>
            <a:ext cx="37237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9. </a:t>
            </a:r>
            <a:r>
              <a:rPr lang="ko-KR" altLang="en-US" sz="800" dirty="0"/>
              <a:t>보고서구분별 구분 정의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고체발생량</a:t>
            </a:r>
            <a:r>
              <a:rPr lang="en-US" altLang="ko-KR" sz="800" dirty="0"/>
              <a:t>)  -&gt; </a:t>
            </a:r>
            <a:r>
              <a:rPr lang="ko-KR" altLang="en-US" sz="800" dirty="0" err="1"/>
              <a:t>시설별</a:t>
            </a:r>
            <a:r>
              <a:rPr lang="ko-KR" altLang="en-US" sz="800" dirty="0"/>
              <a:t> 발생량</a:t>
            </a:r>
            <a:r>
              <a:rPr lang="en-US" altLang="ko-KR" sz="800" dirty="0"/>
              <a:t>, </a:t>
            </a:r>
            <a:r>
              <a:rPr lang="ko-KR" altLang="en-US" sz="800" dirty="0" err="1"/>
              <a:t>부지별</a:t>
            </a:r>
            <a:r>
              <a:rPr lang="ko-KR" altLang="en-US" sz="800" dirty="0"/>
              <a:t> 발생량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고체누적량</a:t>
            </a:r>
            <a:r>
              <a:rPr lang="en-US" altLang="ko-KR" sz="800" dirty="0"/>
              <a:t>)  -&gt; </a:t>
            </a:r>
            <a:r>
              <a:rPr lang="ko-KR" altLang="en-US" sz="800" dirty="0" err="1"/>
              <a:t>부지별</a:t>
            </a:r>
            <a:r>
              <a:rPr lang="ko-KR" altLang="en-US" sz="800" dirty="0"/>
              <a:t> 저장량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en-US" altLang="ko-KR" sz="800" dirty="0"/>
              <a:t>(</a:t>
            </a:r>
            <a:r>
              <a:rPr lang="ko-KR" altLang="en-US" sz="800" dirty="0" err="1"/>
              <a:t>처분량</a:t>
            </a:r>
            <a:r>
              <a:rPr lang="en-US" altLang="ko-KR" sz="800" dirty="0"/>
              <a:t>)           -&gt; </a:t>
            </a:r>
            <a:r>
              <a:rPr lang="ko-KR" altLang="en-US" sz="800" dirty="0"/>
              <a:t>처분현황</a:t>
            </a:r>
            <a:r>
              <a:rPr lang="en-US" altLang="ko-KR" sz="800" dirty="0"/>
              <a:t>,  </a:t>
            </a:r>
            <a:r>
              <a:rPr lang="ko-KR" altLang="en-US" sz="800" dirty="0"/>
              <a:t>처분현황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/>
              <a:t>기체배출물               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 err="1"/>
              <a:t>시설별</a:t>
            </a:r>
            <a:r>
              <a:rPr lang="ko-KR" altLang="en-US" sz="800" dirty="0"/>
              <a:t> 방사능</a:t>
            </a:r>
            <a:r>
              <a:rPr lang="en-US" altLang="ko-KR" sz="800" dirty="0"/>
              <a:t>, </a:t>
            </a:r>
            <a:r>
              <a:rPr lang="ko-KR" altLang="en-US" sz="800" dirty="0" err="1"/>
              <a:t>부지별</a:t>
            </a:r>
            <a:r>
              <a:rPr lang="ko-KR" altLang="en-US" sz="800" dirty="0"/>
              <a:t> 방사능 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/>
              <a:t>액체배출물                                            </a:t>
            </a:r>
            <a:r>
              <a:rPr lang="en-US" altLang="ko-KR" sz="800" dirty="0"/>
              <a:t>      -&gt; </a:t>
            </a:r>
            <a:r>
              <a:rPr lang="ko-KR" altLang="en-US" sz="800" dirty="0" err="1"/>
              <a:t>시설별</a:t>
            </a:r>
            <a:r>
              <a:rPr lang="en-US" altLang="ko-KR" sz="800" dirty="0"/>
              <a:t> </a:t>
            </a:r>
            <a:r>
              <a:rPr lang="ko-KR" altLang="en-US" sz="800" dirty="0"/>
              <a:t>방사능</a:t>
            </a:r>
            <a:r>
              <a:rPr lang="en-US" altLang="ko-KR" sz="800" dirty="0"/>
              <a:t>, </a:t>
            </a:r>
            <a:r>
              <a:rPr lang="ko-KR" altLang="en-US" sz="800" dirty="0" err="1"/>
              <a:t>부지별</a:t>
            </a:r>
            <a:r>
              <a:rPr lang="ko-KR" altLang="en-US" sz="800" dirty="0"/>
              <a:t> 방사능</a:t>
            </a:r>
            <a:r>
              <a:rPr lang="en-US" altLang="ko-KR" sz="800" dirty="0"/>
              <a:t>, </a:t>
            </a:r>
            <a:r>
              <a:rPr lang="ko-KR" altLang="en-US" sz="800" dirty="0"/>
              <a:t>배출량</a:t>
            </a:r>
            <a:r>
              <a:rPr lang="en-US" altLang="ko-KR" sz="800" dirty="0"/>
              <a:t> </a:t>
            </a:r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         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 err="1"/>
              <a:t>시설별</a:t>
            </a:r>
            <a:r>
              <a:rPr lang="ko-KR" altLang="en-US" sz="800" dirty="0"/>
              <a:t> 발생량</a:t>
            </a:r>
            <a:r>
              <a:rPr lang="en-US" altLang="ko-KR" sz="800" dirty="0"/>
              <a:t>, </a:t>
            </a:r>
            <a:r>
              <a:rPr lang="ko-KR" altLang="en-US" sz="800" dirty="0" err="1"/>
              <a:t>시설별</a:t>
            </a:r>
            <a:r>
              <a:rPr lang="ko-KR" altLang="en-US" sz="800" dirty="0"/>
              <a:t> 저장량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부지선량</a:t>
            </a:r>
            <a:r>
              <a:rPr lang="ko-KR" altLang="en-US" sz="800" dirty="0"/>
              <a:t>                   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 err="1"/>
              <a:t>부지선량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ko-KR" altLang="en-US" sz="800" dirty="0"/>
              <a:t> 운반                 </a:t>
            </a:r>
            <a:r>
              <a:rPr lang="en-US" altLang="ko-KR" sz="800" dirty="0"/>
              <a:t>-&gt; </a:t>
            </a:r>
            <a:r>
              <a:rPr lang="ko-KR" altLang="en-US" sz="800" dirty="0"/>
              <a:t>운반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운반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/>
              <a:t>운반</a:t>
            </a:r>
            <a:endParaRPr lang="en-US" altLang="ko-KR" sz="800" dirty="0"/>
          </a:p>
        </p:txBody>
      </p:sp>
      <p:sp>
        <p:nvSpPr>
          <p:cNvPr id="43" name="별: 꼭짓점 10개 42">
            <a:extLst>
              <a:ext uri="{FF2B5EF4-FFF2-40B4-BE49-F238E27FC236}">
                <a16:creationId xmlns:a16="http://schemas.microsoft.com/office/drawing/2014/main" id="{A30E89D0-E78C-4A9C-B56F-6F95A8990D1E}"/>
              </a:ext>
            </a:extLst>
          </p:cNvPr>
          <p:cNvSpPr/>
          <p:nvPr/>
        </p:nvSpPr>
        <p:spPr>
          <a:xfrm>
            <a:off x="211071" y="1624183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4" name="별: 꼭짓점 10개 43">
            <a:extLst>
              <a:ext uri="{FF2B5EF4-FFF2-40B4-BE49-F238E27FC236}">
                <a16:creationId xmlns:a16="http://schemas.microsoft.com/office/drawing/2014/main" id="{12A6DE2D-D7BA-4778-B7A4-4FE1CF795D99}"/>
              </a:ext>
            </a:extLst>
          </p:cNvPr>
          <p:cNvSpPr/>
          <p:nvPr/>
        </p:nvSpPr>
        <p:spPr>
          <a:xfrm>
            <a:off x="1835891" y="1628666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5" name="별: 꼭짓점 10개 44">
            <a:extLst>
              <a:ext uri="{FF2B5EF4-FFF2-40B4-BE49-F238E27FC236}">
                <a16:creationId xmlns:a16="http://schemas.microsoft.com/office/drawing/2014/main" id="{A9C65093-27EE-426C-A6EB-335B9B3A66EE}"/>
              </a:ext>
            </a:extLst>
          </p:cNvPr>
          <p:cNvSpPr/>
          <p:nvPr/>
        </p:nvSpPr>
        <p:spPr>
          <a:xfrm>
            <a:off x="7825201" y="3553114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6" name="별: 꼭짓점 10개 45">
            <a:extLst>
              <a:ext uri="{FF2B5EF4-FFF2-40B4-BE49-F238E27FC236}">
                <a16:creationId xmlns:a16="http://schemas.microsoft.com/office/drawing/2014/main" id="{417AD24E-F79C-45BB-BF83-D4A41B30F777}"/>
              </a:ext>
            </a:extLst>
          </p:cNvPr>
          <p:cNvSpPr/>
          <p:nvPr/>
        </p:nvSpPr>
        <p:spPr>
          <a:xfrm>
            <a:off x="8471805" y="5035814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7" name="별: 꼭짓점 10개 46">
            <a:extLst>
              <a:ext uri="{FF2B5EF4-FFF2-40B4-BE49-F238E27FC236}">
                <a16:creationId xmlns:a16="http://schemas.microsoft.com/office/drawing/2014/main" id="{409F26E0-DC94-49F9-BA87-0C9DFB3B7C2C}"/>
              </a:ext>
            </a:extLst>
          </p:cNvPr>
          <p:cNvSpPr/>
          <p:nvPr/>
        </p:nvSpPr>
        <p:spPr>
          <a:xfrm>
            <a:off x="14461115" y="6960262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05C22956-1AE1-48C0-B4B6-F33CCC4D8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877" y="1810145"/>
            <a:ext cx="480795" cy="2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67CCFF-3886-4159-BEC7-D8885D30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/>
          <a:p>
            <a:fld id="{FCCD41F2-4DB3-45B2-897C-E9677EAF16B1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7EC1E-FD54-4DDB-B6BE-9196DEC697FF}"/>
              </a:ext>
            </a:extLst>
          </p:cNvPr>
          <p:cNvSpPr txBox="1"/>
          <p:nvPr/>
        </p:nvSpPr>
        <p:spPr>
          <a:xfrm>
            <a:off x="416939" y="314036"/>
            <a:ext cx="6990540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sz="2000" dirty="0">
                <a:latin typeface="+mn-ea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2000" dirty="0">
                <a:latin typeface="+mn-ea"/>
                <a:ea typeface="+mn-ea"/>
                <a:cs typeface="Arial" panose="020B0604020202020204" pitchFamily="34" charset="0"/>
              </a:rPr>
              <a:t>방사성폐기물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운반정보 보고서 조회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관리자화면</a:t>
            </a:r>
            <a:endParaRPr lang="en-US" altLang="ko-KR" sz="2000" dirty="0">
              <a:solidFill>
                <a:srgbClr val="FF0000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A563-40BA-490E-A128-56CF93A97798}"/>
              </a:ext>
            </a:extLst>
          </p:cNvPr>
          <p:cNvSpPr txBox="1"/>
          <p:nvPr/>
        </p:nvSpPr>
        <p:spPr>
          <a:xfrm>
            <a:off x="485954" y="899536"/>
            <a:ext cx="6420088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ko-KR" dirty="0">
                <a:latin typeface="+mn-ea"/>
                <a:ea typeface="+mn-ea"/>
                <a:cs typeface="Arial" panose="020B0604020202020204" pitchFamily="34" charset="0"/>
              </a:rPr>
              <a:t>2.4 </a:t>
            </a:r>
            <a:r>
              <a:rPr lang="ko-KR" altLang="en-US" dirty="0">
                <a:latin typeface="+mn-ea"/>
                <a:ea typeface="+mn-ea"/>
                <a:cs typeface="Arial" panose="020B0604020202020204" pitchFamily="34" charset="0"/>
              </a:rPr>
              <a:t>방사성폐기물 운반정보 보고서 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D7666-A4EB-4C99-8A95-8D9FFED2736A}"/>
              </a:ext>
            </a:extLst>
          </p:cNvPr>
          <p:cNvSpPr txBox="1"/>
          <p:nvPr/>
        </p:nvSpPr>
        <p:spPr>
          <a:xfrm>
            <a:off x="7099093" y="1270728"/>
            <a:ext cx="2467533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설명</a:t>
            </a:r>
            <a:endParaRPr lang="en-US" altLang="ko-KR" sz="1050" dirty="0"/>
          </a:p>
          <a:p>
            <a:endParaRPr lang="en-US" altLang="ko-KR" sz="800" dirty="0"/>
          </a:p>
          <a:p>
            <a:r>
              <a:rPr lang="en-US" altLang="ko-KR" sz="800" dirty="0"/>
              <a:t>1. </a:t>
            </a:r>
            <a:r>
              <a:rPr lang="ko-KR" altLang="en-US" sz="800" dirty="0"/>
              <a:t>보고서 등록된 최신순으로 표시가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2. </a:t>
            </a:r>
            <a:r>
              <a:rPr lang="ko-KR" altLang="en-US" sz="800" dirty="0"/>
              <a:t>구분만 선택하고 조회버튼 클릭시에도 해당 구분만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3. </a:t>
            </a:r>
            <a:r>
              <a:rPr lang="ko-KR" altLang="en-US" sz="800" dirty="0"/>
              <a:t>년도</a:t>
            </a:r>
            <a:r>
              <a:rPr lang="en-US" altLang="ko-KR" sz="800" dirty="0"/>
              <a:t>, </a:t>
            </a:r>
            <a:r>
              <a:rPr lang="ko-KR" altLang="en-US" sz="800" dirty="0"/>
              <a:t>분기 만 선택하고 조회버튼 클릭시에도 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4. </a:t>
            </a:r>
            <a:r>
              <a:rPr lang="ko-KR" altLang="en-US" sz="800" dirty="0"/>
              <a:t>보고서명만 입력하여 조회버튼 클릭시에도 최신순으로 필터 되어 조회 되어야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r>
              <a:rPr lang="en-US" altLang="ko-KR" sz="800" dirty="0"/>
              <a:t>5. </a:t>
            </a:r>
            <a:r>
              <a:rPr lang="ko-KR" altLang="en-US" sz="800" dirty="0"/>
              <a:t>보고서명 클릭 시 </a:t>
            </a:r>
            <a:r>
              <a:rPr lang="en-US" altLang="ko-KR" sz="800" dirty="0"/>
              <a:t>pdf</a:t>
            </a:r>
            <a:r>
              <a:rPr lang="ko-KR" altLang="en-US" sz="800" dirty="0"/>
              <a:t>보고서 형식으로 조회되어야 한다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6. </a:t>
            </a:r>
            <a:r>
              <a:rPr lang="ko-KR" altLang="en-US" sz="800" dirty="0"/>
              <a:t>다운로드 클릭 시 바로 다운로드 되어야 한다</a:t>
            </a:r>
            <a:r>
              <a:rPr lang="en-US" altLang="ko-KR" sz="800" dirty="0"/>
              <a:t>. </a:t>
            </a:r>
            <a:r>
              <a:rPr lang="ko-KR" altLang="en-US" sz="800" dirty="0"/>
              <a:t>파일명은 </a:t>
            </a:r>
            <a:r>
              <a:rPr lang="en-US" altLang="ko-KR" sz="800" dirty="0"/>
              <a:t>‘</a:t>
            </a:r>
            <a:r>
              <a:rPr lang="ko-KR" altLang="en-US" sz="800" dirty="0"/>
              <a:t>보고서명</a:t>
            </a:r>
            <a:r>
              <a:rPr lang="en-US" altLang="ko-KR" sz="800" dirty="0"/>
              <a:t>.pdf’</a:t>
            </a:r>
            <a:r>
              <a:rPr lang="ko-KR" altLang="en-US" sz="800" dirty="0"/>
              <a:t> 이어야 한다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7. ’</a:t>
            </a:r>
            <a:r>
              <a:rPr lang="ko-KR" altLang="en-US" sz="800" dirty="0"/>
              <a:t>등록</a:t>
            </a:r>
            <a:r>
              <a:rPr lang="en-US" altLang="ko-KR" sz="800" dirty="0"/>
              <a:t>’</a:t>
            </a:r>
            <a:r>
              <a:rPr lang="ko-KR" altLang="en-US" sz="800" dirty="0"/>
              <a:t>버튼 클릭 시 </a:t>
            </a:r>
            <a:r>
              <a:rPr lang="en-US" altLang="ko-KR" sz="800" dirty="0"/>
              <a:t>‘</a:t>
            </a:r>
            <a:r>
              <a:rPr lang="ko-KR" altLang="en-US" sz="800" dirty="0"/>
              <a:t>방사성폐기물 관리데이터 등록 화면</a:t>
            </a:r>
            <a:r>
              <a:rPr lang="en-US" altLang="ko-KR" sz="800" dirty="0"/>
              <a:t>’</a:t>
            </a:r>
            <a:r>
              <a:rPr lang="ko-KR" altLang="en-US" sz="800" dirty="0"/>
              <a:t>으로 이동 되어야 한다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8. </a:t>
            </a:r>
            <a:r>
              <a:rPr lang="ko-KR" altLang="en-US" sz="800" dirty="0"/>
              <a:t>구분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ko-KR" altLang="en-US" sz="800" dirty="0"/>
              <a:t> 운반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운반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dirty="0"/>
              <a:t>등록 화면에서 위 </a:t>
            </a:r>
            <a:r>
              <a:rPr lang="en-US" altLang="ko-KR" sz="800" dirty="0"/>
              <a:t>2</a:t>
            </a:r>
            <a:r>
              <a:rPr lang="ko-KR" altLang="en-US" sz="800" dirty="0"/>
              <a:t>가지의 구분을 선택하고 저장될 시에 이 화면으로 분기 되어야 함 </a:t>
            </a:r>
            <a:endParaRPr lang="en-US" altLang="ko-KR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9ACCE-D1E4-4A54-BB3F-CA964DFE4A96}"/>
              </a:ext>
            </a:extLst>
          </p:cNvPr>
          <p:cNvSpPr txBox="1"/>
          <p:nvPr/>
        </p:nvSpPr>
        <p:spPr>
          <a:xfrm>
            <a:off x="488655" y="1416701"/>
            <a:ext cx="6324519" cy="30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400" b="1" dirty="0">
                <a:latin typeface="+mn-ea"/>
                <a:ea typeface="+mn-ea"/>
                <a:cs typeface="Arial" panose="020B0604020202020204" pitchFamily="34" charset="0"/>
              </a:rPr>
              <a:t>방사성폐기물 운반정보 보고서</a:t>
            </a:r>
            <a:endParaRPr lang="en-US" altLang="ko-KR" sz="14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C7DC288-224C-45EE-84B6-90C20A609606}"/>
              </a:ext>
            </a:extLst>
          </p:cNvPr>
          <p:cNvCxnSpPr>
            <a:cxnSpLocks/>
          </p:cNvCxnSpPr>
          <p:nvPr/>
        </p:nvCxnSpPr>
        <p:spPr>
          <a:xfrm>
            <a:off x="488655" y="5035814"/>
            <a:ext cx="64173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6429422-7A19-4E34-873C-04711EF0630E}"/>
              </a:ext>
            </a:extLst>
          </p:cNvPr>
          <p:cNvCxnSpPr>
            <a:cxnSpLocks/>
          </p:cNvCxnSpPr>
          <p:nvPr/>
        </p:nvCxnSpPr>
        <p:spPr>
          <a:xfrm>
            <a:off x="488655" y="2079820"/>
            <a:ext cx="63932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3567333-DAFE-413D-8516-5922419C577F}"/>
              </a:ext>
            </a:extLst>
          </p:cNvPr>
          <p:cNvSpPr txBox="1"/>
          <p:nvPr/>
        </p:nvSpPr>
        <p:spPr>
          <a:xfrm>
            <a:off x="488655" y="2126247"/>
            <a:ext cx="6784600" cy="255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ko-KR" altLang="en-US" sz="1000" dirty="0">
                <a:latin typeface="+mn-ea"/>
                <a:cs typeface="Arial" panose="020B0604020202020204" pitchFamily="34" charset="0"/>
              </a:rPr>
              <a:t>순번 년도 분기       구분                           보고서명                                        다운로드  변경이력</a:t>
            </a:r>
            <a:endParaRPr lang="en-US" altLang="ko-KR" sz="1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6A78230-5560-4C77-A8D4-4EA5030BE46E}"/>
              </a:ext>
            </a:extLst>
          </p:cNvPr>
          <p:cNvCxnSpPr>
            <a:cxnSpLocks/>
          </p:cNvCxnSpPr>
          <p:nvPr/>
        </p:nvCxnSpPr>
        <p:spPr>
          <a:xfrm>
            <a:off x="488655" y="2406941"/>
            <a:ext cx="6441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A6DF4DA-9208-4579-85FC-31FE5BD4D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20" y="2434214"/>
            <a:ext cx="318875" cy="240782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0D6F46FF-76AE-4961-ADB4-5C183D6C2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127" y="2533722"/>
            <a:ext cx="3582733" cy="216785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F928673-B3E1-48EB-BC3A-731E4E4385FD}"/>
              </a:ext>
            </a:extLst>
          </p:cNvPr>
          <p:cNvSpPr txBox="1"/>
          <p:nvPr/>
        </p:nvSpPr>
        <p:spPr>
          <a:xfrm>
            <a:off x="480696" y="2491777"/>
            <a:ext cx="50394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159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158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157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156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155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154</a:t>
            </a:r>
          </a:p>
          <a:p>
            <a:endParaRPr lang="en-US" altLang="ko-KR" sz="1100" dirty="0"/>
          </a:p>
          <a:p>
            <a:r>
              <a:rPr lang="en-US" altLang="ko-KR" sz="1100" dirty="0"/>
              <a:t>153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A7866D-D7C5-46BC-AB4D-791C92AE6ACD}"/>
              </a:ext>
            </a:extLst>
          </p:cNvPr>
          <p:cNvSpPr txBox="1"/>
          <p:nvPr/>
        </p:nvSpPr>
        <p:spPr>
          <a:xfrm>
            <a:off x="792487" y="2484786"/>
            <a:ext cx="60008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  <a:p>
            <a:endParaRPr lang="en-US" altLang="ko-KR" sz="1100" dirty="0"/>
          </a:p>
          <a:p>
            <a:r>
              <a:rPr lang="en-US" altLang="ko-KR" sz="1100" dirty="0"/>
              <a:t>2020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CBA077-3CA3-4157-9423-78A28B8364BC}"/>
              </a:ext>
            </a:extLst>
          </p:cNvPr>
          <p:cNvSpPr txBox="1"/>
          <p:nvPr/>
        </p:nvSpPr>
        <p:spPr>
          <a:xfrm>
            <a:off x="1220256" y="2484786"/>
            <a:ext cx="600085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분기</a:t>
            </a:r>
            <a:endParaRPr lang="en-US" altLang="ko-KR" sz="11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1274F3B-51AA-4089-A54C-995F083F3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22" y="3193572"/>
            <a:ext cx="348868" cy="15117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3EA3314C-BC49-4755-ADF4-122C71F2B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22" y="3564017"/>
            <a:ext cx="348868" cy="1511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CA08422-9AED-4A04-A0BE-EB096ACCD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908" y="1809708"/>
            <a:ext cx="480794" cy="2083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73C9E12-742A-4282-9D0C-0D7520E22439}"/>
              </a:ext>
            </a:extLst>
          </p:cNvPr>
          <p:cNvSpPr txBox="1"/>
          <p:nvPr/>
        </p:nvSpPr>
        <p:spPr>
          <a:xfrm>
            <a:off x="7099093" y="5125607"/>
            <a:ext cx="2527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9. </a:t>
            </a:r>
            <a:r>
              <a:rPr lang="ko-KR" altLang="en-US" sz="800" dirty="0"/>
              <a:t>보고서구분별 구분 정의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중저준위방사성폐기물</a:t>
            </a:r>
            <a:r>
              <a:rPr lang="ko-KR" altLang="en-US" sz="800" dirty="0"/>
              <a:t> 운반                 </a:t>
            </a:r>
            <a:r>
              <a:rPr lang="en-US" altLang="ko-KR" sz="800" dirty="0"/>
              <a:t>-&gt; </a:t>
            </a:r>
            <a:r>
              <a:rPr lang="ko-KR" altLang="en-US" sz="800" dirty="0"/>
              <a:t>운반</a:t>
            </a:r>
            <a:endParaRPr lang="en-US" altLang="ko-KR" sz="800" dirty="0"/>
          </a:p>
          <a:p>
            <a:r>
              <a:rPr lang="en-US" altLang="ko-KR" sz="800" dirty="0"/>
              <a:t>    - </a:t>
            </a:r>
            <a:r>
              <a:rPr lang="ko-KR" altLang="en-US" sz="800" dirty="0" err="1"/>
              <a:t>사용후핵연료</a:t>
            </a:r>
            <a:r>
              <a:rPr lang="ko-KR" altLang="en-US" sz="800" dirty="0"/>
              <a:t> 운반                                   </a:t>
            </a:r>
            <a:r>
              <a:rPr lang="en-US" altLang="ko-KR" sz="800" dirty="0"/>
              <a:t>-&gt; </a:t>
            </a:r>
            <a:r>
              <a:rPr lang="ko-KR" altLang="en-US" sz="800" dirty="0"/>
              <a:t>운반</a:t>
            </a:r>
            <a:endParaRPr lang="en-US" altLang="ko-KR" sz="8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6BFA75-EE08-407B-9036-51A05FD3F834}"/>
              </a:ext>
            </a:extLst>
          </p:cNvPr>
          <p:cNvGrpSpPr/>
          <p:nvPr/>
        </p:nvGrpSpPr>
        <p:grpSpPr>
          <a:xfrm>
            <a:off x="447815" y="1778984"/>
            <a:ext cx="1403002" cy="251846"/>
            <a:chOff x="646981" y="2372264"/>
            <a:chExt cx="1199072" cy="18588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A8E9C55-010D-4D87-A3C3-757B03099D3D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구분</a:t>
              </a:r>
            </a:p>
          </p:txBody>
        </p:sp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CCF089DD-BC5E-44B8-957F-266EC3CEDC0A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E4B18C1-E064-4AAD-AAC0-ACBE7E2B8C38}"/>
              </a:ext>
            </a:extLst>
          </p:cNvPr>
          <p:cNvGrpSpPr/>
          <p:nvPr/>
        </p:nvGrpSpPr>
        <p:grpSpPr>
          <a:xfrm>
            <a:off x="2688226" y="1778984"/>
            <a:ext cx="565769" cy="251846"/>
            <a:chOff x="646981" y="2372264"/>
            <a:chExt cx="1199072" cy="18588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260D3B8-4D9D-46C7-89F7-694CBF984FAE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년도</a:t>
              </a:r>
            </a:p>
          </p:txBody>
        </p:sp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8149276F-3EAB-43A3-AC3D-85F6F0D3E2ED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5829765-DCE7-4BD1-8CF6-00A3F7014A89}"/>
              </a:ext>
            </a:extLst>
          </p:cNvPr>
          <p:cNvGrpSpPr/>
          <p:nvPr/>
        </p:nvGrpSpPr>
        <p:grpSpPr>
          <a:xfrm>
            <a:off x="3287177" y="1778984"/>
            <a:ext cx="498408" cy="251846"/>
            <a:chOff x="646981" y="2372264"/>
            <a:chExt cx="1199072" cy="185885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8997A2-57B7-418A-8FEE-F0BF6F893905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분기</a:t>
              </a: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0150E587-444E-48DB-8A98-C70E89715B1E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F2D393-3B2A-48ED-87D3-7A1A7D506B07}"/>
              </a:ext>
            </a:extLst>
          </p:cNvPr>
          <p:cNvSpPr/>
          <p:nvPr/>
        </p:nvSpPr>
        <p:spPr>
          <a:xfrm>
            <a:off x="3838372" y="1781476"/>
            <a:ext cx="1506930" cy="25184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  <a:latin typeface="+mj-ea"/>
                <a:ea typeface="+mj-ea"/>
              </a:rPr>
              <a:t>보고서명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605A334-FA11-4544-9F03-F39176356613}"/>
              </a:ext>
            </a:extLst>
          </p:cNvPr>
          <p:cNvGrpSpPr/>
          <p:nvPr/>
        </p:nvGrpSpPr>
        <p:grpSpPr>
          <a:xfrm>
            <a:off x="1890167" y="1778984"/>
            <a:ext cx="742336" cy="251846"/>
            <a:chOff x="646981" y="2372264"/>
            <a:chExt cx="1199072" cy="18588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B3D9BF2-E4E3-4BAF-A3BA-5C03E038F0BD}"/>
                </a:ext>
              </a:extLst>
            </p:cNvPr>
            <p:cNvSpPr/>
            <p:nvPr/>
          </p:nvSpPr>
          <p:spPr>
            <a:xfrm>
              <a:off x="646981" y="2372264"/>
              <a:ext cx="1199072" cy="18588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+mj-ea"/>
                  <a:ea typeface="+mj-ea"/>
                </a:rPr>
                <a:t>전체</a:t>
              </a:r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447B09E1-1510-418C-BFEA-EBDF1BF93D3A}"/>
                </a:ext>
              </a:extLst>
            </p:cNvPr>
            <p:cNvSpPr/>
            <p:nvPr/>
          </p:nvSpPr>
          <p:spPr>
            <a:xfrm rot="10800000">
              <a:off x="1682150" y="2430702"/>
              <a:ext cx="120770" cy="92943"/>
            </a:xfrm>
            <a:prstGeom prst="triangl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9" name="별: 꼭짓점 10개 48">
            <a:extLst>
              <a:ext uri="{FF2B5EF4-FFF2-40B4-BE49-F238E27FC236}">
                <a16:creationId xmlns:a16="http://schemas.microsoft.com/office/drawing/2014/main" id="{6B58708B-C5F2-4380-A1CE-A239C097C12F}"/>
              </a:ext>
            </a:extLst>
          </p:cNvPr>
          <p:cNvSpPr/>
          <p:nvPr/>
        </p:nvSpPr>
        <p:spPr>
          <a:xfrm>
            <a:off x="211071" y="1624183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0" name="별: 꼭짓점 10개 49">
            <a:extLst>
              <a:ext uri="{FF2B5EF4-FFF2-40B4-BE49-F238E27FC236}">
                <a16:creationId xmlns:a16="http://schemas.microsoft.com/office/drawing/2014/main" id="{1431B926-64BB-492A-8891-FFEDD6886C48}"/>
              </a:ext>
            </a:extLst>
          </p:cNvPr>
          <p:cNvSpPr/>
          <p:nvPr/>
        </p:nvSpPr>
        <p:spPr>
          <a:xfrm>
            <a:off x="1835891" y="1628666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1" name="별: 꼭짓점 10개 50">
            <a:extLst>
              <a:ext uri="{FF2B5EF4-FFF2-40B4-BE49-F238E27FC236}">
                <a16:creationId xmlns:a16="http://schemas.microsoft.com/office/drawing/2014/main" id="{A64920ED-4E0A-428E-B406-C8B7481CBD5B}"/>
              </a:ext>
            </a:extLst>
          </p:cNvPr>
          <p:cNvSpPr/>
          <p:nvPr/>
        </p:nvSpPr>
        <p:spPr>
          <a:xfrm>
            <a:off x="7839720" y="4036372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8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2" name="별: 꼭짓점 10개 51">
            <a:extLst>
              <a:ext uri="{FF2B5EF4-FFF2-40B4-BE49-F238E27FC236}">
                <a16:creationId xmlns:a16="http://schemas.microsoft.com/office/drawing/2014/main" id="{5A2EAA74-D0F0-4049-9479-EEF3C9C03B7B}"/>
              </a:ext>
            </a:extLst>
          </p:cNvPr>
          <p:cNvSpPr/>
          <p:nvPr/>
        </p:nvSpPr>
        <p:spPr>
          <a:xfrm>
            <a:off x="8960973" y="5007146"/>
            <a:ext cx="326580" cy="314064"/>
          </a:xfrm>
          <a:prstGeom prst="star10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9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1A72FDAD-4BEE-4167-9EA7-45B2A1AC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877" y="1810145"/>
            <a:ext cx="480795" cy="2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1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3472</TotalTime>
  <Words>2927</Words>
  <Application>Microsoft Office PowerPoint</Application>
  <PresentationFormat>A4 용지(210x297mm)</PresentationFormat>
  <Paragraphs>635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144</cp:revision>
  <dcterms:created xsi:type="dcterms:W3CDTF">2020-12-09T04:13:49Z</dcterms:created>
  <dcterms:modified xsi:type="dcterms:W3CDTF">2021-01-22T05:51:45Z</dcterms:modified>
</cp:coreProperties>
</file>