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1"/>
  </p:notesMasterIdLst>
  <p:sldIdLst>
    <p:sldId id="256" r:id="rId2"/>
    <p:sldId id="272" r:id="rId3"/>
    <p:sldId id="259" r:id="rId4"/>
    <p:sldId id="260" r:id="rId5"/>
    <p:sldId id="261" r:id="rId6"/>
    <p:sldId id="262" r:id="rId7"/>
    <p:sldId id="257" r:id="rId8"/>
    <p:sldId id="267" r:id="rId9"/>
    <p:sldId id="258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4" r:id="rId19"/>
    <p:sldId id="273" r:id="rId20"/>
    <p:sldId id="275" r:id="rId21"/>
    <p:sldId id="276" r:id="rId22"/>
    <p:sldId id="277" r:id="rId23"/>
    <p:sldId id="278" r:id="rId24"/>
    <p:sldId id="279" r:id="rId25"/>
    <p:sldId id="281" r:id="rId26"/>
    <p:sldId id="280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88" r:id="rId36"/>
    <p:sldId id="289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17" d="100"/>
          <a:sy n="117" d="100"/>
        </p:scale>
        <p:origin x="18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8935C-C9AA-47A3-B284-CA39E7BF940E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365D5-461C-4D19-B83E-5130C63C4A3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468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oonuk.springnote.com/pages/110176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so.co.kr/36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outsider.ne.kr/51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ulianbrowne.com/article/viewer/brewers-cap-theorem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tools/123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65D5-461C-4D19-B83E-5130C63C4A3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http://woonuk.springnote.com/pages/110176</a:t>
            </a:r>
            <a:endParaRPr lang="en-US" altLang="ko-KR" dirty="0" smtClean="0"/>
          </a:p>
          <a:p>
            <a:r>
              <a:rPr lang="en-US" altLang="ko-KR" dirty="0" smtClean="0"/>
              <a:t>MySQL 5.03 </a:t>
            </a:r>
            <a:r>
              <a:rPr lang="en-US" altLang="ko-KR" dirty="0" err="1" smtClean="0"/>
              <a:t>InnoDB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65D5-461C-4D19-B83E-5130C63C4A3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21147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http://www.jaso.co.kr/364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65D5-461C-4D19-B83E-5130C63C4A3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5404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http://blog.outsider.ne.kr/519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65D5-461C-4D19-B83E-5130C63C4A3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86536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hlinkClick r:id="rId3"/>
              </a:rPr>
              <a:t>http://www.julianbrowne.com/article/viewer/brewers-cap-theorem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65D5-461C-4D19-B83E-5130C63C4A3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12731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3"/>
              </a:rPr>
              <a:t>http://www.data.gov/tools/123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365D5-461C-4D19-B83E-5130C63C4A39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CEDFC96-FFBF-41F0-A801-77EE34217999}" type="datetimeFigureOut">
              <a:rPr lang="ko-KR" altLang="en-US" smtClean="0"/>
              <a:pPr/>
              <a:t>2011-06-08</a:t>
            </a:fld>
            <a:endParaRPr lang="ko-KR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2E68B2-17FD-4C5F-9C4A-4CB0DBA3E6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wychoe.ne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ata.gov/tools/12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://www.mongodb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rozzi.it/users/carlo/vita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연산의 성능 비교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최우영</a:t>
            </a:r>
            <a:endParaRPr lang="en-US" altLang="ko-KR" dirty="0" smtClean="0"/>
          </a:p>
          <a:p>
            <a:r>
              <a:rPr lang="en-US" altLang="ko-KR" dirty="0" smtClean="0">
                <a:hlinkClick r:id="rId3"/>
              </a:rPr>
              <a:t>http://blog.wychoe.net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6248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 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smtClean="0"/>
              <a:t>Consistency</a:t>
            </a:r>
          </a:p>
          <a:p>
            <a:pPr lvl="1"/>
            <a:r>
              <a:rPr lang="ko-KR" altLang="en-US" dirty="0" smtClean="0"/>
              <a:t>모든 </a:t>
            </a:r>
            <a:r>
              <a:rPr lang="ko-KR" altLang="en-US" dirty="0" err="1" smtClean="0"/>
              <a:t>노드가</a:t>
            </a:r>
            <a:r>
              <a:rPr lang="ko-KR" altLang="en-US" dirty="0" smtClean="0"/>
              <a:t> 동일한 데이터를 가진다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r>
              <a:rPr lang="en-US" altLang="ko-KR" dirty="0" smtClean="0"/>
              <a:t>Availability</a:t>
            </a:r>
          </a:p>
          <a:p>
            <a:pPr lvl="1"/>
            <a:r>
              <a:rPr lang="ko-KR" altLang="en-US" dirty="0" err="1" smtClean="0"/>
              <a:t>노드가</a:t>
            </a:r>
            <a:r>
              <a:rPr lang="ko-KR" altLang="en-US" dirty="0" smtClean="0"/>
              <a:t> 멈춰도 사용할 수 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Partition Tolerance</a:t>
            </a:r>
          </a:p>
          <a:p>
            <a:pPr lvl="1"/>
            <a:r>
              <a:rPr lang="ko-KR" altLang="en-US" dirty="0" smtClean="0"/>
              <a:t>물리적 분산 환경에서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동작 가능하다</a:t>
            </a:r>
            <a:r>
              <a:rPr lang="en-US" altLang="ko-KR" dirty="0" smtClean="0"/>
              <a:t>.</a:t>
            </a:r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모든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두 가지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특성만을 가진다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930259" y="2780928"/>
            <a:ext cx="2016224" cy="2016224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Consistency:</a:t>
            </a:r>
          </a:p>
          <a:p>
            <a:pPr algn="ctr"/>
            <a:r>
              <a:rPr lang="en-US" altLang="ko-KR" dirty="0" smtClean="0"/>
              <a:t>ACID</a:t>
            </a:r>
            <a:br>
              <a:rPr lang="en-US" altLang="ko-KR" dirty="0" smtClean="0"/>
            </a:br>
            <a:r>
              <a:rPr lang="en-US" altLang="ko-KR" dirty="0" smtClean="0"/>
              <a:t>Transaction</a:t>
            </a:r>
          </a:p>
        </p:txBody>
      </p:sp>
      <p:sp>
        <p:nvSpPr>
          <p:cNvPr id="5" name="타원 4"/>
          <p:cNvSpPr/>
          <p:nvPr/>
        </p:nvSpPr>
        <p:spPr>
          <a:xfrm>
            <a:off x="6804248" y="4149080"/>
            <a:ext cx="2016224" cy="2016224"/>
          </a:xfrm>
          <a:prstGeom prst="ellipse">
            <a:avLst/>
          </a:prstGeom>
          <a:gradFill>
            <a:gsLst>
              <a:gs pos="0">
                <a:schemeClr val="accent5">
                  <a:tint val="98000"/>
                  <a:shade val="25000"/>
                  <a:satMod val="250000"/>
                  <a:alpha val="50000"/>
                </a:schemeClr>
              </a:gs>
              <a:gs pos="68000">
                <a:schemeClr val="accent5">
                  <a:tint val="86000"/>
                  <a:satMod val="115000"/>
                </a:schemeClr>
              </a:gs>
              <a:gs pos="100000">
                <a:schemeClr val="accent5">
                  <a:tint val="50000"/>
                  <a:satMod val="150000"/>
                </a:schemeClr>
              </a:gs>
            </a:gsLst>
          </a:gra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Availability</a:t>
            </a:r>
            <a:endParaRPr lang="ko-KR" altLang="en-US" dirty="0"/>
          </a:p>
        </p:txBody>
      </p:sp>
      <p:sp>
        <p:nvSpPr>
          <p:cNvPr id="6" name="타원 5"/>
          <p:cNvSpPr/>
          <p:nvPr/>
        </p:nvSpPr>
        <p:spPr>
          <a:xfrm>
            <a:off x="4932040" y="4149080"/>
            <a:ext cx="2016224" cy="2016224"/>
          </a:xfrm>
          <a:prstGeom prst="ellipse">
            <a:avLst/>
          </a:prstGeom>
          <a:gradFill>
            <a:gsLst>
              <a:gs pos="0">
                <a:schemeClr val="accent1">
                  <a:tint val="98000"/>
                  <a:shade val="25000"/>
                  <a:satMod val="250000"/>
                  <a:alpha val="50000"/>
                </a:schemeClr>
              </a:gs>
              <a:gs pos="68000">
                <a:schemeClr val="accent1">
                  <a:tint val="86000"/>
                  <a:satMod val="115000"/>
                </a:schemeClr>
              </a:gs>
              <a:gs pos="100000">
                <a:schemeClr val="accent1">
                  <a:tint val="50000"/>
                  <a:satMod val="1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Partition Tolerance:</a:t>
            </a:r>
          </a:p>
          <a:p>
            <a:pPr algn="ctr"/>
            <a:r>
              <a:rPr lang="en-US" altLang="ko-KR" dirty="0" smtClean="0"/>
              <a:t>Scale 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2933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CAP </a:t>
            </a:r>
            <a:r>
              <a:rPr lang="ko-KR" altLang="en-US" dirty="0" smtClean="0"/>
              <a:t>이론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" name="Picture 2" descr="http://tedwon.cafe24.com/download/attachments/10846215/visual_guide_nosq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114854"/>
            <a:ext cx="5841355" cy="438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291707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C-P </a:t>
            </a:r>
            <a:r>
              <a:rPr lang="ko-KR" altLang="en-US" dirty="0" smtClean="0"/>
              <a:t>조건 만족</a:t>
            </a:r>
            <a:endParaRPr lang="en-US" altLang="ko-KR" dirty="0" smtClean="0"/>
          </a:p>
          <a:p>
            <a:r>
              <a:rPr lang="en-US" altLang="ko-KR" dirty="0" smtClean="0"/>
              <a:t>Document-Oriented storage</a:t>
            </a:r>
          </a:p>
          <a:p>
            <a:r>
              <a:rPr lang="ko-KR" altLang="en-US" dirty="0" smtClean="0"/>
              <a:t>인덱스 지원</a:t>
            </a:r>
            <a:endParaRPr lang="en-US" altLang="ko-KR" dirty="0" smtClean="0"/>
          </a:p>
          <a:p>
            <a:r>
              <a:rPr lang="ko-KR" altLang="en-US" dirty="0" smtClean="0"/>
              <a:t>복제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고 가용성</a:t>
            </a:r>
            <a:endParaRPr lang="en-US" altLang="ko-KR" dirty="0" smtClean="0"/>
          </a:p>
          <a:p>
            <a:r>
              <a:rPr lang="en-US" altLang="ko-KR" dirty="0" smtClean="0"/>
              <a:t>Auto-</a:t>
            </a:r>
            <a:r>
              <a:rPr lang="en-US" altLang="ko-KR" dirty="0" err="1" smtClean="0"/>
              <a:t>Sharding</a:t>
            </a:r>
            <a:endParaRPr lang="en-US" altLang="ko-KR" dirty="0" smtClean="0"/>
          </a:p>
          <a:p>
            <a:r>
              <a:rPr lang="ko-KR" altLang="en-US" dirty="0" smtClean="0"/>
              <a:t>쿼리</a:t>
            </a:r>
            <a:endParaRPr lang="en-US" altLang="ko-KR" dirty="0" smtClean="0"/>
          </a:p>
          <a:p>
            <a:r>
              <a:rPr lang="en-US" altLang="ko-KR" dirty="0" smtClean="0"/>
              <a:t>Map/Reduce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4020185"/>
            <a:ext cx="37719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9549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 선정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서비스의 등장</a:t>
            </a:r>
            <a:endParaRPr lang="en-US" altLang="ko-KR" dirty="0" smtClean="0"/>
          </a:p>
          <a:p>
            <a:r>
              <a:rPr lang="ko-KR" altLang="en-US" dirty="0" smtClean="0"/>
              <a:t>서비스의 확장성에 대한 고민들</a:t>
            </a:r>
            <a:endParaRPr lang="en-US" altLang="ko-KR" dirty="0" smtClean="0"/>
          </a:p>
          <a:p>
            <a:r>
              <a:rPr lang="en-US" altLang="ko-KR" dirty="0" smtClean="0"/>
              <a:t>SNS, SNG</a:t>
            </a:r>
            <a:r>
              <a:rPr lang="ko-KR" altLang="en-US" dirty="0" smtClean="0"/>
              <a:t>에서의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사례 증가</a:t>
            </a:r>
            <a:endParaRPr lang="en-US" altLang="ko-KR" dirty="0" smtClean="0"/>
          </a:p>
          <a:p>
            <a:r>
              <a:rPr lang="en-US" altLang="ko-KR" dirty="0" smtClean="0"/>
              <a:t>DBMS</a:t>
            </a:r>
            <a:r>
              <a:rPr lang="ko-KR" altLang="en-US" dirty="0" smtClean="0"/>
              <a:t>의 확장하기 위한 방법은 무엇이 있을까</a:t>
            </a:r>
            <a:r>
              <a:rPr lang="en-US" altLang="ko-KR" smtClean="0"/>
              <a:t>?</a:t>
            </a:r>
            <a:endParaRPr lang="en-US" altLang="ko-KR" dirty="0" smtClean="0"/>
          </a:p>
          <a:p>
            <a:r>
              <a:rPr lang="ko-KR" altLang="en-US" dirty="0" smtClean="0"/>
              <a:t>기존의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를 대체해서 </a:t>
            </a:r>
            <a:r>
              <a:rPr lang="en-US" altLang="ko-KR" dirty="0" err="1" smtClean="0"/>
              <a:t>NoSQL</a:t>
            </a:r>
            <a:r>
              <a:rPr lang="ko-KR" altLang="en-US" dirty="0" smtClean="0"/>
              <a:t>을 도입하려면 어떠한 점을 미리 알아야 하는가</a:t>
            </a:r>
            <a:r>
              <a:rPr lang="en-US" altLang="ko-KR" dirty="0" smtClean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xmlns="" val="681375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목표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RDBMS </a:t>
            </a:r>
            <a:r>
              <a:rPr lang="ko-KR" altLang="en-US" dirty="0" err="1" smtClean="0"/>
              <a:t>제품군과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NoSQL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제품군간의</a:t>
            </a:r>
            <a:r>
              <a:rPr lang="ko-KR" altLang="en-US" dirty="0" smtClean="0"/>
              <a:t>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성능 비교</a:t>
            </a:r>
            <a:endParaRPr lang="en-US" altLang="ko-KR" dirty="0" smtClean="0"/>
          </a:p>
          <a:p>
            <a:r>
              <a:rPr lang="en-US" altLang="ko-KR" dirty="0" smtClean="0"/>
              <a:t>RDBMS</a:t>
            </a:r>
            <a:r>
              <a:rPr lang="ko-KR" altLang="en-US" dirty="0" smtClean="0"/>
              <a:t>와 </a:t>
            </a:r>
            <a:r>
              <a:rPr lang="en-US" altLang="ko-KR" dirty="0" err="1" smtClean="0"/>
              <a:t>NoSQL</a:t>
            </a:r>
            <a:r>
              <a:rPr lang="ko-KR" altLang="en-US" dirty="0" smtClean="0"/>
              <a:t>의 강점과 약점에 대해서 알아본다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CRUD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분산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6857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대상과 범위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RDBMS</a:t>
            </a:r>
          </a:p>
          <a:p>
            <a:pPr lvl="1"/>
            <a:r>
              <a:rPr lang="en-US" altLang="ko-KR" dirty="0" smtClean="0"/>
              <a:t>MySQL</a:t>
            </a:r>
          </a:p>
          <a:p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MongoDB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741847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실험 방법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동일한 데이터에 대해 </a:t>
            </a:r>
            <a:r>
              <a:rPr lang="en-US" altLang="ko-KR" dirty="0" smtClean="0"/>
              <a:t>CRUD </a:t>
            </a:r>
            <a:r>
              <a:rPr lang="ko-KR" altLang="en-US" dirty="0" smtClean="0"/>
              <a:t>연산</a:t>
            </a:r>
            <a:endParaRPr lang="en-US" altLang="ko-KR" dirty="0" smtClean="0"/>
          </a:p>
          <a:p>
            <a:r>
              <a:rPr lang="en-US" altLang="ko-KR" dirty="0" smtClean="0"/>
              <a:t>2</a:t>
            </a:r>
            <a:r>
              <a:rPr lang="ko-KR" altLang="en-US" dirty="0" smtClean="0"/>
              <a:t>개 이상의 클라이언트를 연결하여 연산 시도</a:t>
            </a:r>
            <a:endParaRPr lang="en-US" altLang="ko-KR" dirty="0" smtClean="0"/>
          </a:p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는 </a:t>
            </a:r>
            <a:r>
              <a:rPr lang="ko-KR" altLang="en-US" dirty="0" err="1" smtClean="0"/>
              <a:t>싱글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노드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멀티 </a:t>
            </a:r>
            <a:r>
              <a:rPr lang="ko-KR" altLang="en-US" dirty="0" err="1" smtClean="0"/>
              <a:t>노드를</a:t>
            </a:r>
            <a:r>
              <a:rPr lang="ko-KR" altLang="en-US" dirty="0" smtClean="0"/>
              <a:t> 구분하여 작업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02846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추진 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~5/18</a:t>
            </a:r>
          </a:p>
          <a:p>
            <a:pPr lvl="1"/>
            <a:r>
              <a:rPr lang="ko-KR" altLang="en-US" dirty="0" smtClean="0"/>
              <a:t>계획 수립</a:t>
            </a:r>
            <a:endParaRPr lang="en-US" altLang="ko-KR" dirty="0" smtClean="0"/>
          </a:p>
          <a:p>
            <a:r>
              <a:rPr lang="en-US" altLang="ko-KR" dirty="0" smtClean="0"/>
              <a:t>~5/25</a:t>
            </a:r>
          </a:p>
          <a:p>
            <a:pPr lvl="1"/>
            <a:r>
              <a:rPr lang="ko-KR" altLang="en-US" dirty="0" smtClean="0"/>
              <a:t>환경 구축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데이터 가공</a:t>
            </a:r>
            <a:endParaRPr lang="en-US" altLang="ko-KR" dirty="0" smtClean="0"/>
          </a:p>
          <a:p>
            <a:r>
              <a:rPr lang="en-US" altLang="ko-KR" dirty="0" smtClean="0"/>
              <a:t>~6/1</a:t>
            </a:r>
          </a:p>
          <a:p>
            <a:pPr lvl="1"/>
            <a:r>
              <a:rPr lang="en-US" altLang="ko-KR" dirty="0" smtClean="0"/>
              <a:t>MySQL CRUD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r>
              <a:rPr lang="en-US" altLang="ko-KR" dirty="0" smtClean="0"/>
              <a:t>~6/8</a:t>
            </a:r>
          </a:p>
          <a:p>
            <a:pPr lvl="1"/>
            <a:r>
              <a:rPr lang="en-US" altLang="ko-KR" dirty="0" err="1" smtClean="0"/>
              <a:t>MongoDB</a:t>
            </a:r>
            <a:r>
              <a:rPr lang="en-US" altLang="ko-KR" dirty="0" smtClean="0"/>
              <a:t> CRUD </a:t>
            </a:r>
            <a:r>
              <a:rPr lang="ko-KR" altLang="en-US" dirty="0" smtClean="0"/>
              <a:t>실험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보고서 작성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29041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~5/25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환경 구축</a:t>
            </a:r>
            <a:endParaRPr lang="en-US" altLang="ko-KR" dirty="0" smtClean="0"/>
          </a:p>
          <a:p>
            <a:r>
              <a:rPr lang="ko-KR" altLang="en-US" dirty="0" smtClean="0"/>
              <a:t>데이터 가공</a:t>
            </a:r>
            <a:endParaRPr lang="ko-KR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구축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VMWare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이용해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설치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머신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XP SP3</a:t>
            </a:r>
          </a:p>
          <a:p>
            <a:pPr lvl="2"/>
            <a:r>
              <a:rPr lang="en-US" altLang="ko-KR" dirty="0" smtClean="0"/>
              <a:t>Intel Core2 </a:t>
            </a:r>
            <a:r>
              <a:rPr lang="en-US" altLang="ko-KR" dirty="0" smtClean="0"/>
              <a:t>Dual 2.5Ghz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2GB </a:t>
            </a:r>
            <a:r>
              <a:rPr lang="en-US" altLang="ko-KR" dirty="0" smtClean="0"/>
              <a:t>Ram</a:t>
            </a:r>
          </a:p>
          <a:p>
            <a:pPr lvl="1"/>
            <a:r>
              <a:rPr lang="ko-KR" altLang="en-US" dirty="0" smtClean="0"/>
              <a:t>가상 머신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Windows XP SP3</a:t>
            </a:r>
          </a:p>
          <a:p>
            <a:pPr lvl="2"/>
            <a:r>
              <a:rPr lang="en-US" altLang="ko-KR" dirty="0" smtClean="0"/>
              <a:t>512 MB Ram</a:t>
            </a:r>
          </a:p>
          <a:p>
            <a:pPr lvl="2"/>
            <a:r>
              <a:rPr lang="en-US" altLang="ko-KR" dirty="0" smtClean="0"/>
              <a:t>Single Core</a:t>
            </a:r>
          </a:p>
          <a:p>
            <a:pPr lvl="2"/>
            <a:r>
              <a:rPr lang="en-US" altLang="ko-KR" dirty="0" smtClean="0"/>
              <a:t>12 GB HDD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기초 자료 수집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데이터가 증가함에 따라 서비스는 필연적으로 저장소의 확장을 요구한다</a:t>
            </a:r>
            <a:r>
              <a:rPr lang="en-US" altLang="ko-KR" dirty="0"/>
              <a:t>.</a:t>
            </a:r>
            <a:endParaRPr lang="ko-KR" altLang="en-US" dirty="0"/>
          </a:p>
          <a:p>
            <a:r>
              <a:rPr lang="ko-KR" altLang="en-US" dirty="0" err="1" smtClean="0"/>
              <a:t>클라우드</a:t>
            </a:r>
            <a:r>
              <a:rPr lang="ko-KR" altLang="en-US" dirty="0" smtClean="0"/>
              <a:t> 서비스</a:t>
            </a:r>
            <a:endParaRPr lang="en-US" altLang="ko-KR" dirty="0" smtClean="0"/>
          </a:p>
          <a:p>
            <a:r>
              <a:rPr lang="en-US" altLang="ko-KR" dirty="0" smtClean="0"/>
              <a:t>Facebook – 5</a:t>
            </a:r>
            <a:r>
              <a:rPr lang="ko-KR" altLang="en-US" dirty="0" err="1" smtClean="0"/>
              <a:t>억명</a:t>
            </a:r>
            <a:r>
              <a:rPr lang="ko-KR" altLang="en-US" dirty="0" smtClean="0"/>
              <a:t> 이상의 가입자</a:t>
            </a:r>
            <a:endParaRPr lang="en-US" altLang="ko-KR" dirty="0" smtClean="0"/>
          </a:p>
          <a:p>
            <a:r>
              <a:rPr lang="en-US" altLang="ko-KR" dirty="0" smtClean="0"/>
              <a:t>Google – 500 PB/Month</a:t>
            </a:r>
          </a:p>
          <a:p>
            <a:r>
              <a:rPr lang="en-US" altLang="ko-KR" dirty="0" smtClean="0"/>
              <a:t>Flicker – 500</a:t>
            </a:r>
            <a:r>
              <a:rPr lang="ko-KR" altLang="en-US" dirty="0" smtClean="0"/>
              <a:t>만개 이상의 </a:t>
            </a:r>
            <a:r>
              <a:rPr lang="en-US" altLang="ko-KR" dirty="0" err="1" smtClean="0"/>
              <a:t>Geotag</a:t>
            </a:r>
            <a:r>
              <a:rPr lang="en-US" altLang="ko-KR" dirty="0" smtClean="0"/>
              <a:t>/Month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488002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구축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가상 머신 별 소프트웨어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VM-</a:t>
            </a:r>
            <a:r>
              <a:rPr lang="en-US" altLang="ko-KR" dirty="0" err="1" smtClean="0"/>
              <a:t>MySQL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MySQL</a:t>
            </a:r>
            <a:r>
              <a:rPr lang="en-US" altLang="ko-KR" dirty="0" smtClean="0"/>
              <a:t> 5.5.12 x 1</a:t>
            </a:r>
          </a:p>
          <a:p>
            <a:pPr lvl="1"/>
            <a:r>
              <a:rPr lang="en-US" altLang="ko-KR" dirty="0" smtClean="0"/>
              <a:t>VM-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Single Node</a:t>
            </a:r>
          </a:p>
          <a:p>
            <a:pPr lvl="2"/>
            <a:r>
              <a:rPr lang="en-US" altLang="ko-KR" dirty="0" err="1" smtClean="0"/>
              <a:t>MongoDB</a:t>
            </a:r>
            <a:r>
              <a:rPr lang="en-US" altLang="ko-KR" dirty="0" smtClean="0"/>
              <a:t> 1.8.1 x 1</a:t>
            </a:r>
          </a:p>
          <a:p>
            <a:pPr lvl="1"/>
            <a:r>
              <a:rPr lang="en-US" altLang="ko-KR" dirty="0" smtClean="0"/>
              <a:t>VM-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Multi Node</a:t>
            </a:r>
          </a:p>
          <a:p>
            <a:pPr lvl="2"/>
            <a:r>
              <a:rPr lang="en-US" altLang="ko-KR" dirty="0" err="1" smtClean="0"/>
              <a:t>MongoDB</a:t>
            </a:r>
            <a:r>
              <a:rPr lang="en-US" altLang="ko-KR" dirty="0" smtClean="0"/>
              <a:t> 1.8.1 x 3</a:t>
            </a:r>
          </a:p>
          <a:p>
            <a:pPr lvl="2"/>
            <a:r>
              <a:rPr lang="en-US" altLang="ko-KR" dirty="0" err="1" smtClean="0"/>
              <a:t>Config</a:t>
            </a:r>
            <a:r>
              <a:rPr lang="en-US" altLang="ko-KR" dirty="0" smtClean="0"/>
              <a:t> Server x 1</a:t>
            </a:r>
          </a:p>
          <a:p>
            <a:pPr lvl="2"/>
            <a:r>
              <a:rPr lang="en-US" altLang="ko-KR" dirty="0" smtClean="0"/>
              <a:t>Router x 1</a:t>
            </a:r>
          </a:p>
          <a:p>
            <a:pPr lvl="1"/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구축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17359" y="1935163"/>
            <a:ext cx="5309282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구축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pic>
        <p:nvPicPr>
          <p:cNvPr id="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8265" y="1935163"/>
            <a:ext cx="540746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환경 구축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68265" y="1935163"/>
            <a:ext cx="5407469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데이터 원본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항공사의 정시 </a:t>
            </a:r>
            <a:r>
              <a:rPr lang="ko-KR" altLang="en-US" dirty="0" err="1" smtClean="0"/>
              <a:t>운행률과</a:t>
            </a:r>
            <a:r>
              <a:rPr lang="ko-KR" altLang="en-US" dirty="0" smtClean="0"/>
              <a:t> 지연 원인에 대한 데이터</a:t>
            </a:r>
            <a:endParaRPr lang="en-US" altLang="ko-KR" dirty="0" smtClean="0"/>
          </a:p>
          <a:p>
            <a:pPr lvl="1"/>
            <a:r>
              <a:rPr lang="en-US" dirty="0" smtClean="0">
                <a:hlinkClick r:id="rId3"/>
              </a:rPr>
              <a:t>http://www.data.gov/tools/123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레코드 수 </a:t>
            </a:r>
            <a:r>
              <a:rPr lang="en-US" altLang="ko-KR" dirty="0" smtClean="0"/>
              <a:t>: 494,401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 수 </a:t>
            </a:r>
            <a:r>
              <a:rPr lang="en-US" altLang="ko-KR" dirty="0" smtClean="0"/>
              <a:t>: 93 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 타입 </a:t>
            </a:r>
            <a:r>
              <a:rPr lang="en-US" altLang="ko-KR" dirty="0" smtClean="0"/>
              <a:t>: INT, DATE, TEXT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3580" y="1935163"/>
            <a:ext cx="679684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가공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가공 후 데이터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레코드 수 </a:t>
            </a:r>
            <a:r>
              <a:rPr lang="en-US" altLang="ko-KR" dirty="0" smtClean="0"/>
              <a:t>: 494,401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필드 수 </a:t>
            </a:r>
            <a:r>
              <a:rPr lang="en-US" altLang="ko-KR" dirty="0" smtClean="0"/>
              <a:t>: 93 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-&gt; 50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 레코드에 </a:t>
            </a:r>
            <a:r>
              <a:rPr lang="en-US" altLang="ko-KR" dirty="0" smtClean="0"/>
              <a:t>Unique </a:t>
            </a:r>
            <a:r>
              <a:rPr lang="ko-KR" altLang="en-US" dirty="0" smtClean="0"/>
              <a:t>한 </a:t>
            </a:r>
            <a:r>
              <a:rPr lang="en-US" altLang="ko-KR" dirty="0" err="1" smtClean="0"/>
              <a:t>RecordNum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 삽입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차주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MySQL, CRUD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r>
              <a:rPr lang="ko-KR" altLang="en-US" dirty="0" smtClean="0"/>
              <a:t>소요 시간 체크</a:t>
            </a:r>
            <a:endParaRPr lang="en-US" altLang="ko-KR" dirty="0" smtClean="0"/>
          </a:p>
          <a:p>
            <a:r>
              <a:rPr lang="ko-KR" altLang="en-US" dirty="0" smtClean="0"/>
              <a:t>인덱스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비인덱스</a:t>
            </a:r>
            <a:r>
              <a:rPr lang="ko-KR" altLang="en-US" dirty="0" smtClean="0"/>
              <a:t> 성능 체크</a:t>
            </a:r>
            <a:endParaRPr lang="ko-KR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~6/1 </a:t>
            </a:r>
            <a:r>
              <a:rPr lang="ko-KR" altLang="en-US" dirty="0" smtClean="0"/>
              <a:t>일정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MySQL CRUD </a:t>
            </a:r>
            <a:r>
              <a:rPr lang="ko-KR" altLang="en-US" dirty="0" smtClean="0"/>
              <a:t>성능 측정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10202068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데이터 준비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42</a:t>
            </a:r>
            <a:r>
              <a:rPr lang="ko-KR" altLang="en-US" dirty="0" err="1" smtClean="0"/>
              <a:t>만라인의</a:t>
            </a:r>
            <a:r>
              <a:rPr lang="ko-KR" altLang="en-US" dirty="0" smtClean="0"/>
              <a:t> 데이터</a:t>
            </a:r>
            <a:endParaRPr lang="en-US" altLang="ko-KR" dirty="0" smtClean="0"/>
          </a:p>
          <a:p>
            <a:r>
              <a:rPr lang="ko-KR" altLang="en-US" dirty="0" smtClean="0"/>
              <a:t>각 데이터마다 순차적으로 부여한 번호를 가짐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RecordNum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1 ~ 42</a:t>
            </a:r>
            <a:r>
              <a:rPr lang="ko-KR" altLang="en-US" dirty="0" smtClean="0"/>
              <a:t>만</a:t>
            </a:r>
            <a:endParaRPr lang="en-US" altLang="ko-KR" dirty="0"/>
          </a:p>
          <a:p>
            <a:r>
              <a:rPr lang="ko-KR" altLang="en-US" dirty="0" smtClean="0"/>
              <a:t>인덱스가 없는 </a:t>
            </a:r>
            <a:r>
              <a:rPr lang="en-US" altLang="ko-KR" dirty="0" err="1" smtClean="0"/>
              <a:t>RecordNum</a:t>
            </a:r>
            <a:r>
              <a:rPr lang="ko-KR" altLang="en-US" dirty="0" smtClean="0"/>
              <a:t>에 쿼리를 보내고 측정</a:t>
            </a:r>
            <a:endParaRPr lang="en-US" altLang="ko-KR" dirty="0" smtClean="0"/>
          </a:p>
          <a:p>
            <a:r>
              <a:rPr lang="en-US" altLang="ko-KR" dirty="0" err="1" smtClean="0"/>
              <a:t>RecordNum</a:t>
            </a:r>
            <a:r>
              <a:rPr lang="ko-KR" altLang="en-US" dirty="0" smtClean="0"/>
              <a:t>에 인덱스를 걸고 측정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14468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Scalability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3069" y="2596356"/>
            <a:ext cx="7631113" cy="3136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549484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– </a:t>
            </a:r>
            <a:r>
              <a:rPr lang="ko-KR" altLang="en-US" dirty="0" smtClean="0"/>
              <a:t>예상 소모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Index</a:t>
            </a:r>
          </a:p>
          <a:p>
            <a:pPr lvl="1"/>
            <a:r>
              <a:rPr lang="ko-KR" altLang="en-US" dirty="0" smtClean="0"/>
              <a:t>데이터 수에 선형적으로 증가할 것 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Index</a:t>
            </a:r>
          </a:p>
          <a:p>
            <a:pPr lvl="1"/>
            <a:r>
              <a:rPr lang="ko-KR" altLang="en-US" dirty="0" smtClean="0"/>
              <a:t>데이터 수에 비례해 </a:t>
            </a:r>
            <a:r>
              <a:rPr lang="en-US" altLang="ko-KR" dirty="0" smtClean="0"/>
              <a:t>n^2 </a:t>
            </a:r>
            <a:r>
              <a:rPr lang="ko-KR" altLang="en-US" dirty="0" err="1" smtClean="0"/>
              <a:t>함수형으로</a:t>
            </a:r>
            <a:r>
              <a:rPr lang="ko-KR" altLang="en-US" dirty="0" smtClean="0"/>
              <a:t> 증가할 것이다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4437112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423679" y="5229200"/>
            <a:ext cx="2356233" cy="608264"/>
          </a:xfrm>
          <a:custGeom>
            <a:avLst/>
            <a:gdLst>
              <a:gd name="connsiteX0" fmla="*/ 0 w 3849386"/>
              <a:gd name="connsiteY0" fmla="*/ 2416628 h 2416628"/>
              <a:gd name="connsiteX1" fmla="*/ 2351314 w 3849386"/>
              <a:gd name="connsiteY1" fmla="*/ 1828800 h 2416628"/>
              <a:gd name="connsiteX2" fmla="*/ 3616779 w 3849386"/>
              <a:gd name="connsiteY2" fmla="*/ 710293 h 2416628"/>
              <a:gd name="connsiteX3" fmla="*/ 3771900 w 3849386"/>
              <a:gd name="connsiteY3" fmla="*/ 0 h 241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9386" h="2416628">
                <a:moveTo>
                  <a:pt x="0" y="2416628"/>
                </a:moveTo>
                <a:cubicBezTo>
                  <a:pt x="874259" y="2264908"/>
                  <a:pt x="1748518" y="2113189"/>
                  <a:pt x="2351314" y="1828800"/>
                </a:cubicBezTo>
                <a:cubicBezTo>
                  <a:pt x="2954111" y="1544411"/>
                  <a:pt x="3380015" y="1015093"/>
                  <a:pt x="3616779" y="710293"/>
                </a:cubicBezTo>
                <a:cubicBezTo>
                  <a:pt x="3853543" y="405493"/>
                  <a:pt x="3917496" y="157843"/>
                  <a:pt x="377190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932040" y="4437112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4942486" y="4437111"/>
            <a:ext cx="2171700" cy="1637117"/>
          </a:xfrm>
          <a:custGeom>
            <a:avLst/>
            <a:gdLst>
              <a:gd name="connsiteX0" fmla="*/ 0 w 2171700"/>
              <a:gd name="connsiteY0" fmla="*/ 1807306 h 1807306"/>
              <a:gd name="connsiteX1" fmla="*/ 677636 w 2171700"/>
              <a:gd name="connsiteY1" fmla="*/ 1668513 h 1807306"/>
              <a:gd name="connsiteX2" fmla="*/ 1477736 w 2171700"/>
              <a:gd name="connsiteY2" fmla="*/ 1170491 h 1807306"/>
              <a:gd name="connsiteX3" fmla="*/ 2090057 w 2171700"/>
              <a:gd name="connsiteY3" fmla="*/ 166284 h 1807306"/>
              <a:gd name="connsiteX4" fmla="*/ 2163536 w 2171700"/>
              <a:gd name="connsiteY4" fmla="*/ 2998 h 1807306"/>
              <a:gd name="connsiteX5" fmla="*/ 2163536 w 2171700"/>
              <a:gd name="connsiteY5" fmla="*/ 182613 h 1807306"/>
              <a:gd name="connsiteX6" fmla="*/ 2171700 w 2171700"/>
              <a:gd name="connsiteY6" fmla="*/ 141791 h 1807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71700" h="1807306">
                <a:moveTo>
                  <a:pt x="0" y="1807306"/>
                </a:moveTo>
                <a:cubicBezTo>
                  <a:pt x="215673" y="1790977"/>
                  <a:pt x="431347" y="1774649"/>
                  <a:pt x="677636" y="1668513"/>
                </a:cubicBezTo>
                <a:cubicBezTo>
                  <a:pt x="923925" y="1562377"/>
                  <a:pt x="1242333" y="1420862"/>
                  <a:pt x="1477736" y="1170491"/>
                </a:cubicBezTo>
                <a:cubicBezTo>
                  <a:pt x="1713139" y="920120"/>
                  <a:pt x="1975757" y="360866"/>
                  <a:pt x="2090057" y="166284"/>
                </a:cubicBezTo>
                <a:cubicBezTo>
                  <a:pt x="2204357" y="-28298"/>
                  <a:pt x="2151290" y="276"/>
                  <a:pt x="2163536" y="2998"/>
                </a:cubicBezTo>
                <a:cubicBezTo>
                  <a:pt x="2175783" y="5719"/>
                  <a:pt x="2162175" y="159481"/>
                  <a:pt x="2163536" y="182613"/>
                </a:cubicBezTo>
                <a:cubicBezTo>
                  <a:pt x="2164897" y="205745"/>
                  <a:pt x="2168298" y="173768"/>
                  <a:pt x="2171700" y="1417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9817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(no 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개 당 로그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0.009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0.001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0.267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73929"/>
            <a:ext cx="3829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00100" y="4643446"/>
            <a:ext cx="21431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264903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개 당 로그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0.007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0.002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0.302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61048"/>
            <a:ext cx="3829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00100" y="4643446"/>
            <a:ext cx="21431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98025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에 비해 근소하게 빠르다</a:t>
            </a:r>
            <a:r>
              <a:rPr lang="en-US" altLang="ko-KR" dirty="0" smtClean="0"/>
              <a:t>(0.001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평균적으로는 </a:t>
            </a:r>
            <a:r>
              <a:rPr lang="en-US" altLang="ko-KR" dirty="0" smtClean="0"/>
              <a:t>Index</a:t>
            </a:r>
            <a:r>
              <a:rPr lang="ko-KR" altLang="en-US" dirty="0" smtClean="0"/>
              <a:t>가 빨랐다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Index </a:t>
            </a:r>
            <a:r>
              <a:rPr lang="ko-KR" altLang="en-US" dirty="0" smtClean="0"/>
              <a:t>는 </a:t>
            </a:r>
            <a:r>
              <a:rPr lang="ko-KR" altLang="en-US" dirty="0" smtClean="0"/>
              <a:t>소모 시간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들쭉날쭉 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데이터 량이 늘어도 크게 문제가 생길 정도로 성능에 영향을 미치지 않는다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217942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– </a:t>
            </a:r>
            <a:r>
              <a:rPr lang="ko-KR" altLang="en-US" dirty="0" smtClean="0"/>
              <a:t>예상 소모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Index</a:t>
            </a:r>
          </a:p>
          <a:p>
            <a:pPr lvl="1"/>
            <a:r>
              <a:rPr lang="ko-KR" altLang="en-US" dirty="0" smtClean="0"/>
              <a:t>일정한 속도를 가질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Index</a:t>
            </a:r>
          </a:p>
          <a:p>
            <a:pPr lvl="1"/>
            <a:r>
              <a:rPr lang="en-US" altLang="ko-KR" dirty="0" smtClean="0"/>
              <a:t>No Index</a:t>
            </a:r>
            <a:r>
              <a:rPr lang="ko-KR" altLang="en-US" dirty="0" smtClean="0"/>
              <a:t>보다 빠를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4437112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6056" y="4403948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4869160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6056" y="573325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7161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(no 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개 검색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15.232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14.798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15.992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645024"/>
            <a:ext cx="3829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00100" y="4572008"/>
            <a:ext cx="21431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389654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개 검색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0.058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0.029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0.095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829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57224" y="4500570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2848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 Index</a:t>
            </a:r>
            <a:r>
              <a:rPr lang="ko-KR" altLang="en-US" dirty="0" smtClean="0"/>
              <a:t>에 비해 월등히 빠르다</a:t>
            </a:r>
            <a:r>
              <a:rPr lang="en-US" altLang="ko-KR" dirty="0" smtClean="0"/>
              <a:t>(14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4261129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– </a:t>
            </a:r>
            <a:r>
              <a:rPr lang="ko-KR" altLang="en-US" dirty="0" smtClean="0"/>
              <a:t>예상 소모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전체적으로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와 비슷한 속도를 가질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No Index</a:t>
            </a:r>
          </a:p>
          <a:p>
            <a:pPr lvl="1"/>
            <a:r>
              <a:rPr lang="ko-KR" altLang="en-US" dirty="0" smtClean="0"/>
              <a:t>일정한 속도를 가질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Index</a:t>
            </a:r>
          </a:p>
          <a:p>
            <a:pPr lvl="1"/>
            <a:r>
              <a:rPr lang="en-US" altLang="ko-KR" dirty="0" smtClean="0"/>
              <a:t>No Index</a:t>
            </a:r>
            <a:r>
              <a:rPr lang="ko-KR" altLang="en-US" dirty="0" smtClean="0"/>
              <a:t>보다 빠를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4437112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6056" y="4403948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4869160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6056" y="573325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553639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(no 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개 검색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46.336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38.873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60.660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트랜잭션 </a:t>
            </a:r>
            <a:r>
              <a:rPr lang="en-US" altLang="ko-KR" dirty="0" smtClean="0"/>
              <a:t>Failed </a:t>
            </a:r>
            <a:r>
              <a:rPr lang="ko-KR" altLang="en-US" dirty="0" smtClean="0"/>
              <a:t>발생</a:t>
            </a:r>
            <a:r>
              <a:rPr lang="en-US" altLang="ko-KR" dirty="0" smtClean="0"/>
              <a:t>(timeout)</a:t>
            </a:r>
          </a:p>
          <a:p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4055" y="3573016"/>
            <a:ext cx="3829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57224" y="4500570"/>
            <a:ext cx="214314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678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Scale Up</a:t>
            </a:r>
            <a:r>
              <a:rPr lang="ko-KR" altLang="en-US" dirty="0" smtClean="0"/>
              <a:t>의 한계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MySQL </a:t>
            </a:r>
            <a:r>
              <a:rPr lang="ko-KR" altLang="en-US" dirty="0" smtClean="0"/>
              <a:t>연결과 </a:t>
            </a:r>
            <a:r>
              <a:rPr lang="en-US" altLang="ko-KR" dirty="0" smtClean="0"/>
              <a:t>CPU Scale up </a:t>
            </a:r>
            <a:r>
              <a:rPr lang="ko-KR" altLang="en-US" dirty="0" smtClean="0"/>
              <a:t>벤치마킹</a:t>
            </a:r>
            <a:endParaRPr lang="en-US" altLang="ko-KR" dirty="0" smtClean="0"/>
          </a:p>
          <a:p>
            <a:r>
              <a:rPr lang="ko-KR" altLang="en-US" dirty="0" smtClean="0"/>
              <a:t>연결 </a:t>
            </a:r>
            <a:r>
              <a:rPr lang="en-US" altLang="ko-KR" dirty="0" smtClean="0"/>
              <a:t>16</a:t>
            </a:r>
            <a:r>
              <a:rPr lang="ko-KR" altLang="en-US" dirty="0" smtClean="0"/>
              <a:t>개 이상부터 성능의 향상이 거의 없음</a:t>
            </a:r>
            <a:endParaRPr lang="en-US" altLang="ko-KR" dirty="0" smtClean="0"/>
          </a:p>
          <a:p>
            <a:r>
              <a:rPr lang="en-US" altLang="ko-KR" dirty="0" smtClean="0"/>
              <a:t>CPU Core 16</a:t>
            </a:r>
            <a:r>
              <a:rPr lang="ko-KR" altLang="en-US" dirty="0" smtClean="0"/>
              <a:t>개 이상부터 성능 향상 거의 없음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2050" name="Picture 2" descr="Figure 2: MySQL 5.0.7 SysBench CPU Scalability Te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333" t="14879" r="2346" b="3868"/>
          <a:stretch/>
        </p:blipFill>
        <p:spPr bwMode="auto">
          <a:xfrm>
            <a:off x="4772953" y="3645022"/>
            <a:ext cx="3631722" cy="218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gure 1: MySQL 5.0.7 SysBench Connection Scalability Te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4858" t="13901" r="2086" b="4808"/>
          <a:stretch/>
        </p:blipFill>
        <p:spPr bwMode="auto">
          <a:xfrm>
            <a:off x="704456" y="3528372"/>
            <a:ext cx="3545457" cy="2415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967643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개 검색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0.017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0.002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0.072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829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28662" y="4643446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57141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 Index</a:t>
            </a:r>
            <a:r>
              <a:rPr lang="ko-KR" altLang="en-US" dirty="0" smtClean="0"/>
              <a:t>에 비해 월등히 빠르다</a:t>
            </a:r>
            <a:r>
              <a:rPr lang="en-US" altLang="ko-KR" dirty="0" smtClean="0"/>
              <a:t>(60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Select </a:t>
            </a:r>
            <a:r>
              <a:rPr lang="ko-KR" altLang="en-US" dirty="0" smtClean="0"/>
              <a:t>보다 빠르다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전송하는 시간이 없어서 결과값이 더 빠르게 나타난 것이라 </a:t>
            </a:r>
            <a:r>
              <a:rPr lang="ko-KR" altLang="en-US" dirty="0" smtClean="0"/>
              <a:t>예상</a:t>
            </a:r>
            <a:endParaRPr lang="en-US" altLang="ko-KR" dirty="0" smtClean="0"/>
          </a:p>
          <a:p>
            <a:r>
              <a:rPr lang="ko-KR" altLang="en-US" dirty="0" smtClean="0"/>
              <a:t>트랜잭션 </a:t>
            </a:r>
            <a:r>
              <a:rPr lang="en-US" altLang="ko-KR" dirty="0" smtClean="0"/>
              <a:t>Failed </a:t>
            </a:r>
            <a:r>
              <a:rPr lang="ko-KR" altLang="en-US" dirty="0" smtClean="0"/>
              <a:t>는 데이터를 기록하며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이 걸린 것으로 예상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956890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– </a:t>
            </a:r>
            <a:r>
              <a:rPr lang="ko-KR" altLang="en-US" dirty="0" smtClean="0"/>
              <a:t>예상 소모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No Index</a:t>
            </a:r>
          </a:p>
          <a:p>
            <a:pPr lvl="1"/>
            <a:r>
              <a:rPr lang="ko-KR" altLang="en-US" dirty="0" smtClean="0"/>
              <a:t>선형적으로 빨라질 것이다</a:t>
            </a:r>
            <a:endParaRPr lang="en-US" altLang="ko-KR" dirty="0" smtClean="0"/>
          </a:p>
          <a:p>
            <a:r>
              <a:rPr lang="en-US" altLang="ko-KR" dirty="0" smtClean="0"/>
              <a:t>Index</a:t>
            </a:r>
          </a:p>
          <a:p>
            <a:pPr lvl="1"/>
            <a:r>
              <a:rPr lang="en-US" altLang="ko-KR" dirty="0" smtClean="0"/>
              <a:t>No Index</a:t>
            </a:r>
            <a:r>
              <a:rPr lang="ko-KR" altLang="en-US" dirty="0" smtClean="0"/>
              <a:t>보다 빠를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4437112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6056" y="4403948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4869160"/>
            <a:ext cx="23762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6056" y="5733256"/>
            <a:ext cx="237626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4322357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(no 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개 삭제 시도</a:t>
            </a:r>
            <a:endParaRPr lang="en-US" altLang="ko-KR" dirty="0" smtClean="0"/>
          </a:p>
          <a:p>
            <a:r>
              <a:rPr lang="en-US" altLang="ko-KR" dirty="0" smtClean="0"/>
              <a:t>5</a:t>
            </a:r>
            <a:r>
              <a:rPr lang="ko-KR" altLang="en-US" dirty="0" smtClean="0"/>
              <a:t>개의 클라이언트 모두 트랜잭션 </a:t>
            </a:r>
            <a:r>
              <a:rPr lang="en-US" altLang="ko-KR" dirty="0" smtClean="0"/>
              <a:t>Failed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r>
              <a:rPr lang="en-US" altLang="ko-KR" dirty="0" smtClean="0"/>
              <a:t>Console</a:t>
            </a:r>
            <a:r>
              <a:rPr lang="ko-KR" altLang="en-US" dirty="0" smtClean="0"/>
              <a:t>에서 수행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평균 시간 </a:t>
            </a:r>
            <a:r>
              <a:rPr lang="en-US" altLang="ko-KR" dirty="0" smtClean="0"/>
              <a:t>23.631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12.86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52.83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4698" y="3933056"/>
            <a:ext cx="41529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00034" y="4929198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044382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개 삭제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0.058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0.012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0.028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382905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85786" y="4572008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76480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Index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No Index</a:t>
            </a:r>
            <a:r>
              <a:rPr lang="ko-KR" altLang="en-US" dirty="0" smtClean="0"/>
              <a:t>에 비해 월등히 빠르다</a:t>
            </a:r>
            <a:r>
              <a:rPr lang="en-US" altLang="ko-KR" dirty="0" smtClean="0"/>
              <a:t>(22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동시 접속 시 문제가 발생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각자가 </a:t>
            </a:r>
            <a:r>
              <a:rPr lang="en-US" altLang="ko-KR" dirty="0" smtClean="0"/>
              <a:t>Lock</a:t>
            </a:r>
            <a:r>
              <a:rPr lang="ko-KR" altLang="en-US" dirty="0" smtClean="0"/>
              <a:t>을 요구하여 문제가 발생 된 것으로 봄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64037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차주 작업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, CRUD </a:t>
            </a:r>
            <a:r>
              <a:rPr lang="ko-KR" altLang="en-US" dirty="0" smtClean="0"/>
              <a:t>작업</a:t>
            </a:r>
            <a:endParaRPr lang="en-US" altLang="ko-KR" dirty="0" smtClean="0"/>
          </a:p>
          <a:p>
            <a:r>
              <a:rPr lang="ko-KR" altLang="en-US" dirty="0" smtClean="0"/>
              <a:t>소요 시간 체크</a:t>
            </a:r>
            <a:endParaRPr lang="en-US" altLang="ko-KR" dirty="0" smtClean="0"/>
          </a:p>
          <a:p>
            <a:r>
              <a:rPr lang="ko-KR" altLang="en-US" dirty="0" smtClean="0"/>
              <a:t>분산 처리 성능 확인</a:t>
            </a:r>
            <a:endParaRPr lang="en-US" altLang="ko-KR" dirty="0" smtClean="0"/>
          </a:p>
          <a:p>
            <a:r>
              <a:rPr lang="ko-KR" altLang="en-US" dirty="0" smtClean="0"/>
              <a:t>보고서 작성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8550957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– </a:t>
            </a:r>
            <a:r>
              <a:rPr lang="ko-KR" altLang="en-US" dirty="0" smtClean="0"/>
              <a:t>예상 소모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Single Node</a:t>
            </a:r>
          </a:p>
          <a:p>
            <a:pPr lvl="1"/>
            <a:r>
              <a:rPr lang="ko-KR" altLang="en-US" sz="2000" dirty="0" smtClean="0"/>
              <a:t>데이터 수에 선형적으로 증가할 것이다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MySQL</a:t>
            </a:r>
            <a:r>
              <a:rPr lang="ko-KR" altLang="en-US" sz="2000" dirty="0" smtClean="0"/>
              <a:t>보다 느릴 것이다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400" dirty="0" smtClean="0"/>
              <a:t>Multi Node</a:t>
            </a:r>
          </a:p>
          <a:p>
            <a:pPr lvl="1"/>
            <a:r>
              <a:rPr lang="ko-KR" altLang="en-US" sz="2000" dirty="0" smtClean="0"/>
              <a:t>데이터 수에 선형적으로 증가할 것이다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en-US" altLang="ko-KR" sz="2000" dirty="0" smtClean="0"/>
              <a:t>Single Node</a:t>
            </a:r>
            <a:r>
              <a:rPr lang="ko-KR" altLang="en-US" sz="2000" dirty="0" smtClean="0"/>
              <a:t>보다 빠</a:t>
            </a:r>
            <a:r>
              <a:rPr lang="ko-KR" altLang="en-US" sz="2000" dirty="0"/>
              <a:t>를</a:t>
            </a:r>
            <a:r>
              <a:rPr lang="ko-KR" altLang="en-US" sz="2000" dirty="0" smtClean="0"/>
              <a:t> 것이다</a:t>
            </a:r>
            <a:endParaRPr lang="en-US" altLang="ko-KR" sz="2000" dirty="0" smtClean="0"/>
          </a:p>
          <a:p>
            <a:endParaRPr lang="ko-KR" altLang="en-US" sz="2400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4437112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자유형 8"/>
          <p:cNvSpPr/>
          <p:nvPr/>
        </p:nvSpPr>
        <p:spPr>
          <a:xfrm>
            <a:off x="1423679" y="5229200"/>
            <a:ext cx="2356233" cy="608264"/>
          </a:xfrm>
          <a:custGeom>
            <a:avLst/>
            <a:gdLst>
              <a:gd name="connsiteX0" fmla="*/ 0 w 3849386"/>
              <a:gd name="connsiteY0" fmla="*/ 2416628 h 2416628"/>
              <a:gd name="connsiteX1" fmla="*/ 2351314 w 3849386"/>
              <a:gd name="connsiteY1" fmla="*/ 1828800 h 2416628"/>
              <a:gd name="connsiteX2" fmla="*/ 3616779 w 3849386"/>
              <a:gd name="connsiteY2" fmla="*/ 710293 h 2416628"/>
              <a:gd name="connsiteX3" fmla="*/ 3771900 w 3849386"/>
              <a:gd name="connsiteY3" fmla="*/ 0 h 241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9386" h="2416628">
                <a:moveTo>
                  <a:pt x="0" y="2416628"/>
                </a:moveTo>
                <a:cubicBezTo>
                  <a:pt x="874259" y="2264908"/>
                  <a:pt x="1748518" y="2113189"/>
                  <a:pt x="2351314" y="1828800"/>
                </a:cubicBezTo>
                <a:cubicBezTo>
                  <a:pt x="2954111" y="1544411"/>
                  <a:pt x="3380015" y="1015093"/>
                  <a:pt x="3616779" y="710293"/>
                </a:cubicBezTo>
                <a:cubicBezTo>
                  <a:pt x="3853543" y="405493"/>
                  <a:pt x="3917496" y="157843"/>
                  <a:pt x="377190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499992" y="4445496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4520023" y="4725144"/>
            <a:ext cx="2356233" cy="608264"/>
          </a:xfrm>
          <a:custGeom>
            <a:avLst/>
            <a:gdLst>
              <a:gd name="connsiteX0" fmla="*/ 0 w 3849386"/>
              <a:gd name="connsiteY0" fmla="*/ 2416628 h 2416628"/>
              <a:gd name="connsiteX1" fmla="*/ 2351314 w 3849386"/>
              <a:gd name="connsiteY1" fmla="*/ 1828800 h 2416628"/>
              <a:gd name="connsiteX2" fmla="*/ 3616779 w 3849386"/>
              <a:gd name="connsiteY2" fmla="*/ 710293 h 2416628"/>
              <a:gd name="connsiteX3" fmla="*/ 3771900 w 3849386"/>
              <a:gd name="connsiteY3" fmla="*/ 0 h 241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9386" h="2416628">
                <a:moveTo>
                  <a:pt x="0" y="2416628"/>
                </a:moveTo>
                <a:cubicBezTo>
                  <a:pt x="874259" y="2264908"/>
                  <a:pt x="1748518" y="2113189"/>
                  <a:pt x="2351314" y="1828800"/>
                </a:cubicBezTo>
                <a:cubicBezTo>
                  <a:pt x="2954111" y="1544411"/>
                  <a:pt x="3380015" y="1015093"/>
                  <a:pt x="3616779" y="710293"/>
                </a:cubicBezTo>
                <a:cubicBezTo>
                  <a:pt x="3853543" y="405493"/>
                  <a:pt x="3917496" y="157843"/>
                  <a:pt x="377190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010674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(Single Node)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1000</a:t>
            </a:r>
            <a:r>
              <a:rPr lang="ko-KR" altLang="en-US" dirty="0" smtClean="0"/>
              <a:t>개 당 로그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0.002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0.0002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0.087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보다 평균 </a:t>
            </a:r>
            <a:r>
              <a:rPr lang="en-US" altLang="ko-KR" dirty="0" smtClean="0"/>
              <a:t>0.005</a:t>
            </a:r>
            <a:r>
              <a:rPr lang="ko-KR" altLang="en-US" dirty="0" smtClean="0"/>
              <a:t>초 빠름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3838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57224" y="4500570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361149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(Multi Node)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 smtClean="0"/>
              <a:t>1000</a:t>
            </a:r>
            <a:r>
              <a:rPr lang="ko-KR" altLang="en-US" sz="2000" dirty="0" smtClean="0"/>
              <a:t>개 당 로그</a:t>
            </a:r>
            <a:endParaRPr lang="en-US" altLang="ko-KR" sz="2000" dirty="0" smtClean="0"/>
          </a:p>
          <a:p>
            <a:r>
              <a:rPr lang="ko-KR" altLang="en-US" sz="2000" dirty="0" smtClean="0"/>
              <a:t>평균 </a:t>
            </a:r>
            <a:r>
              <a:rPr lang="en-US" altLang="ko-KR" sz="2000" dirty="0" smtClean="0"/>
              <a:t>0.001</a:t>
            </a:r>
            <a:r>
              <a:rPr lang="ko-KR" altLang="en-US" sz="2000" dirty="0" smtClean="0"/>
              <a:t>초 소모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최소 </a:t>
            </a:r>
            <a:r>
              <a:rPr lang="en-US" altLang="ko-KR" sz="2000" dirty="0" smtClean="0"/>
              <a:t>0.0002</a:t>
            </a:r>
            <a:r>
              <a:rPr lang="ko-KR" altLang="en-US" sz="2000" dirty="0" smtClean="0"/>
              <a:t>초 최대 </a:t>
            </a:r>
            <a:r>
              <a:rPr lang="en-US" altLang="ko-KR" sz="2000" dirty="0" smtClean="0"/>
              <a:t>0.099</a:t>
            </a:r>
            <a:r>
              <a:rPr lang="ko-KR" altLang="en-US" sz="2000" dirty="0" smtClean="0"/>
              <a:t>초</a:t>
            </a:r>
            <a:r>
              <a:rPr lang="en-US" altLang="ko-KR" sz="2000" dirty="0" smtClean="0"/>
              <a:t>)</a:t>
            </a:r>
          </a:p>
          <a:p>
            <a:r>
              <a:rPr lang="en-US" altLang="ko-KR" sz="2000" dirty="0" smtClean="0"/>
              <a:t>Shard Key</a:t>
            </a:r>
            <a:r>
              <a:rPr lang="ko-KR" altLang="en-US" sz="2000" dirty="0" smtClean="0"/>
              <a:t>는 각 레코드마다 고유하게 주어진 필드를 이용했다</a:t>
            </a:r>
            <a:r>
              <a:rPr lang="en-US" altLang="ko-KR" sz="2000" dirty="0" smtClean="0"/>
              <a:t>.</a:t>
            </a:r>
          </a:p>
          <a:p>
            <a:r>
              <a:rPr lang="en-US" altLang="ko-KR" sz="2000" dirty="0" smtClean="0"/>
              <a:t>Insert</a:t>
            </a:r>
            <a:r>
              <a:rPr lang="ko-KR" altLang="en-US" sz="2000" dirty="0" smtClean="0"/>
              <a:t>에 실패 한 경우가 있었다</a:t>
            </a:r>
            <a:r>
              <a:rPr lang="en-US" altLang="ko-KR" sz="2000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3573016"/>
            <a:ext cx="3838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57224" y="4429132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100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RDBMS</a:t>
            </a:r>
            <a:r>
              <a:rPr lang="ko-KR" altLang="en-US" dirty="0" smtClean="0"/>
              <a:t>의 확장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여러 개의 </a:t>
            </a:r>
            <a:r>
              <a:rPr lang="ko-KR" altLang="en-US" dirty="0" err="1" smtClean="0"/>
              <a:t>인스턴스를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err="1" smtClean="0"/>
              <a:t>인스턴스</a:t>
            </a:r>
            <a:r>
              <a:rPr lang="ko-KR" altLang="en-US" dirty="0" smtClean="0"/>
              <a:t> 별로 데이터를 관리하는 파티션 모듈 개발</a:t>
            </a:r>
            <a:endParaRPr lang="en-US" altLang="ko-KR" dirty="0" smtClean="0"/>
          </a:p>
        </p:txBody>
      </p:sp>
      <p:pic>
        <p:nvPicPr>
          <p:cNvPr id="3074" name="Picture 2" descr="사용자 삽입 이미지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573016"/>
            <a:ext cx="3831754" cy="264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1441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Insert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에서의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연산이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비해 빨랐다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Single Node</a:t>
            </a:r>
            <a:r>
              <a:rPr lang="ko-KR" altLang="en-US" dirty="0"/>
              <a:t>에 비해 </a:t>
            </a:r>
            <a:r>
              <a:rPr lang="en-US" altLang="ko-KR" dirty="0" smtClean="0"/>
              <a:t>Multi Node</a:t>
            </a:r>
            <a:r>
              <a:rPr lang="ko-KR" altLang="en-US" dirty="0" smtClean="0"/>
              <a:t>가 근소하게 </a:t>
            </a:r>
            <a:r>
              <a:rPr lang="ko-KR" altLang="en-US" dirty="0"/>
              <a:t>빠름</a:t>
            </a:r>
            <a:r>
              <a:rPr lang="en-US" altLang="ko-KR" dirty="0"/>
              <a:t>(</a:t>
            </a:r>
            <a:r>
              <a:rPr lang="ko-KR" altLang="en-US" dirty="0"/>
              <a:t>평균 </a:t>
            </a:r>
            <a:r>
              <a:rPr lang="en-US" altLang="ko-KR" dirty="0"/>
              <a:t>0.001</a:t>
            </a:r>
            <a:r>
              <a:rPr lang="ko-KR" altLang="en-US" dirty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보다 조금 더 빠른 이유는 </a:t>
            </a:r>
            <a:r>
              <a:rPr lang="en-US" altLang="ko-KR" dirty="0" smtClean="0"/>
              <a:t>ACID</a:t>
            </a:r>
            <a:r>
              <a:rPr lang="ko-KR" altLang="en-US" dirty="0" smtClean="0"/>
              <a:t>를 보장하지 않기 때문인 것으로 추정된다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Multi Node</a:t>
            </a:r>
            <a:r>
              <a:rPr lang="ko-KR" altLang="en-US" dirty="0" smtClean="0"/>
              <a:t>로 사용할 때 가장 빠른 속도를 보이거나 가장 느린 속도를 보인다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이는 데이터가 분산되어 저장되면서 일어난 현상으로 추정된다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4848733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– </a:t>
            </a:r>
            <a:r>
              <a:rPr lang="ko-KR" altLang="en-US" dirty="0" smtClean="0"/>
              <a:t>예상 소모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Single Node</a:t>
            </a:r>
          </a:p>
          <a:p>
            <a:pPr lvl="1"/>
            <a:r>
              <a:rPr lang="ko-KR" altLang="en-US" dirty="0" smtClean="0"/>
              <a:t>일정한 속도를 가질 것이다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MySQL</a:t>
            </a:r>
            <a:r>
              <a:rPr lang="ko-KR" altLang="en-US" dirty="0" smtClean="0"/>
              <a:t>보다 느릴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Multi Node</a:t>
            </a:r>
          </a:p>
          <a:p>
            <a:pPr lvl="1"/>
            <a:r>
              <a:rPr lang="en-US" altLang="ko-KR" dirty="0" smtClean="0"/>
              <a:t>Single Node</a:t>
            </a:r>
            <a:r>
              <a:rPr lang="ko-KR" altLang="en-US" dirty="0" smtClean="0"/>
              <a:t>에 비해 근소하게 느릴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4437112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6056" y="4403948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5157192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6056" y="5445224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869704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(Single Node)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개 검색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0.0002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0.0000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0.004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2685" y="3573016"/>
            <a:ext cx="3838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57224" y="4500570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962739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(Multi Node)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개 검색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0.0001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0.0000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0.004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1132" y="3645024"/>
            <a:ext cx="3838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857224" y="4429132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182222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Select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비해 월등히 빠르다</a:t>
            </a:r>
            <a:r>
              <a:rPr lang="en-US" altLang="ko-KR" dirty="0" smtClean="0"/>
              <a:t>(</a:t>
            </a:r>
            <a:r>
              <a:rPr lang="ko-KR" altLang="en-US" dirty="0" smtClean="0"/>
              <a:t>평균 </a:t>
            </a:r>
            <a:r>
              <a:rPr lang="en-US" altLang="ko-KR" dirty="0" smtClean="0"/>
              <a:t>0.057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Document</a:t>
            </a:r>
            <a:r>
              <a:rPr lang="ko-KR" altLang="en-US" dirty="0" smtClean="0"/>
              <a:t>로 저장되어서 검색할 때 느릴 것이라 생각했지만 그렇지 않았다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Single, Multi</a:t>
            </a:r>
            <a:r>
              <a:rPr lang="ko-KR" altLang="en-US" dirty="0" smtClean="0"/>
              <a:t>가 크게 차이 나지 않았다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3272375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– </a:t>
            </a:r>
            <a:r>
              <a:rPr lang="ko-KR" altLang="en-US" dirty="0" smtClean="0"/>
              <a:t>예상 소모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전체적으로 </a:t>
            </a:r>
            <a:r>
              <a:rPr lang="en-US" altLang="ko-KR" dirty="0" smtClean="0"/>
              <a:t>Select</a:t>
            </a:r>
            <a:r>
              <a:rPr lang="ko-KR" altLang="en-US" dirty="0" smtClean="0"/>
              <a:t>와 비슷한 속도를 가질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Single Node</a:t>
            </a:r>
          </a:p>
          <a:p>
            <a:pPr lvl="1"/>
            <a:r>
              <a:rPr lang="ko-KR" altLang="en-US" dirty="0" smtClean="0"/>
              <a:t>일정한 속도를 가질 것이다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Multi Node</a:t>
            </a:r>
          </a:p>
          <a:p>
            <a:pPr lvl="1"/>
            <a:r>
              <a:rPr lang="en-US" altLang="ko-KR" dirty="0" smtClean="0"/>
              <a:t>Single Node </a:t>
            </a:r>
            <a:r>
              <a:rPr lang="ko-KR" altLang="en-US" dirty="0" smtClean="0"/>
              <a:t>보다 빠를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4437112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6056" y="4403948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4869160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6056" y="5733256"/>
            <a:ext cx="23762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946012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(Single Node)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개 검색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0.004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0.0000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0.084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3645024"/>
            <a:ext cx="3838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928662" y="4643446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7162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(Multi Node)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100</a:t>
            </a:r>
            <a:r>
              <a:rPr lang="ko-KR" altLang="en-US" dirty="0" smtClean="0"/>
              <a:t>개 검색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0.003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0.0000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0.068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3717032"/>
            <a:ext cx="3838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1000100" y="4643446"/>
            <a:ext cx="285752" cy="1000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소요시간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7109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Update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비해 근소하게 빠르다</a:t>
            </a:r>
            <a:r>
              <a:rPr lang="en-US" altLang="ko-KR" dirty="0" smtClean="0"/>
              <a:t>(0.014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Multi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Single</a:t>
            </a:r>
            <a:r>
              <a:rPr lang="ko-KR" altLang="en-US" dirty="0" smtClean="0"/>
              <a:t>에 비해 근소하게 빠르다</a:t>
            </a:r>
            <a:r>
              <a:rPr lang="en-US" altLang="ko-KR" dirty="0" smtClean="0"/>
              <a:t>(0.001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xmlns="" val="37930643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– </a:t>
            </a:r>
            <a:r>
              <a:rPr lang="ko-KR" altLang="en-US" dirty="0" smtClean="0"/>
              <a:t>예상 소모 시간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Single Node</a:t>
            </a:r>
          </a:p>
          <a:p>
            <a:pPr lvl="1"/>
            <a:r>
              <a:rPr lang="ko-KR" altLang="en-US" dirty="0" smtClean="0"/>
              <a:t>선형적으로 빨라질 것이다</a:t>
            </a:r>
            <a:endParaRPr lang="en-US" altLang="ko-KR" dirty="0" smtClean="0"/>
          </a:p>
          <a:p>
            <a:r>
              <a:rPr lang="en-US" altLang="ko-KR" dirty="0" smtClean="0"/>
              <a:t>Multi Node</a:t>
            </a:r>
          </a:p>
          <a:p>
            <a:pPr lvl="1"/>
            <a:r>
              <a:rPr lang="en-US" altLang="ko-KR" dirty="0" smtClean="0"/>
              <a:t>Single Node </a:t>
            </a:r>
            <a:r>
              <a:rPr lang="ko-KR" altLang="en-US" dirty="0" smtClean="0"/>
              <a:t>보다 빠를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403648" y="4437112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5076056" y="4403948"/>
            <a:ext cx="2376264" cy="1872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1403648" y="4869160"/>
            <a:ext cx="2376264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076056" y="5733256"/>
            <a:ext cx="2376264" cy="216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13397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RDBMS</a:t>
            </a:r>
            <a:r>
              <a:rPr lang="ko-KR" altLang="en-US" dirty="0" smtClean="0"/>
              <a:t>의 확장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Replication</a:t>
            </a:r>
          </a:p>
          <a:p>
            <a:pPr lvl="1"/>
            <a:r>
              <a:rPr lang="ko-KR" altLang="en-US" dirty="0" smtClean="0"/>
              <a:t>복제에 의한 확장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Master-Slave </a:t>
            </a:r>
            <a:r>
              <a:rPr lang="ko-KR" altLang="en-US" dirty="0" smtClean="0"/>
              <a:t>구조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Write(n), Read(1)</a:t>
            </a:r>
          </a:p>
          <a:p>
            <a:pPr lvl="2"/>
            <a:endParaRPr lang="en-US" altLang="ko-KR" dirty="0" smtClean="0"/>
          </a:p>
          <a:p>
            <a:r>
              <a:rPr lang="en-US" altLang="ko-KR" dirty="0" smtClean="0"/>
              <a:t>Partitioning(</a:t>
            </a:r>
            <a:r>
              <a:rPr lang="en-US" altLang="ko-KR" dirty="0" err="1" smtClean="0"/>
              <a:t>Sharding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분할에 의한 확장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Join </a:t>
            </a:r>
            <a:r>
              <a:rPr lang="ko-KR" altLang="en-US" dirty="0" smtClean="0"/>
              <a:t>불가능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18861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(Single Node)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개 삭제 시도</a:t>
            </a:r>
            <a:endParaRPr lang="en-US" altLang="ko-KR" dirty="0" smtClean="0"/>
          </a:p>
          <a:p>
            <a:r>
              <a:rPr lang="ko-KR" altLang="en-US" dirty="0" smtClean="0"/>
              <a:t>평균 시간 </a:t>
            </a:r>
            <a:r>
              <a:rPr lang="en-US" altLang="ko-KR" dirty="0" smtClean="0"/>
              <a:t>0.00008</a:t>
            </a:r>
            <a:r>
              <a:rPr lang="ko-KR" altLang="en-US" dirty="0" smtClean="0"/>
              <a:t>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0.000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0.00009</a:t>
            </a:r>
            <a:r>
              <a:rPr lang="ko-KR" altLang="en-US" dirty="0" smtClean="0"/>
              <a:t>초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3838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92464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결과</a:t>
            </a:r>
            <a:r>
              <a:rPr lang="en-US" altLang="ko-KR" dirty="0" smtClean="0"/>
              <a:t>(index)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</a:t>
            </a:r>
            <a:r>
              <a:rPr lang="ko-KR" altLang="en-US" dirty="0" smtClean="0"/>
              <a:t>개 삭제</a:t>
            </a:r>
            <a:endParaRPr lang="en-US" altLang="ko-KR" dirty="0" smtClean="0"/>
          </a:p>
          <a:p>
            <a:r>
              <a:rPr lang="ko-KR" altLang="en-US" dirty="0" smtClean="0"/>
              <a:t>평균 </a:t>
            </a:r>
            <a:r>
              <a:rPr lang="en-US" altLang="ko-KR" dirty="0" smtClean="0"/>
              <a:t>0.0002</a:t>
            </a:r>
            <a:r>
              <a:rPr lang="ko-KR" altLang="en-US" dirty="0" smtClean="0"/>
              <a:t>초 소모</a:t>
            </a:r>
            <a:r>
              <a:rPr lang="en-US" altLang="ko-KR" dirty="0" smtClean="0"/>
              <a:t>(</a:t>
            </a:r>
            <a:r>
              <a:rPr lang="ko-KR" altLang="en-US" dirty="0" smtClean="0"/>
              <a:t>최소 </a:t>
            </a:r>
            <a:r>
              <a:rPr lang="en-US" altLang="ko-KR" dirty="0" smtClean="0"/>
              <a:t>0.000</a:t>
            </a:r>
            <a:r>
              <a:rPr lang="ko-KR" altLang="en-US" dirty="0" smtClean="0"/>
              <a:t>초 최대 </a:t>
            </a:r>
            <a:r>
              <a:rPr lang="en-US" altLang="ko-KR" dirty="0" smtClean="0"/>
              <a:t>0.0002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3838575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4816296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비해 근소하게 빠르다</a:t>
            </a:r>
            <a:r>
              <a:rPr lang="en-US" altLang="ko-KR" dirty="0" smtClean="0"/>
              <a:t>(0.057</a:t>
            </a:r>
            <a:r>
              <a:rPr lang="ko-KR" altLang="en-US" dirty="0" smtClean="0"/>
              <a:t>초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Single Node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Multi Node</a:t>
            </a:r>
            <a:r>
              <a:rPr lang="ko-KR" altLang="en-US" dirty="0" smtClean="0"/>
              <a:t>에 비해 빨랐다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623553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결론</a:t>
            </a:r>
            <a:r>
              <a:rPr lang="en-US" altLang="ko-KR" dirty="0" smtClean="0"/>
              <a:t>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비해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연산이 근소하게 빠르다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2852936"/>
            <a:ext cx="7038975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010861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결론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비해 </a:t>
            </a:r>
            <a:r>
              <a:rPr lang="en-US" altLang="ko-KR" dirty="0" smtClean="0"/>
              <a:t>Select </a:t>
            </a:r>
            <a:r>
              <a:rPr lang="ko-KR" altLang="en-US" dirty="0" smtClean="0"/>
              <a:t>연산의 속도가 빠르다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924944"/>
            <a:ext cx="6477000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699172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결론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최초로 </a:t>
            </a:r>
            <a:r>
              <a:rPr lang="en-US" altLang="ko-KR" dirty="0" smtClean="0"/>
              <a:t>Update </a:t>
            </a:r>
            <a:r>
              <a:rPr lang="ko-KR" altLang="en-US" dirty="0" smtClean="0"/>
              <a:t>쿼리를 요청할 때 시간이 오래 걸렸다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 이후 모든 결과가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가 빨랐다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83568" y="3429000"/>
            <a:ext cx="80581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957220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결론</a:t>
            </a:r>
            <a:r>
              <a:rPr lang="en-US" altLang="ko-KR" dirty="0" smtClean="0"/>
              <a:t>(4)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Delete </a:t>
            </a:r>
            <a:r>
              <a:rPr lang="ko-KR" altLang="en-US" dirty="0" smtClean="0"/>
              <a:t>연산은 </a:t>
            </a:r>
            <a:r>
              <a:rPr lang="en-US" altLang="ko-KR" dirty="0" err="1" smtClean="0"/>
              <a:t>MongoDB</a:t>
            </a:r>
            <a:r>
              <a:rPr lang="en-US" altLang="ko-KR" dirty="0" smtClean="0"/>
              <a:t> Single</a:t>
            </a:r>
            <a:r>
              <a:rPr lang="ko-KR" altLang="en-US" dirty="0" smtClean="0"/>
              <a:t>이 가장 빨랐고</a:t>
            </a:r>
            <a:r>
              <a:rPr lang="en-US" altLang="ko-KR" dirty="0" smtClean="0"/>
              <a:t>, MySQL</a:t>
            </a:r>
            <a:r>
              <a:rPr lang="ko-KR" altLang="en-US" dirty="0" smtClean="0"/>
              <a:t>이 가장 느렸다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9084" y="3356992"/>
            <a:ext cx="635317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147276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결론</a:t>
            </a:r>
            <a:r>
              <a:rPr lang="en-US" altLang="ko-KR" dirty="0" smtClean="0"/>
              <a:t>(5)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대부분의 성능이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에 비해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가 빨랐다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ACID </a:t>
            </a:r>
            <a:r>
              <a:rPr lang="ko-KR" altLang="en-US" dirty="0" smtClean="0"/>
              <a:t>보장을 위해 </a:t>
            </a:r>
            <a:r>
              <a:rPr lang="en-US" altLang="ko-KR" dirty="0" smtClean="0"/>
              <a:t>MySQL</a:t>
            </a:r>
            <a:r>
              <a:rPr lang="ko-KR" altLang="en-US" dirty="0" smtClean="0"/>
              <a:t>이 많은 시간을 소모하는 것으로 예상된다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Single Node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Multi Node </a:t>
            </a:r>
            <a:r>
              <a:rPr lang="ko-KR" altLang="en-US" dirty="0" smtClean="0"/>
              <a:t>간에 성능 차이는 거의 나지 않지만</a:t>
            </a:r>
            <a:r>
              <a:rPr lang="en-US" altLang="ko-KR" dirty="0" smtClean="0"/>
              <a:t>, Delete </a:t>
            </a:r>
            <a:r>
              <a:rPr lang="ko-KR" altLang="en-US" dirty="0" smtClean="0"/>
              <a:t>연산을 제외하고는 </a:t>
            </a:r>
            <a:r>
              <a:rPr lang="en-US" altLang="ko-KR" dirty="0" smtClean="0"/>
              <a:t>Multi Node</a:t>
            </a:r>
            <a:r>
              <a:rPr lang="ko-KR" altLang="en-US" dirty="0" smtClean="0"/>
              <a:t>가 조금 더 빨랐다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MySQL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ODBC</a:t>
            </a:r>
            <a:r>
              <a:rPr lang="ko-KR" altLang="en-US" dirty="0" smtClean="0"/>
              <a:t>를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C# Driver</a:t>
            </a:r>
            <a:r>
              <a:rPr lang="ko-KR" altLang="en-US" dirty="0" smtClean="0"/>
              <a:t>를 사용하였다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드라이버의 구현상에서 성능 차이가 발생할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4468583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최종 결론</a:t>
            </a:r>
            <a:r>
              <a:rPr lang="en-US" altLang="ko-KR" dirty="0" smtClean="0"/>
              <a:t>(6)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 smtClean="0"/>
              <a:t>MongoDB</a:t>
            </a:r>
            <a:r>
              <a:rPr lang="en-US" altLang="ko-KR" dirty="0" smtClean="0"/>
              <a:t> Multi Node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Insert </a:t>
            </a:r>
            <a:r>
              <a:rPr lang="ko-KR" altLang="en-US" dirty="0" smtClean="0"/>
              <a:t>연산 중에 연산 실패가 일어나는 경우가 있었으므로 사용상 주의가 필요하다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MongoDB</a:t>
            </a:r>
            <a:r>
              <a:rPr lang="ko-KR" altLang="en-US" dirty="0" smtClean="0"/>
              <a:t>는 저장 프로시저를 사용할 수 없고 트랜잭션 처리에 경험을 필요로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또</a:t>
            </a:r>
            <a:r>
              <a:rPr lang="en-US" altLang="ko-KR" dirty="0" smtClean="0"/>
              <a:t>, ODBC</a:t>
            </a:r>
            <a:r>
              <a:rPr lang="ko-KR" altLang="en-US" dirty="0" smtClean="0"/>
              <a:t>를 사용할 수 없고 전용 드라이버를 사용해야 하므로 기존의 </a:t>
            </a:r>
            <a:r>
              <a:rPr lang="ko-KR" altLang="en-US" dirty="0" err="1" smtClean="0"/>
              <a:t>레거시</a:t>
            </a:r>
            <a:r>
              <a:rPr lang="ko-KR" altLang="en-US" dirty="0" smtClean="0"/>
              <a:t> 프로그램들은 </a:t>
            </a:r>
            <a:r>
              <a:rPr lang="en-US" altLang="ko-KR" dirty="0" err="1" smtClean="0"/>
              <a:t>MongoDB</a:t>
            </a:r>
            <a:r>
              <a:rPr lang="ko-KR" altLang="en-US" dirty="0" smtClean="0"/>
              <a:t>로 교체하는데 추가 비용이 청구될 것이다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그러나 분산을 </a:t>
            </a:r>
            <a:r>
              <a:rPr lang="ko-KR" altLang="en-US" dirty="0"/>
              <a:t>목적으로 한 </a:t>
            </a:r>
            <a:r>
              <a:rPr lang="en-US" altLang="ko-KR" dirty="0"/>
              <a:t>DBMS</a:t>
            </a:r>
            <a:r>
              <a:rPr lang="ko-KR" altLang="en-US" dirty="0"/>
              <a:t>를 선택한다면</a:t>
            </a:r>
            <a:r>
              <a:rPr lang="en-US" altLang="ko-KR" dirty="0"/>
              <a:t>, </a:t>
            </a:r>
            <a:r>
              <a:rPr lang="ko-KR" altLang="en-US" dirty="0" smtClean="0"/>
              <a:t>기존의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에 비해 낮은 </a:t>
            </a:r>
            <a:r>
              <a:rPr lang="ko-KR" altLang="en-US" dirty="0"/>
              <a:t>비용과 빠른 성능을 제공하는 </a:t>
            </a:r>
            <a:r>
              <a:rPr lang="en-US" altLang="ko-KR" dirty="0" err="1"/>
              <a:t>MongoDB</a:t>
            </a:r>
            <a:r>
              <a:rPr lang="ko-KR" altLang="en-US" dirty="0"/>
              <a:t>를 선택해도 충분할 것이라 생각된다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5165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</a:p>
          <a:p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://www.mongodb.org</a:t>
            </a:r>
            <a:r>
              <a:rPr lang="en-US" altLang="ko-KR" dirty="0" smtClean="0">
                <a:hlinkClick r:id="rId2"/>
              </a:rPr>
              <a:t>/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13314" name="Picture 2" descr="http://www.mongodb.com/static/mongodb-the-projec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3284984"/>
            <a:ext cx="306705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171071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Lightweight RDBMS, `98, </a:t>
            </a:r>
            <a:r>
              <a:rPr lang="en-US" altLang="ko-KR" dirty="0" smtClean="0">
                <a:hlinkClick r:id="rId2"/>
              </a:rPr>
              <a:t>Carlo </a:t>
            </a:r>
            <a:r>
              <a:rPr lang="en-US" altLang="ko-KR" dirty="0" err="1" smtClean="0">
                <a:hlinkClick r:id="rId2"/>
              </a:rPr>
              <a:t>Strozzi</a:t>
            </a:r>
            <a:endParaRPr lang="en-US" altLang="ko-KR" dirty="0" smtClean="0"/>
          </a:p>
          <a:p>
            <a:r>
              <a:rPr lang="en-US" altLang="ko-KR" dirty="0" smtClean="0"/>
              <a:t>SQL </a:t>
            </a:r>
            <a:r>
              <a:rPr lang="ko-KR" altLang="en-US" dirty="0" smtClean="0"/>
              <a:t>인터페이스를 가지지 않는 </a:t>
            </a:r>
            <a:r>
              <a:rPr lang="en-US" altLang="ko-KR" dirty="0" smtClean="0"/>
              <a:t>DBMS </a:t>
            </a:r>
            <a:r>
              <a:rPr lang="ko-KR" altLang="en-US" dirty="0" smtClean="0"/>
              <a:t>설계</a:t>
            </a:r>
            <a:endParaRPr lang="en-US" altLang="ko-KR" dirty="0" smtClean="0"/>
          </a:p>
          <a:p>
            <a:r>
              <a:rPr lang="en-US" altLang="ko-KR" dirty="0" smtClean="0"/>
              <a:t>Eric Evans</a:t>
            </a:r>
            <a:r>
              <a:rPr lang="ko-KR" altLang="en-US" dirty="0" smtClean="0"/>
              <a:t>에 의해 </a:t>
            </a:r>
            <a:r>
              <a:rPr lang="en-US" altLang="ko-KR" dirty="0" smtClean="0"/>
              <a:t>`09</a:t>
            </a:r>
            <a:r>
              <a:rPr lang="ko-KR" altLang="en-US" dirty="0" smtClean="0"/>
              <a:t>년에 다시 소개</a:t>
            </a:r>
            <a:endParaRPr lang="en-US" altLang="ko-KR" dirty="0" smtClean="0"/>
          </a:p>
          <a:p>
            <a:r>
              <a:rPr lang="en-US" altLang="ko-KR" dirty="0" smtClean="0"/>
              <a:t>ACID</a:t>
            </a:r>
            <a:r>
              <a:rPr lang="ko-KR" altLang="en-US" dirty="0" smtClean="0"/>
              <a:t>를 보장하지 않는 비 </a:t>
            </a:r>
            <a:r>
              <a:rPr lang="ko-KR" altLang="en-US" dirty="0" err="1" smtClean="0"/>
              <a:t>관계형</a:t>
            </a:r>
            <a:r>
              <a:rPr lang="en-US" altLang="ko-KR" dirty="0" smtClean="0"/>
              <a:t>, </a:t>
            </a:r>
            <a:r>
              <a:rPr lang="ko-KR" altLang="en-US" dirty="0" smtClean="0"/>
              <a:t>분산 저장소에 대한 논의</a:t>
            </a:r>
            <a:endParaRPr lang="en-US" altLang="ko-KR" dirty="0" smtClean="0"/>
          </a:p>
          <a:p>
            <a:r>
              <a:rPr lang="ko-KR" altLang="en-US" dirty="0" smtClean="0"/>
              <a:t>비싼 분산 </a:t>
            </a:r>
            <a:r>
              <a:rPr lang="en-US" altLang="ko-KR" dirty="0" smtClean="0"/>
              <a:t>RDBMS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Join </a:t>
            </a:r>
            <a:r>
              <a:rPr lang="ko-KR" altLang="en-US" dirty="0" smtClean="0"/>
              <a:t>연산에 대한 제약을 극복하기 위한 대안으로 제시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43122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NoSQL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도입 사례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FaceBook</a:t>
            </a:r>
            <a:r>
              <a:rPr lang="en-US" altLang="ko-KR" dirty="0" smtClean="0"/>
              <a:t>, Twitter, Digg.com</a:t>
            </a:r>
          </a:p>
          <a:p>
            <a:pPr lvl="1"/>
            <a:r>
              <a:rPr lang="en-US" altLang="ko-KR" dirty="0" smtClean="0"/>
              <a:t>Cassandra</a:t>
            </a:r>
          </a:p>
          <a:p>
            <a:r>
              <a:rPr lang="en-US" altLang="ko-KR" dirty="0" smtClean="0"/>
              <a:t>Google</a:t>
            </a:r>
          </a:p>
          <a:p>
            <a:pPr lvl="1"/>
            <a:r>
              <a:rPr lang="en-US" altLang="ko-KR" dirty="0" smtClean="0"/>
              <a:t>Big Table</a:t>
            </a:r>
          </a:p>
          <a:p>
            <a:r>
              <a:rPr lang="en-US" altLang="ko-KR" dirty="0" smtClean="0"/>
              <a:t>Yahoo</a:t>
            </a:r>
          </a:p>
          <a:p>
            <a:pPr lvl="1"/>
            <a:r>
              <a:rPr lang="en-US" altLang="ko-KR" dirty="0" err="1" smtClean="0"/>
              <a:t>Hadoop</a:t>
            </a:r>
            <a:endParaRPr lang="en-US" altLang="ko-KR" dirty="0" smtClean="0"/>
          </a:p>
          <a:p>
            <a:r>
              <a:rPr lang="en-US" altLang="ko-KR" dirty="0" smtClean="0"/>
              <a:t>Amazon</a:t>
            </a:r>
          </a:p>
          <a:p>
            <a:pPr lvl="1"/>
            <a:r>
              <a:rPr lang="en-US" altLang="ko-KR" dirty="0" smtClean="0"/>
              <a:t>Dynamo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xmlns="" val="438458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RDBMS </a:t>
            </a:r>
            <a:r>
              <a:rPr lang="en-US" altLang="ko-KR" dirty="0" err="1" smtClean="0"/>
              <a:t>vs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NoSQL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RDBMS</a:t>
            </a:r>
          </a:p>
          <a:p>
            <a:pPr lvl="1"/>
            <a:r>
              <a:rPr lang="en-US" altLang="ko-KR" dirty="0" smtClean="0"/>
              <a:t>ACID </a:t>
            </a:r>
            <a:r>
              <a:rPr lang="ko-KR" altLang="en-US" dirty="0" smtClean="0"/>
              <a:t>보장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Scalability</a:t>
            </a:r>
            <a:r>
              <a:rPr lang="ko-KR" altLang="en-US" dirty="0" smtClean="0"/>
              <a:t>에 대해 느린 성능</a:t>
            </a:r>
            <a:endParaRPr lang="en-US" altLang="ko-KR" dirty="0" smtClean="0"/>
          </a:p>
          <a:p>
            <a:pPr lvl="1"/>
            <a:r>
              <a:rPr lang="en-US" altLang="ko-KR" dirty="0"/>
              <a:t>Scalability</a:t>
            </a:r>
            <a:r>
              <a:rPr lang="ko-KR" altLang="en-US" dirty="0"/>
              <a:t>에 대해 </a:t>
            </a:r>
            <a:r>
              <a:rPr lang="ko-KR" altLang="en-US" dirty="0" smtClean="0"/>
              <a:t>고비용</a:t>
            </a:r>
            <a:endParaRPr lang="en-US" altLang="ko-KR" dirty="0" smtClean="0"/>
          </a:p>
          <a:p>
            <a:r>
              <a:rPr lang="en-US" altLang="ko-KR" dirty="0" err="1" smtClean="0"/>
              <a:t>NoSQL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Scalability </a:t>
            </a:r>
            <a:r>
              <a:rPr lang="ko-KR" altLang="en-US" dirty="0" smtClean="0"/>
              <a:t>우선 순위</a:t>
            </a:r>
            <a:endParaRPr lang="en-US" altLang="ko-KR" dirty="0" smtClean="0"/>
          </a:p>
          <a:p>
            <a:pPr lvl="1"/>
            <a:r>
              <a:rPr lang="en-US" altLang="ko-KR" dirty="0"/>
              <a:t>Not Only </a:t>
            </a:r>
            <a:r>
              <a:rPr lang="en-US" altLang="ko-KR" dirty="0" smtClean="0"/>
              <a:t>SQL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114525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396</TotalTime>
  <Words>1673</Words>
  <Application>Microsoft Office PowerPoint</Application>
  <PresentationFormat>화면 슬라이드 쇼(4:3)</PresentationFormat>
  <Paragraphs>338</Paragraphs>
  <Slides>69</Slides>
  <Notes>6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69</vt:i4>
      </vt:variant>
    </vt:vector>
  </HeadingPairs>
  <TitlesOfParts>
    <vt:vector size="70" baseType="lpstr">
      <vt:lpstr>흐름</vt:lpstr>
      <vt:lpstr>MongoDB 와 MySQL의 CRUD 연산의 성능 비교</vt:lpstr>
      <vt:lpstr>기초 자료 수집</vt:lpstr>
      <vt:lpstr>Scalability</vt:lpstr>
      <vt:lpstr>Scale Up의 한계</vt:lpstr>
      <vt:lpstr>RDBMS의 확장(1)</vt:lpstr>
      <vt:lpstr>RDBMS의 확장(2)</vt:lpstr>
      <vt:lpstr>NoSQL</vt:lpstr>
      <vt:lpstr>NoSQL 도입 사례</vt:lpstr>
      <vt:lpstr>RDBMS vs NoSQL</vt:lpstr>
      <vt:lpstr>CAP 이론(1)</vt:lpstr>
      <vt:lpstr>CAP 이론(2)</vt:lpstr>
      <vt:lpstr>MongoDB</vt:lpstr>
      <vt:lpstr>주제 선정 이유</vt:lpstr>
      <vt:lpstr>실험 목표</vt:lpstr>
      <vt:lpstr>실험 대상과 범위</vt:lpstr>
      <vt:lpstr>실험 방법</vt:lpstr>
      <vt:lpstr>추진 일정</vt:lpstr>
      <vt:lpstr>~5/25 일정</vt:lpstr>
      <vt:lpstr>환경 구축(1)</vt:lpstr>
      <vt:lpstr>환경 구축(2)</vt:lpstr>
      <vt:lpstr>환경 구축(3)</vt:lpstr>
      <vt:lpstr>환경 구축(4)</vt:lpstr>
      <vt:lpstr>환경 구축(5)</vt:lpstr>
      <vt:lpstr>데이터 가공(1)</vt:lpstr>
      <vt:lpstr>데이터 가공(2)</vt:lpstr>
      <vt:lpstr>데이터 가공(3)</vt:lpstr>
      <vt:lpstr>차주 작업</vt:lpstr>
      <vt:lpstr>~6/1 일정</vt:lpstr>
      <vt:lpstr>데이터 준비</vt:lpstr>
      <vt:lpstr>Insert – 예상 소모 시간</vt:lpstr>
      <vt:lpstr>Insert 결과(no index)</vt:lpstr>
      <vt:lpstr>Insert 결과(index)</vt:lpstr>
      <vt:lpstr>Insert 결론</vt:lpstr>
      <vt:lpstr>Select – 예상 소모 시간</vt:lpstr>
      <vt:lpstr>Select 결과(no index)</vt:lpstr>
      <vt:lpstr>Select 결과(index)</vt:lpstr>
      <vt:lpstr>Select 결론</vt:lpstr>
      <vt:lpstr>Update – 예상 소모 시간</vt:lpstr>
      <vt:lpstr>Update 결과(no index)</vt:lpstr>
      <vt:lpstr>Update 결과(index)</vt:lpstr>
      <vt:lpstr>Update 결론</vt:lpstr>
      <vt:lpstr>Delete – 예상 소모 시간</vt:lpstr>
      <vt:lpstr>Delete 결과(no index)</vt:lpstr>
      <vt:lpstr>Delete 결과(index)</vt:lpstr>
      <vt:lpstr>Delete 결론</vt:lpstr>
      <vt:lpstr>차주 작업</vt:lpstr>
      <vt:lpstr>Insert – 예상 소모 시간</vt:lpstr>
      <vt:lpstr>Insert 결과(Single Node)</vt:lpstr>
      <vt:lpstr>Insert 결과(Multi Node)</vt:lpstr>
      <vt:lpstr>Insert 결론</vt:lpstr>
      <vt:lpstr>Select – 예상 소모 시간</vt:lpstr>
      <vt:lpstr>Select 결과(Single Node)</vt:lpstr>
      <vt:lpstr>Select 결과(Multi Node)</vt:lpstr>
      <vt:lpstr>Select 결론</vt:lpstr>
      <vt:lpstr>Update – 예상 소모 시간</vt:lpstr>
      <vt:lpstr>Update 결과(Single Node)</vt:lpstr>
      <vt:lpstr>Update 결과(Multi Node)</vt:lpstr>
      <vt:lpstr>Update 결론</vt:lpstr>
      <vt:lpstr>Delete – 예상 소모 시간</vt:lpstr>
      <vt:lpstr>Delete 결과(Single Node)</vt:lpstr>
      <vt:lpstr>Delete 결과(index)</vt:lpstr>
      <vt:lpstr>Delete 결론</vt:lpstr>
      <vt:lpstr>최종 결론(1)</vt:lpstr>
      <vt:lpstr>최종 결론(2)</vt:lpstr>
      <vt:lpstr>최종 결론(3)</vt:lpstr>
      <vt:lpstr>최종 결론(4)</vt:lpstr>
      <vt:lpstr>최종 결론(5)</vt:lpstr>
      <vt:lpstr>최종 결론(6)</vt:lpstr>
      <vt:lpstr>감사합니다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 와 MySQL의 CRUD 연산의 성능 비교</dc:title>
  <dc:creator>wychoe</dc:creator>
  <cp:lastModifiedBy>Choe woo yeong</cp:lastModifiedBy>
  <cp:revision>46</cp:revision>
  <dcterms:created xsi:type="dcterms:W3CDTF">2011-05-24T15:44:10Z</dcterms:created>
  <dcterms:modified xsi:type="dcterms:W3CDTF">2011-06-08T00:54:22Z</dcterms:modified>
</cp:coreProperties>
</file>