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>
        <p:scale>
          <a:sx n="112" d="100"/>
          <a:sy n="112" d="100"/>
        </p:scale>
        <p:origin x="-792" y="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BC145-6172-478D-99EC-1D2E1AD79264}" type="datetimeFigureOut">
              <a:rPr lang="ko-KR" altLang="en-US" smtClean="0"/>
              <a:pPr/>
              <a:t>2011-11-14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26CBA-026C-4BA5-8137-BD487A2915D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107504" y="764705"/>
          <a:ext cx="8784975" cy="5926479"/>
        </p:xfrm>
        <a:graphic>
          <a:graphicData uri="http://schemas.openxmlformats.org/drawingml/2006/table">
            <a:tbl>
              <a:tblPr/>
              <a:tblGrid>
                <a:gridCol w="1012259"/>
                <a:gridCol w="1103334"/>
                <a:gridCol w="1073157"/>
                <a:gridCol w="1089070"/>
                <a:gridCol w="1088519"/>
                <a:gridCol w="1712336"/>
                <a:gridCol w="776339"/>
                <a:gridCol w="929961"/>
              </a:tblGrid>
              <a:tr h="275673"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사업 목표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 anchor="ctr">
                    <a:lnL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7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사업 </a:t>
                      </a:r>
                      <a:r>
                        <a:rPr lang="ko-KR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대상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 anchor="ctr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7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사업</a:t>
                      </a:r>
                      <a:r>
                        <a:rPr lang="ko-KR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 </a:t>
                      </a:r>
                      <a:r>
                        <a:rPr lang="ko-KR" sz="1000" b="1" kern="100" dirty="0">
                          <a:latin typeface="Times New Roman"/>
                          <a:ea typeface="맑은 고딕"/>
                          <a:cs typeface="Times New Roman"/>
                        </a:rPr>
                        <a:t>위치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 anchor="ctr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7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사업 </a:t>
                      </a:r>
                      <a:r>
                        <a:rPr lang="ko-KR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내용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 anchor="ctr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7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사업 </a:t>
                      </a:r>
                      <a:r>
                        <a:rPr lang="ko-KR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기간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 anchor="ctr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7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사업경비</a:t>
                      </a:r>
                      <a:r>
                        <a:rPr lang="en-US" altLang="ko-KR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(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추정</a:t>
                      </a:r>
                      <a:r>
                        <a:rPr lang="en-US" altLang="ko-KR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)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 anchor="ctr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7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사업</a:t>
                      </a:r>
                      <a:r>
                        <a:rPr lang="ko-KR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예산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 anchor="ctr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7F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ko-KR" altLang="en-US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사업</a:t>
                      </a:r>
                      <a:r>
                        <a:rPr lang="ko-KR" sz="1000" b="1" kern="100" dirty="0" smtClean="0">
                          <a:latin typeface="Times New Roman"/>
                          <a:ea typeface="맑은 고딕"/>
                          <a:cs typeface="Times New Roman"/>
                        </a:rPr>
                        <a:t>추진원칙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 anchor="ctr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EE7FA"/>
                    </a:solidFill>
                  </a:tcPr>
                </a:tc>
              </a:tr>
              <a:tr h="354075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♦묘역의 일원화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산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재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묘지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Char char="à"/>
                      </a:pP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종중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묘지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♦묘지의 소형화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재래 </a:t>
                      </a:r>
                      <a:r>
                        <a:rPr lang="ko-KR" sz="1000" kern="100" dirty="0" err="1">
                          <a:latin typeface="Times New Roman"/>
                          <a:ea typeface="바탕체"/>
                          <a:cs typeface="Times New Roman"/>
                        </a:rPr>
                        <a:t>봉분묘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  <a:sym typeface="Wingdings"/>
                        </a:rPr>
                        <a:t>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납골평장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합장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묘</a:t>
                      </a: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sz="1000" kern="100" dirty="0" err="1">
                          <a:latin typeface="Times New Roman"/>
                          <a:ea typeface="바탕체"/>
                          <a:cs typeface="Times New Roman"/>
                        </a:rPr>
                        <a:t>평분묘</a:t>
                      </a: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♦묘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역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의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교육장화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사당이전증축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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선조기념∙기록관 겸용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*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참고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남해군 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시범묘원의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경우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, 0.25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평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기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Arial" charset="0"/>
                        <a:buNone/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면적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:90 x 90/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와비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40x30)</a:t>
                      </a:r>
                      <a:endParaRPr lang="ko-KR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분묘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기준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약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 400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여기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소종별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분묘수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- 1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종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200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여기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- 2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종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90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여기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- 3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종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50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여기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- 4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종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30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여기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5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종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30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여기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Char char="-"/>
                      </a:pPr>
                      <a:endParaRPr lang="en-US" altLang="ko-KR" sz="1000" b="1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*</a:t>
                      </a:r>
                      <a:r>
                        <a:rPr 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참고</a:t>
                      </a:r>
                      <a:r>
                        <a:rPr lang="en-US" alt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r>
                        <a:rPr 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공동선조</a:t>
                      </a:r>
                      <a:endParaRPr lang="ko-KR" sz="1000" b="1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800" kern="100" dirty="0" err="1">
                          <a:latin typeface="Times New Roman"/>
                          <a:ea typeface="바탕체"/>
                          <a:cs typeface="Times New Roman"/>
                        </a:rPr>
                        <a:t>낙향조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양</a:t>
                      </a:r>
                      <a:r>
                        <a:rPr lang="ko-KR" altLang="en-US" sz="800" kern="100" baseline="-25000" dirty="0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원</a:t>
                      </a:r>
                      <a:r>
                        <a:rPr lang="ko-KR" altLang="en-US" sz="800" kern="100" baseline="-25000" dirty="0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14): </a:t>
                      </a:r>
                      <a:endParaRPr lang="en-US" sz="8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지곡에서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파묘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화장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이장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altLang="en-US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사당뒤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)</a:t>
                      </a:r>
                      <a:endParaRPr lang="ko-KR" sz="8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수</a:t>
                      </a:r>
                      <a:r>
                        <a:rPr lang="ko-KR" altLang="en-US" sz="800" kern="100" baseline="-25000" dirty="0" err="1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종</a:t>
                      </a:r>
                      <a:r>
                        <a:rPr lang="ko-KR" altLang="en-US" sz="800" kern="100" baseline="-25000" dirty="0" err="1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13),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남</a:t>
                      </a:r>
                      <a:r>
                        <a:rPr lang="ko-KR" altLang="en-US" sz="800" kern="100" baseline="-25000" dirty="0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승</a:t>
                      </a:r>
                      <a:r>
                        <a:rPr lang="ko-KR" altLang="en-US" sz="800" kern="100" baseline="-25000" dirty="0" smtClean="0">
                          <a:latin typeface="Times New Roman"/>
                          <a:ea typeface="바탕체"/>
                          <a:cs typeface="Times New Roman"/>
                        </a:rPr>
                        <a:t>자     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12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):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지곡에서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파묘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화장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 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이장</a:t>
                      </a:r>
                      <a:endParaRPr lang="ko-KR" sz="8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후</a:t>
                      </a:r>
                      <a:r>
                        <a:rPr lang="ko-KR" altLang="en-US" sz="800" kern="100" baseline="-25000" dirty="0" err="1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진</a:t>
                      </a:r>
                      <a:r>
                        <a:rPr lang="ko-KR" altLang="en-US" sz="800" kern="100" baseline="-25000" dirty="0" err="1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11): </a:t>
                      </a:r>
                      <a:r>
                        <a:rPr lang="ko-KR" sz="800" kern="100" dirty="0" err="1">
                          <a:latin typeface="Times New Roman"/>
                          <a:ea typeface="바탕체"/>
                          <a:cs typeface="Times New Roman"/>
                        </a:rPr>
                        <a:t>사농게</a:t>
                      </a:r>
                      <a:endParaRPr lang="ko-KR" sz="8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흥</a:t>
                      </a:r>
                      <a:r>
                        <a:rPr lang="ko-KR" altLang="en-US" sz="800" kern="100" baseline="-25000" dirty="0" err="1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신</a:t>
                      </a:r>
                      <a:r>
                        <a:rPr lang="ko-KR" altLang="en-US" sz="800" kern="100" baseline="-25000" dirty="0" err="1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10), 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상</a:t>
                      </a:r>
                      <a:r>
                        <a:rPr lang="ko-KR" altLang="en-US" sz="800" kern="100" baseline="-25000" dirty="0" err="1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연</a:t>
                      </a:r>
                      <a:r>
                        <a:rPr lang="ko-KR" altLang="en-US" sz="800" kern="100" baseline="-25000" dirty="0" err="1" smtClean="0">
                          <a:latin typeface="Times New Roman"/>
                          <a:ea typeface="바탕체"/>
                          <a:cs typeface="Times New Roman"/>
                        </a:rPr>
                        <a:t>자</a:t>
                      </a:r>
                      <a:r>
                        <a:rPr lang="ko-KR" altLang="en-US" sz="800" kern="100" baseline="-25000" dirty="0" smtClean="0">
                          <a:latin typeface="Times New Roman"/>
                          <a:ea typeface="바탕체"/>
                          <a:cs typeface="Times New Roman"/>
                        </a:rPr>
                        <a:t>  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9): 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공동선조묘역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공동선조라 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함은 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“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知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”</a:t>
                      </a:r>
                      <a:r>
                        <a:rPr lang="ko-KR" altLang="en-US" sz="800" kern="100" baseline="-25000" dirty="0" smtClean="0">
                          <a:latin typeface="Times New Roman"/>
                          <a:ea typeface="바탕체"/>
                          <a:cs typeface="Times New Roman"/>
                        </a:rPr>
                        <a:t>字</a:t>
                      </a:r>
                      <a:r>
                        <a:rPr lang="ko-KR" sz="800" kern="100" baseline="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기준으로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  14-9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대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조</a:t>
                      </a:r>
                      <a:endParaRPr lang="en-US" altLang="ko-KR" sz="8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  )</a:t>
                      </a:r>
                      <a:r>
                        <a:rPr lang="en-US" altLang="ko-KR" sz="800" kern="100" baseline="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800" kern="100" baseline="0" dirty="0" smtClean="0">
                          <a:latin typeface="Times New Roman"/>
                          <a:ea typeface="바탕체"/>
                          <a:cs typeface="Times New Roman"/>
                        </a:rPr>
                        <a:t>선조대수</a:t>
                      </a:r>
                      <a:endParaRPr lang="en-US" altLang="ko-KR" sz="800" kern="100" baseline="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건너마을 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선조묘역</a:t>
                      </a:r>
                      <a:r>
                        <a:rPr lang="ko-KR" sz="1000" kern="100" dirty="0" smtClean="0">
                          <a:latin typeface="맑은 고딕"/>
                          <a:ea typeface="맑은 고딕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위치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건너마을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sz="1000" kern="100" dirty="0" err="1">
                          <a:latin typeface="Times New Roman"/>
                          <a:ea typeface="바탕체"/>
                          <a:cs typeface="Times New Roman"/>
                        </a:rPr>
                        <a:t>돗그림재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sz="1000" kern="100" dirty="0" err="1">
                          <a:latin typeface="Times New Roman"/>
                          <a:ea typeface="바탕체"/>
                          <a:cs typeface="Times New Roman"/>
                        </a:rPr>
                        <a:t>범영치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옛이름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감나무골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소유자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: </a:t>
                      </a:r>
                      <a:r>
                        <a:rPr lang="ko-KR" sz="1000" kern="100" dirty="0" err="1">
                          <a:latin typeface="Times New Roman"/>
                          <a:ea typeface="바탕체"/>
                          <a:cs typeface="Times New Roman"/>
                        </a:rPr>
                        <a:t>종중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면적</a:t>
                      </a: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위성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사진판독상 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약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500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평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47 m 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x 35 m)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소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종</a:t>
                      </a:r>
                      <a:r>
                        <a:rPr lang="ko-KR" alt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별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묘역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할당면적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r>
                        <a:rPr lang="ko-KR" alt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분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묘</a:t>
                      </a:r>
                      <a:r>
                        <a:rPr lang="ko-KR" alt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수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비례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)</a:t>
                      </a:r>
                      <a:endParaRPr lang="ko-KR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&lt;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확인이 필요한 사항</a:t>
                      </a:r>
                      <a:r>
                        <a:rPr lang="en-US" alt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&gt;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묘지허가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,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면적 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추가확보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및 민원제기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선점 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비공동선조묘지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연고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납골평장묘원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조성시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장사비용지원제도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서산시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)</a:t>
                      </a: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1</a:t>
                      </a:r>
                      <a:r>
                        <a:rPr lang="ko-KR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차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</a:t>
                      </a:r>
                      <a:r>
                        <a:rPr 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업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♦진입로확보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♦묘역정지작업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♦부분개장이장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현장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의 기존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분묘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사농게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분묘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실전묘의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허묘화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해당 </a:t>
                      </a:r>
                      <a:r>
                        <a:rPr lang="ko-KR" sz="1000" kern="100" dirty="0" err="1">
                          <a:latin typeface="Times New Roman"/>
                          <a:ea typeface="바탕체"/>
                          <a:cs typeface="Times New Roman"/>
                        </a:rPr>
                        <a:t>소종분묘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♦축대 및 조경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공사 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2</a:t>
                      </a:r>
                      <a:r>
                        <a:rPr lang="ko-KR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차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</a:t>
                      </a:r>
                      <a:r>
                        <a:rPr 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업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낙향조묘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포함 잔여분묘 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개장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이장 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홈페이지 개설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유대강화 및 사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업추진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활성화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유도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사당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이전 증축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납골당 겸용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교육장 겸용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선조기념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∙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기록관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1</a:t>
                      </a:r>
                      <a:r>
                        <a:rPr lang="ko-KR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차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</a:t>
                      </a:r>
                      <a:r>
                        <a:rPr 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업</a:t>
                      </a:r>
                      <a:r>
                        <a:rPr lang="en-US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: </a:t>
                      </a:r>
                      <a:r>
                        <a:rPr lang="ko-KR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총</a:t>
                      </a:r>
                      <a:r>
                        <a:rPr lang="en-US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 7</a:t>
                      </a:r>
                      <a:r>
                        <a:rPr lang="ko-KR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일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♦진입로 확보 및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묘역정지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: </a:t>
                      </a: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3~4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일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sz="1000" kern="100" dirty="0" err="1">
                          <a:latin typeface="Times New Roman"/>
                          <a:ea typeface="바탕체"/>
                          <a:cs typeface="Times New Roman"/>
                        </a:rPr>
                        <a:t>당묘역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 분묘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개장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: 1~2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일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♦축대 및 </a:t>
                      </a:r>
                      <a:r>
                        <a:rPr lang="ko-KR" sz="1000" kern="100" dirty="0" err="1">
                          <a:latin typeface="Times New Roman"/>
                          <a:ea typeface="바탕체"/>
                          <a:cs typeface="Times New Roman"/>
                        </a:rPr>
                        <a:t>조경공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사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: 1~2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일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준비된 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소종별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부분개장이장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2012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년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윤</a:t>
                      </a: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3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월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중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완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료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양력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2012.4.21-5.20)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Char char="è"/>
                      </a:pP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2</a:t>
                      </a:r>
                      <a:r>
                        <a:rPr lang="ko-KR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차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</a:t>
                      </a:r>
                      <a:r>
                        <a:rPr 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업</a:t>
                      </a:r>
                      <a:r>
                        <a:rPr lang="en-US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: </a:t>
                      </a:r>
                      <a:r>
                        <a:rPr lang="ko-KR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미정 </a:t>
                      </a:r>
                      <a:r>
                        <a:rPr lang="en-US" alt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,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추후논의 필요</a:t>
                      </a:r>
                      <a:endParaRPr lang="en-US" altLang="ko-KR" sz="1000" b="1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altLang="en-US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참고</a:t>
                      </a:r>
                      <a:r>
                        <a:rPr lang="en-US" altLang="ko-KR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2014</a:t>
                      </a:r>
                      <a:r>
                        <a:rPr lang="ko-KR" altLang="en-US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년</a:t>
                      </a:r>
                      <a:endParaRPr lang="en-US" altLang="ko-KR" sz="1000" b="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윤</a:t>
                      </a:r>
                      <a:r>
                        <a:rPr lang="en-US" altLang="ko-KR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9</a:t>
                      </a:r>
                      <a:r>
                        <a:rPr lang="ko-KR" altLang="en-US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월</a:t>
                      </a:r>
                      <a:r>
                        <a:rPr lang="en-US" altLang="ko-KR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~2017</a:t>
                      </a:r>
                      <a:r>
                        <a:rPr lang="ko-KR" altLang="en-US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년</a:t>
                      </a:r>
                      <a:endParaRPr lang="en-US" altLang="ko-KR" sz="1000" b="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윤</a:t>
                      </a:r>
                      <a:r>
                        <a:rPr lang="en-US" altLang="ko-KR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5</a:t>
                      </a:r>
                      <a:r>
                        <a:rPr lang="ko-KR" altLang="en-US" sz="1000" b="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월</a:t>
                      </a:r>
                      <a:endParaRPr lang="ko-KR" sz="1000" b="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1</a:t>
                      </a:r>
                      <a:r>
                        <a:rPr lang="ko-KR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차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</a:t>
                      </a:r>
                      <a:r>
                        <a:rPr 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업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공동경비</a:t>
                      </a:r>
                      <a:r>
                        <a:rPr lang="en-US" alt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:1</a:t>
                      </a:r>
                      <a:r>
                        <a:rPr lang="ko-KR" altLang="en-US" sz="1000" b="1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천만원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♦진입로확보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: 50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일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♦묘역정지작업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:150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/3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일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♦공동선조 부분개장이장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endParaRPr lang="ko-KR" sz="8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 90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기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x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5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기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 = 450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축대및조경공사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:150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잔디구입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)</a:t>
                      </a:r>
                      <a:endParaRPr lang="en-US" sz="8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준비된 </a:t>
                      </a:r>
                      <a:r>
                        <a:rPr lang="ko-KR" altLang="en-US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소정별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부분개장이장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</a:t>
                      </a:r>
                      <a:r>
                        <a:rPr lang="ko-KR" altLang="en-US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소종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경비로 충당</a:t>
                      </a:r>
                      <a:endParaRPr lang="ko-KR" sz="8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♦기타 예비비</a:t>
                      </a:r>
                      <a:r>
                        <a:rPr lang="en-US" sz="800" kern="100" dirty="0">
                          <a:latin typeface="Times New Roman"/>
                          <a:ea typeface="바탕체"/>
                          <a:cs typeface="Times New Roman"/>
                        </a:rPr>
                        <a:t>:200</a:t>
                      </a:r>
                      <a:r>
                        <a:rPr lang="ko-KR" sz="800" kern="100" dirty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2</a:t>
                      </a:r>
                      <a:r>
                        <a:rPr lang="ko-KR" sz="1000" b="1" kern="100" dirty="0">
                          <a:latin typeface="Times New Roman"/>
                          <a:ea typeface="바탕체"/>
                          <a:cs typeface="Times New Roman"/>
                        </a:rPr>
                        <a:t>차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</a:t>
                      </a:r>
                      <a:r>
                        <a:rPr 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업</a:t>
                      </a:r>
                      <a:r>
                        <a:rPr lang="en-US" alt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공동</a:t>
                      </a:r>
                      <a:r>
                        <a:rPr lang="en-US" altLang="ko-KR" sz="1000" b="1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altLang="en-US" sz="1000" b="1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소종경비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공동경비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홈페이지 구축 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≈ 3</a:t>
                      </a:r>
                      <a:r>
                        <a:rPr lang="ko-KR" altLang="en-US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백만원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사당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이전증축</a:t>
                      </a:r>
                      <a:r>
                        <a:rPr 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≈ 5</a:t>
                      </a:r>
                      <a:r>
                        <a:rPr lang="ko-KR" altLang="en-US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억원</a:t>
                      </a:r>
                      <a:endParaRPr lang="en-US" altLang="ko-KR" sz="8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en-US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소종경비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altLang="en-US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잔여분묘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개장이장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≈ 4</a:t>
                      </a:r>
                      <a:r>
                        <a:rPr lang="ko-KR" alt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억원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endParaRPr lang="en-US" altLang="ko-KR" sz="8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(100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기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en-US" altLang="ko-KR" sz="800" kern="100" baseline="0" dirty="0" smtClean="0">
                          <a:latin typeface="Times New Roman"/>
                          <a:ea typeface="바탕체"/>
                          <a:cs typeface="Times New Roman"/>
                        </a:rPr>
                        <a:t> x 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400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기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u="none" kern="100" dirty="0" smtClean="0">
                          <a:latin typeface="Times New Roman"/>
                          <a:ea typeface="바탕체"/>
                          <a:cs typeface="Times New Roman"/>
                        </a:rPr>
                        <a:t>&lt;</a:t>
                      </a:r>
                      <a:r>
                        <a:rPr lang="ko-KR" altLang="en-US" sz="800" b="1" u="none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산출근거</a:t>
                      </a:r>
                      <a:r>
                        <a:rPr lang="en-US" altLang="ko-KR" sz="800" b="1" u="none" kern="100" dirty="0" smtClean="0">
                          <a:latin typeface="Times New Roman"/>
                          <a:ea typeface="바탕체"/>
                          <a:cs typeface="Times New Roman"/>
                        </a:rPr>
                        <a:t>&gt;</a:t>
                      </a:r>
                      <a:endParaRPr lang="ko-KR" altLang="ko-KR" sz="800" b="1" u="none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 진입로 및 묘역정지작업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</a:t>
                      </a:r>
                      <a:endParaRPr lang="ko-KR" altLang="ko-KR" sz="8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포크레인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:50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/200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평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일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 축대 및 조경공사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 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자체 인력 및 자재 투입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 </a:t>
                      </a:r>
                      <a:r>
                        <a:rPr lang="ko-KR" alt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줄떼잔디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3000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원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평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 </a:t>
                      </a:r>
                      <a:r>
                        <a:rPr lang="ko-KR" altLang="en-US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견치</a:t>
                      </a:r>
                      <a:r>
                        <a:rPr lang="ko-KR" alt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석축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 15-20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/m</a:t>
                      </a:r>
                      <a:r>
                        <a:rPr lang="en-US" altLang="ko-KR" sz="800" kern="100" baseline="30000" dirty="0" smtClean="0">
                          <a:latin typeface="Times New Roman"/>
                          <a:ea typeface="바탕체"/>
                          <a:cs typeface="Times New Roman"/>
                        </a:rPr>
                        <a:t>2</a:t>
                      </a:r>
                      <a:endParaRPr lang="ko-KR" altLang="ko-KR" sz="8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 개장이장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endParaRPr lang="ko-KR" altLang="ko-KR" sz="8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 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개화장운구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:50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기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 </a:t>
                      </a:r>
                      <a:r>
                        <a:rPr lang="ko-KR" altLang="ko-KR" sz="8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평장세트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석재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):50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만원</a:t>
                      </a:r>
                      <a:r>
                        <a:rPr lang="en-US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altLang="ko-KR" sz="8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조</a:t>
                      </a: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1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차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사업 공동경비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endParaRPr lang="ko-KR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대종회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시재 충당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2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차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사업공동경비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범소종기</a:t>
                      </a:r>
                      <a:r>
                        <a:rPr lang="ko-KR" alt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금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조성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소종분묘개장이장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경비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각소종별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기금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조성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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기금조성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endParaRPr lang="ko-KR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종원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/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분묘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수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비례분담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묘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역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의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일원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집중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화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,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소형화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및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교육장화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분묘의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통일성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면적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, 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대상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, </a:t>
                      </a: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형태 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등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) </a:t>
                      </a:r>
                      <a:endParaRPr lang="en-US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소종별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분묘</a:t>
                      </a:r>
                      <a:r>
                        <a:rPr lang="ko-KR" sz="1000" kern="100" dirty="0" err="1" smtClean="0">
                          <a:latin typeface="Times New Roman"/>
                          <a:ea typeface="바탕체"/>
                          <a:cs typeface="Times New Roman"/>
                        </a:rPr>
                        <a:t>수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비례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분담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(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면적 및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비용 등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) </a:t>
                      </a:r>
                      <a:endParaRPr lang="en-US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신속추진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-1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차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사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업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2012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년</a:t>
                      </a:r>
                      <a:r>
                        <a:rPr lang="en-US" sz="1000" kern="100" dirty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윤</a:t>
                      </a:r>
                      <a:r>
                        <a:rPr 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3</a:t>
                      </a:r>
                      <a:r>
                        <a:rPr lang="ko-KR" sz="1000" kern="100" dirty="0">
                          <a:latin typeface="Times New Roman"/>
                          <a:ea typeface="바탕체"/>
                          <a:cs typeface="Times New Roman"/>
                        </a:rPr>
                        <a:t>월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중 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완료</a:t>
                      </a: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♦</a:t>
                      </a: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종손의사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존중</a:t>
                      </a:r>
                      <a:r>
                        <a:rPr lang="en-US" altLang="ko-KR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및 젊은 세대 의사</a:t>
                      </a:r>
                      <a:r>
                        <a:rPr lang="ko-KR" altLang="en-US" sz="1000" kern="100" baseline="0" dirty="0" smtClean="0">
                          <a:latin typeface="Times New Roman"/>
                          <a:ea typeface="바탕체"/>
                          <a:cs typeface="Times New Roman"/>
                        </a:rPr>
                        <a:t> 적극 </a:t>
                      </a:r>
                      <a:r>
                        <a:rPr lang="ko-KR" altLang="en-US" sz="1000" kern="100" dirty="0" smtClean="0">
                          <a:latin typeface="Times New Roman"/>
                          <a:ea typeface="바탕체"/>
                          <a:cs typeface="Times New Roman"/>
                        </a:rPr>
                        <a:t>반영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 gridSpan="8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2011.11. 11, 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청년회 모임에서 상기 기본 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구상안에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대한 토의 후 수정된 사항</a:t>
                      </a:r>
                      <a:endParaRPr lang="ko-KR" sz="1000" b="1" kern="100" dirty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000" b="1" kern="100" baseline="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b="1" kern="100" dirty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en-US" altLang="ko-KR" sz="1000" kern="100" dirty="0" smtClean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b="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buFontTx/>
                        <a:buNone/>
                      </a:pP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6327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종중묘원조성은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종손의 확고한 의사임을 피력</a:t>
                      </a:r>
                      <a:endParaRPr lang="en-US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è"/>
                        <a:tabLst/>
                        <a:defRPr/>
                      </a:pP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면적 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1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평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합묘</a:t>
                      </a:r>
                      <a:endParaRPr lang="en-US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ko-KR" altLang="en-US" sz="1000" b="1" kern="100" baseline="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개장이장및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형태는 </a:t>
                      </a:r>
                      <a:r>
                        <a:rPr lang="en-US" altLang="ko-KR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1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평 이내에서 각 </a:t>
                      </a:r>
                      <a:r>
                        <a:rPr lang="ko-KR" altLang="en-US" sz="1000" b="1" kern="100" baseline="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소종</a:t>
                      </a:r>
                      <a:r>
                        <a:rPr lang="en-US" altLang="ko-KR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종원의 자유의사존중</a:t>
                      </a:r>
                      <a:r>
                        <a:rPr lang="en-US" altLang="ko-KR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è"/>
                        <a:tabLst/>
                        <a:defRPr/>
                      </a:pPr>
                      <a:r>
                        <a:rPr lang="en-US" altLang="ko-KR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5 </a:t>
                      </a:r>
                      <a:r>
                        <a:rPr lang="ko-KR" altLang="en-US" sz="1000" b="1" kern="100" baseline="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소종의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="1" kern="100" baseline="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분묘수는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재확인 필요</a:t>
                      </a:r>
                      <a:r>
                        <a:rPr lang="en-US" altLang="ko-KR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(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不在 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의견이 제기</a:t>
                      </a:r>
                      <a:r>
                        <a:rPr lang="en-US" altLang="ko-KR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)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è"/>
                        <a:tabLst/>
                        <a:defRPr/>
                      </a:pPr>
                      <a:r>
                        <a:rPr lang="en-US" altLang="ko-KR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13,12</a:t>
                      </a:r>
                      <a:r>
                        <a:rPr lang="ko-KR" altLang="en-US" sz="1000" b="1" kern="100" baseline="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대조묘</a:t>
                      </a:r>
                      <a:endParaRPr lang="en-US" altLang="ko-KR" sz="1000" b="1" kern="100" baseline="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실전 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여부는 재확인 필요</a:t>
                      </a:r>
                      <a:endParaRPr lang="en-US" altLang="ko-KR" sz="1000" b="1" kern="100" baseline="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è"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사당뒤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위치 검토 필요성 제기</a:t>
                      </a:r>
                      <a:endParaRPr lang="en-US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è"/>
                        <a:tabLst/>
                        <a:defRPr/>
                      </a:pP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묘역면적 추가 거론배제</a:t>
                      </a:r>
                      <a:endParaRPr lang="en-US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è"/>
                        <a:tabLst/>
                        <a:defRPr/>
                      </a:pP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선점 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비공동선조묘는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1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차 사업개장에 포함</a:t>
                      </a:r>
                      <a:endParaRPr lang="en-US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Char char="è"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진입로 및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인근민가의 민원제기 우려에 대한 사전 동의필요</a:t>
                      </a:r>
                      <a:endParaRPr lang="en-US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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지원제도 없음</a:t>
                      </a: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사업위치 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묘역중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현최상위묘는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현상 유지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(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종손의견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)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 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상기외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기본구상안에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대한 </a:t>
                      </a:r>
                      <a:r>
                        <a:rPr lang="ko-KR" altLang="en-US" sz="1000" b="1" kern="100" baseline="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수정없이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동의</a:t>
                      </a:r>
                      <a:endParaRPr lang="ko-KR" sz="1000" b="1" kern="100" dirty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</a:t>
                      </a:r>
                      <a:r>
                        <a:rPr 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개장일정</a:t>
                      </a:r>
                      <a:r>
                        <a:rPr lang="en-US" sz="1000" b="1" kern="100" dirty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: </a:t>
                      </a:r>
                      <a:r>
                        <a:rPr 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각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소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종</a:t>
                      </a:r>
                      <a:r>
                        <a:rPr 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의사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및 일정</a:t>
                      </a:r>
                      <a:r>
                        <a:rPr 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에 </a:t>
                      </a:r>
                      <a:r>
                        <a:rPr lang="ko-KR" sz="1000" b="1" kern="100" dirty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따름 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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낙향조묘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개장이장 및 </a:t>
                      </a:r>
                      <a:r>
                        <a:rPr 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사당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</a:t>
                      </a:r>
                      <a:r>
                        <a:rPr 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이전 </a:t>
                      </a:r>
                      <a:r>
                        <a:rPr lang="ko-KR" sz="1000" b="1" kern="100" dirty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증축</a:t>
                      </a: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:</a:t>
                      </a:r>
                      <a:r>
                        <a:rPr 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화곡지구 </a:t>
                      </a:r>
                      <a:r>
                        <a:rPr lang="ko-KR" sz="1000" b="1" kern="100" dirty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개발사업 일정과 </a:t>
                      </a:r>
                      <a:r>
                        <a:rPr 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연계</a:t>
                      </a:r>
                      <a:endParaRPr lang="ko-KR" sz="1000" b="1" kern="100" dirty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추진 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의결후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  세부내역 </a:t>
                      </a:r>
                      <a:endParaRPr lang="en-US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재작성</a:t>
                      </a:r>
                      <a:endParaRPr lang="ko-KR" sz="1000" b="1" kern="100" dirty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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기본구상안에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대한 </a:t>
                      </a:r>
                      <a:r>
                        <a:rPr lang="ko-KR" altLang="en-US" sz="1000" b="1" kern="100" baseline="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수정없이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</a:rPr>
                        <a:t> 동의</a:t>
                      </a:r>
                      <a:endParaRPr lang="ko-KR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</a:pPr>
                      <a:endParaRPr lang="ko-KR" sz="1000" kern="100" dirty="0"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대상 분묘의 형태는 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1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평 이내에서 각 </a:t>
                      </a: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소종</a:t>
                      </a:r>
                      <a:r>
                        <a:rPr lang="en-US" altLang="ko-KR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/</a:t>
                      </a:r>
                      <a:r>
                        <a:rPr lang="ko-KR" altLang="en-US" sz="1000" b="1" kern="10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종원의 자유의사에 맡김</a:t>
                      </a:r>
                      <a:endParaRPr lang="en-US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Char char="è"/>
                      </a:pPr>
                      <a:r>
                        <a:rPr lang="ko-KR" altLang="en-US" sz="1000" b="1" kern="10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논의과정중</a:t>
                      </a:r>
                      <a:endParaRPr lang="en-US" altLang="ko-KR" sz="1000" b="1" kern="10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의견 </a:t>
                      </a:r>
                      <a:r>
                        <a:rPr lang="ko-KR" altLang="en-US" sz="1000" b="1" kern="100" baseline="0" dirty="0" err="1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상충시</a:t>
                      </a:r>
                      <a:endParaRPr lang="en-US" altLang="ko-KR" sz="1000" b="1" kern="100" baseline="0" dirty="0" smtClean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  <a:sym typeface="Wingdings" pitchFamily="2" charset="2"/>
                      </a:endParaRPr>
                    </a:p>
                    <a:p>
                      <a:pPr algn="just" latinLnBrk="1">
                        <a:spcAft>
                          <a:spcPts val="0"/>
                        </a:spcAft>
                        <a:buFont typeface="Wingdings"/>
                        <a:buNone/>
                      </a:pP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종손의사 </a:t>
                      </a:r>
                      <a:r>
                        <a:rPr lang="ko-KR" altLang="en-US" sz="1000" b="1" kern="100" baseline="0" dirty="0" smtClean="0">
                          <a:solidFill>
                            <a:srgbClr val="0000CC"/>
                          </a:solidFill>
                          <a:latin typeface="Times New Roman"/>
                          <a:ea typeface="바탕체"/>
                          <a:cs typeface="Times New Roman"/>
                          <a:sym typeface="Wingdings" pitchFamily="2" charset="2"/>
                        </a:rPr>
                        <a:t>존중</a:t>
                      </a:r>
                      <a:endParaRPr lang="ko-KR" sz="1000" b="1" kern="100" dirty="0">
                        <a:solidFill>
                          <a:srgbClr val="0000CC"/>
                        </a:solidFill>
                        <a:latin typeface="Times New Roman"/>
                        <a:ea typeface="바탕체"/>
                        <a:cs typeface="Times New Roman"/>
                      </a:endParaRPr>
                    </a:p>
                  </a:txBody>
                  <a:tcPr marL="54802" marR="54802" marT="27401" marB="27401">
                    <a:lnL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1645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107504" y="404664"/>
            <a:ext cx="8784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경주김씨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태자파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화곡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개화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종중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</a:t>
            </a:r>
            <a:r>
              <a:rPr kumimoji="1" lang="ko-KR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종중</a:t>
            </a:r>
            <a:r>
              <a:rPr kumimoji="1" lang="ko-KR" altLang="en-US" sz="1600" b="1" dirty="0" err="1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묘원</a:t>
            </a:r>
            <a:r>
              <a:rPr kumimoji="1" lang="ko-KR" altLang="en-US" sz="1600" b="1" dirty="0" smtClean="0"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 조성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사업 기본구상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(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안</a:t>
            </a:r>
            <a:r>
              <a:rPr kumimoji="1" lang="en-US" altLang="ko-KR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) </a:t>
            </a:r>
            <a:r>
              <a:rPr kumimoji="1" lang="ko-KR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  <a:cs typeface="굴림" pitchFamily="50" charset="-127"/>
              </a:rPr>
              <a:t>요약</a:t>
            </a:r>
            <a:endParaRPr kumimoji="1" 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  <a:cs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688723"/>
            <a:ext cx="2088232" cy="169277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r>
              <a:rPr lang="en-US" altLang="ko-KR" sz="800" dirty="0" smtClean="0"/>
              <a:t>2011.11.11. </a:t>
            </a:r>
            <a:r>
              <a:rPr lang="ko-KR" altLang="en-US" sz="800" dirty="0" smtClean="0"/>
              <a:t>청년회</a:t>
            </a:r>
            <a:r>
              <a:rPr lang="en-US" altLang="ko-KR" sz="800" dirty="0" smtClean="0"/>
              <a:t>_</a:t>
            </a:r>
            <a:r>
              <a:rPr lang="en-US" altLang="ko-KR" sz="800" dirty="0" err="1" smtClean="0"/>
              <a:t>jik</a:t>
            </a:r>
            <a:endParaRPr lang="ko-KR" altLang="en-US" sz="800" dirty="0"/>
          </a:p>
        </p:txBody>
      </p:sp>
      <p:sp>
        <p:nvSpPr>
          <p:cNvPr id="8" name="TextBox 7"/>
          <p:cNvSpPr txBox="1"/>
          <p:nvPr/>
        </p:nvSpPr>
        <p:spPr>
          <a:xfrm>
            <a:off x="6588224" y="6688723"/>
            <a:ext cx="2304256" cy="169277"/>
          </a:xfrm>
          <a:prstGeom prst="rect">
            <a:avLst/>
          </a:prstGeom>
          <a:noFill/>
        </p:spPr>
        <p:txBody>
          <a:bodyPr wrap="square" tIns="0" rtlCol="0">
            <a:spAutoFit/>
          </a:bodyPr>
          <a:lstStyle/>
          <a:p>
            <a:pPr algn="r"/>
            <a:r>
              <a:rPr lang="ko-KR" altLang="en-US" sz="800" dirty="0" smtClean="0"/>
              <a:t>참고웹사이트</a:t>
            </a:r>
            <a:r>
              <a:rPr lang="en-US" altLang="ko-KR" sz="800" dirty="0" smtClean="0"/>
              <a:t>: http://edni.kr/bbs/~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0" y="116632"/>
            <a:ext cx="914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200" b="1" dirty="0" smtClean="0"/>
              <a:t>“우리 세대가 끝나고 나면 다음 세대가 과연 벌초를 하고 조상의 묘를 돌볼까</a:t>
            </a:r>
            <a:r>
              <a:rPr lang="en-US" altLang="ko-KR" sz="1200" b="1" dirty="0" smtClean="0"/>
              <a:t>?” </a:t>
            </a:r>
            <a:endParaRPr lang="ko-KR" altLang="en-US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774</Words>
  <Application>Microsoft Office PowerPoint</Application>
  <PresentationFormat>화면 슬라이드 쇼(4:3)</PresentationFormat>
  <Paragraphs>176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jikim</dc:creator>
  <cp:lastModifiedBy>jikim</cp:lastModifiedBy>
  <cp:revision>40</cp:revision>
  <dcterms:created xsi:type="dcterms:W3CDTF">2011-11-09T03:09:42Z</dcterms:created>
  <dcterms:modified xsi:type="dcterms:W3CDTF">2011-11-14T02:54:10Z</dcterms:modified>
</cp:coreProperties>
</file>