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handoutMasterIdLst>
    <p:handoutMasterId r:id="rId48"/>
  </p:handoutMasterIdLst>
  <p:sldIdLst>
    <p:sldId id="256" r:id="rId2"/>
    <p:sldId id="279" r:id="rId3"/>
    <p:sldId id="274" r:id="rId4"/>
    <p:sldId id="275" r:id="rId5"/>
    <p:sldId id="277" r:id="rId6"/>
    <p:sldId id="276" r:id="rId7"/>
    <p:sldId id="305" r:id="rId8"/>
    <p:sldId id="290" r:id="rId9"/>
    <p:sldId id="291" r:id="rId10"/>
    <p:sldId id="292" r:id="rId11"/>
    <p:sldId id="273" r:id="rId12"/>
    <p:sldId id="282" r:id="rId13"/>
    <p:sldId id="284" r:id="rId14"/>
    <p:sldId id="285" r:id="rId15"/>
    <p:sldId id="286" r:id="rId16"/>
    <p:sldId id="287" r:id="rId17"/>
    <p:sldId id="288" r:id="rId18"/>
    <p:sldId id="289" r:id="rId19"/>
    <p:sldId id="281" r:id="rId20"/>
    <p:sldId id="293" r:id="rId21"/>
    <p:sldId id="294" r:id="rId22"/>
    <p:sldId id="295" r:id="rId23"/>
    <p:sldId id="297" r:id="rId24"/>
    <p:sldId id="306" r:id="rId25"/>
    <p:sldId id="298" r:id="rId26"/>
    <p:sldId id="299" r:id="rId27"/>
    <p:sldId id="296" r:id="rId28"/>
    <p:sldId id="283" r:id="rId29"/>
    <p:sldId id="300" r:id="rId30"/>
    <p:sldId id="301" r:id="rId31"/>
    <p:sldId id="280" r:id="rId32"/>
    <p:sldId id="302" r:id="rId33"/>
    <p:sldId id="303" r:id="rId34"/>
    <p:sldId id="304" r:id="rId35"/>
    <p:sldId id="308" r:id="rId36"/>
    <p:sldId id="307" r:id="rId37"/>
    <p:sldId id="309" r:id="rId38"/>
    <p:sldId id="334" r:id="rId39"/>
    <p:sldId id="310" r:id="rId40"/>
    <p:sldId id="311" r:id="rId41"/>
    <p:sldId id="314" r:id="rId42"/>
    <p:sldId id="312" r:id="rId43"/>
    <p:sldId id="313" r:id="rId44"/>
    <p:sldId id="315" r:id="rId45"/>
    <p:sldId id="317" r:id="rId46"/>
  </p:sldIdLst>
  <p:sldSz cx="9144000" cy="6858000" type="screen4x3"/>
  <p:notesSz cx="6858000" cy="9144000"/>
  <p:custDataLst>
    <p:tags r:id="rId4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75CF501-A705-49B0-97DC-17F969575089}">
          <p14:sldIdLst>
            <p14:sldId id="256"/>
            <p14:sldId id="279"/>
            <p14:sldId id="274"/>
            <p14:sldId id="275"/>
            <p14:sldId id="277"/>
            <p14:sldId id="276"/>
            <p14:sldId id="305"/>
            <p14:sldId id="290"/>
            <p14:sldId id="291"/>
            <p14:sldId id="292"/>
            <p14:sldId id="273"/>
            <p14:sldId id="282"/>
            <p14:sldId id="284"/>
            <p14:sldId id="285"/>
            <p14:sldId id="286"/>
            <p14:sldId id="287"/>
            <p14:sldId id="288"/>
            <p14:sldId id="289"/>
            <p14:sldId id="281"/>
            <p14:sldId id="293"/>
            <p14:sldId id="294"/>
            <p14:sldId id="295"/>
            <p14:sldId id="297"/>
            <p14:sldId id="306"/>
            <p14:sldId id="298"/>
            <p14:sldId id="299"/>
            <p14:sldId id="296"/>
            <p14:sldId id="283"/>
            <p14:sldId id="300"/>
            <p14:sldId id="301"/>
            <p14:sldId id="280"/>
            <p14:sldId id="302"/>
            <p14:sldId id="303"/>
            <p14:sldId id="304"/>
            <p14:sldId id="308"/>
            <p14:sldId id="307"/>
            <p14:sldId id="309"/>
            <p14:sldId id="334"/>
            <p14:sldId id="310"/>
            <p14:sldId id="311"/>
            <p14:sldId id="314"/>
            <p14:sldId id="312"/>
            <p14:sldId id="313"/>
            <p14:sldId id="315"/>
            <p14:sldId id="31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C8374C6-29AE-4A95-9998-6F4527D7E51F}">
  <a:tblStyle styleId="{CC8374C6-29AE-4A95-9998-6F4527D7E51F}" styleName="RUAG 1">
    <a:tblBg>
      <a:effect>
        <a:effectLst/>
      </a:effect>
    </a:tblBg>
    <a:wholeTbl>
      <a:tcTxStyle b="off" i="off">
        <a:fontRef idx="minor"/>
        <a:schemeClr val="tx1"/>
      </a:tcTxStyle>
      <a:tcStyle>
        <a:tcBdr>
          <a:left>
            <a:ln>
              <a:noFill/>
            </a:ln>
          </a:left>
          <a:right>
            <a:ln>
              <a:noFill/>
            </a:ln>
          </a:right>
          <a:top>
            <a:ln w="8467" cap="flat" cmpd="sng" algn="ctr">
              <a:solidFill>
                <a:schemeClr val="dk1"/>
              </a:solidFill>
              <a:prstDash val="dot"/>
            </a:ln>
          </a:top>
          <a:bottom>
            <a:ln w="8467" cap="flat" cmpd="sng" algn="ctr">
              <a:solidFill>
                <a:schemeClr val="dk1"/>
              </a:solidFill>
              <a:prstDash val="dot"/>
            </a:ln>
          </a:bottom>
          <a:insideH>
            <a:ln w="8467" cap="flat" cmpd="sng" algn="ctr">
              <a:solidFill>
                <a:schemeClr val="dk1"/>
              </a:solidFill>
              <a:prstDash val="dot"/>
            </a:ln>
          </a:insideH>
          <a:insideV>
            <a:ln>
              <a:noFill/>
            </a:ln>
          </a:insideV>
          <a:tl2br>
            <a:ln>
              <a:noFill/>
            </a:ln>
          </a:tl2br>
          <a:tr2bl>
            <a:ln>
              <a:noFill/>
            </a:ln>
          </a:tr2bl>
        </a:tcBdr>
        <a:fill>
          <a:noFill/>
        </a:fill>
      </a:tcStyle>
    </a:wholeTbl>
    <a:band1H>
      <a:tcTxStyle b="off" i="off">
        <a:fontRef idx="minor"/>
        <a:schemeClr val="tx1"/>
      </a:tcTxStyle>
      <a:tcStyle>
        <a:tcBdr/>
        <a:fill>
          <a:noFill/>
        </a:fill>
      </a:tcStyle>
    </a:band1H>
    <a:band2H>
      <a:tcTxStyle b="off" i="off">
        <a:fontRef idx="minor"/>
        <a:schemeClr val="tx1"/>
      </a:tcTxStyle>
      <a:tcStyle>
        <a:tcBdr/>
        <a:fill>
          <a:noFill/>
        </a:fill>
      </a:tcStyle>
    </a:band2H>
    <a:band1V>
      <a:tcTxStyle b="off" i="off">
        <a:fontRef idx="minor"/>
        <a:schemeClr val="tx1"/>
      </a:tcTxStyle>
      <a:tcStyle>
        <a:tcBdr/>
        <a:fill>
          <a:noFill/>
        </a:fill>
      </a:tcStyle>
    </a:band1V>
    <a:band2V>
      <a:tcTxStyle b="off" i="off">
        <a:fontRef idx="minor"/>
        <a:schemeClr val="tx1"/>
      </a:tcTxStyle>
      <a:tcStyle>
        <a:tcBdr/>
        <a:fill>
          <a:noFill/>
        </a:fill>
      </a:tcStyle>
    </a:band2V>
    <a:lastCol>
      <a:tcTxStyle b="on" i="off">
        <a:fontRef idx="minor"/>
        <a:schemeClr val="tx1"/>
      </a:tcTxStyle>
      <a:tcStyle>
        <a:tcBdr/>
      </a:tcStyle>
    </a:lastCol>
    <a:firstCol>
      <a:tcTxStyle b="on" i="off">
        <a:fontRef idx="minor"/>
        <a:schemeClr val="tx1"/>
      </a:tcTxStyle>
      <a:tcStyle>
        <a:tcBdr/>
      </a:tcStyle>
    </a:firstCol>
    <a:lastRow>
      <a:tcTxStyle b="on" i="off">
        <a:fontRef idx="minor"/>
        <a:schemeClr val="tx1"/>
      </a:tcTxStyle>
      <a:tcStyle>
        <a:tcBdr>
          <a:left>
            <a:ln>
              <a:noFill/>
            </a:ln>
          </a:left>
          <a:right>
            <a:ln>
              <a:noFill/>
            </a:ln>
          </a:right>
          <a:top>
            <a:ln w="8467" cap="flat" cmpd="sng" algn="ctr">
              <a:solidFill>
                <a:schemeClr val="dk1"/>
              </a:solidFill>
              <a:prstDash val="solid"/>
            </a:ln>
          </a:top>
          <a:bottom>
            <a:ln w="8467" cap="flat" cmpd="sng" algn="ctr">
              <a:solidFill>
                <a:schemeClr val="dk1"/>
              </a:solidFill>
              <a:prstDash val="solid"/>
            </a:ln>
          </a:bottom>
          <a:insideH>
            <a:ln>
              <a:noFill/>
            </a:ln>
          </a:insideH>
          <a:insideV>
            <a:ln>
              <a:noFill/>
            </a:ln>
          </a:insideV>
          <a:tl2br>
            <a:ln>
              <a:noFill/>
            </a:ln>
          </a:tl2br>
          <a:tr2bl>
            <a:ln>
              <a:noFill/>
            </a:ln>
          </a:tr2bl>
        </a:tcBdr>
        <a:fill>
          <a:noFill/>
        </a:fill>
      </a:tcStyle>
    </a:lastRow>
    <a:firstRow>
      <a:tcTxStyle b="on" i="off">
        <a:fontRef idx="minor"/>
        <a:schemeClr val="tx1"/>
      </a:tcTxStyle>
      <a:tcStyle>
        <a:tcBdr>
          <a:left>
            <a:ln>
              <a:noFill/>
            </a:ln>
          </a:left>
          <a:right>
            <a:ln>
              <a:noFill/>
            </a:ln>
          </a:right>
          <a:top>
            <a:ln w="16933" cap="flat" cmpd="sng" algn="ctr">
              <a:solidFill>
                <a:schemeClr val="dk1"/>
              </a:solidFill>
              <a:prstDash val="solid"/>
            </a:ln>
          </a:top>
          <a:bottom>
            <a:ln w="8466" cap="flat" cmpd="sng" algn="ctr">
              <a:solidFill>
                <a:schemeClr val="dk1"/>
              </a:solidFill>
              <a:prstDash val="solid"/>
            </a:ln>
          </a:bottom>
          <a:insideH>
            <a:ln>
              <a:noFill/>
            </a:ln>
          </a:insideH>
          <a:insideV>
            <a:ln>
              <a:noFill/>
            </a:ln>
          </a:insideV>
          <a:tl2br>
            <a:ln>
              <a:noFill/>
            </a:ln>
          </a:tl2br>
          <a:tr2bl>
            <a:ln>
              <a:noFill/>
            </a:ln>
          </a:tr2bl>
        </a:tcBdr>
        <a:fill>
          <a:noFill/>
        </a:fill>
      </a:tcStyle>
    </a:firstRow>
  </a:tblStyle>
  <a:tblStyle styleId="{57D3BF87-A665-4275-B187-90ECDBC7ED35}" styleName="RUAG 2">
    <a:tblBg>
      <a:effect>
        <a:effectLst/>
      </a:effect>
    </a:tblBg>
    <a:wholeTbl>
      <a:tcTxStyle b="off" i="off">
        <a:fontRef idx="minor"/>
        <a:schemeClr val="tx1"/>
      </a:tcTxStyle>
      <a:tcStyle>
        <a:tcBdr>
          <a:left>
            <a:ln>
              <a:noFill/>
            </a:ln>
          </a:left>
          <a:right>
            <a:ln>
              <a:noFill/>
            </a:ln>
          </a:right>
          <a:top>
            <a:ln>
              <a:noFill/>
            </a:ln>
          </a:top>
          <a:bottom>
            <a:ln>
              <a:noFill/>
            </a:ln>
          </a:bottom>
          <a:insideH>
            <a:ln>
              <a:noFill/>
            </a:ln>
          </a:insideH>
          <a:insideV>
            <a:ln>
              <a:noFill/>
            </a:ln>
          </a:insideV>
          <a:tl2br>
            <a:ln>
              <a:noFill/>
            </a:ln>
          </a:tl2br>
          <a:tr2bl>
            <a:ln>
              <a:noFill/>
            </a:ln>
          </a:tr2bl>
        </a:tcBdr>
        <a:fill>
          <a:noFill/>
        </a:fill>
      </a:tcStyle>
    </a:wholeTbl>
    <a:band1H>
      <a:tcTxStyle b="off" i="off">
        <a:fontRef idx="minor"/>
        <a:schemeClr val="tx1"/>
      </a:tcTxStyle>
      <a:tcStyle>
        <a:tcBdr/>
        <a:fill>
          <a:solidFill>
            <a:srgbClr val="E6E6E6"/>
          </a:solidFill>
        </a:fill>
      </a:tcStyle>
    </a:band1H>
    <a:band2H>
      <a:tcTxStyle b="off" i="off">
        <a:fontRef idx="minor"/>
        <a:schemeClr val="tx1"/>
      </a:tcTxStyle>
      <a:tcStyle>
        <a:tcBdr/>
        <a:fill>
          <a:solidFill>
            <a:srgbClr val="CCCCCC"/>
          </a:solidFill>
        </a:fill>
      </a:tcStyle>
    </a:band2H>
    <a:band1V>
      <a:tcTxStyle b="off" i="off">
        <a:fontRef idx="minor"/>
        <a:schemeClr val="tx1"/>
      </a:tcTxStyle>
      <a:tcStyle>
        <a:tcBdr/>
        <a:fill>
          <a:solidFill>
            <a:srgbClr val="E6E6E6"/>
          </a:solidFill>
        </a:fill>
      </a:tcStyle>
    </a:band1V>
    <a:band2V>
      <a:tcTxStyle b="off" i="off">
        <a:fontRef idx="minor"/>
        <a:schemeClr val="tx1"/>
      </a:tcTxStyle>
      <a:tcStyle>
        <a:tcBdr/>
        <a:fill>
          <a:solidFill>
            <a:srgbClr val="CCCCCC"/>
          </a:solidFill>
        </a:fill>
      </a:tcStyle>
    </a:band2V>
    <a:lastCol>
      <a:tcTxStyle b="on" i="off">
        <a:fontRef idx="minor"/>
        <a:schemeClr val="tx1"/>
      </a:tcTxStyle>
      <a:tcStyle>
        <a:tcBdr/>
      </a:tcStyle>
    </a:lastCol>
    <a:firstCol>
      <a:tcTxStyle b="on" i="off">
        <a:fontRef idx="minor"/>
        <a:schemeClr val="tx1"/>
      </a:tcTxStyle>
      <a:tcStyle>
        <a:tcBdr/>
      </a:tcStyle>
    </a:firstCol>
    <a:lastRow>
      <a:tcTxStyle b="on" i="off">
        <a:fontRef idx="minor"/>
        <a:schemeClr val="tx1"/>
      </a:tcTxStyle>
      <a:tcStyle>
        <a:tcBdr/>
      </a:tcStyle>
    </a:lastRow>
    <a:firstRow>
      <a:tcTxStyle b="on" i="off">
        <a:fontRef idx="minor"/>
        <a:schemeClr val="lt1"/>
      </a:tcTxStyle>
      <a:tcStyle>
        <a:tcBdr/>
        <a:fill>
          <a:solidFill>
            <a:srgbClr val="313131"/>
          </a:solidFill>
        </a:fill>
      </a:tcStyle>
    </a:firstRow>
  </a:tblStyle>
  <a:tblStyle styleId="{22878CB2-A735-49EB-A226-8191C6DC8D5A}" styleName="RUAG 3">
    <a:tblBg>
      <a:effect>
        <a:effectLst/>
      </a:effect>
    </a:tblBg>
    <a:wholeTbl>
      <a:tcTxStyle b="off" i="off">
        <a:fontRef idx="minor"/>
        <a:schemeClr val="tx1"/>
      </a:tcTxStyle>
      <a:tcStyle>
        <a:tcBdr>
          <a:left>
            <a:ln>
              <a:noFill/>
            </a:ln>
          </a:left>
          <a:right>
            <a:ln>
              <a:noFill/>
            </a:ln>
          </a:right>
          <a:top>
            <a:ln>
              <a:noFill/>
            </a:ln>
          </a:top>
          <a:bottom>
            <a:ln>
              <a:noFill/>
            </a:ln>
          </a:bottom>
          <a:insideH>
            <a:ln>
              <a:noFill/>
            </a:ln>
          </a:insideH>
          <a:insideV>
            <a:ln>
              <a:noFill/>
            </a:ln>
          </a:insideV>
          <a:tl2br>
            <a:ln>
              <a:noFill/>
            </a:ln>
          </a:tl2br>
          <a:tr2bl>
            <a:ln>
              <a:noFill/>
            </a:ln>
          </a:tr2bl>
        </a:tcBdr>
        <a:fill>
          <a:noFill/>
        </a:fill>
      </a:tcStyle>
    </a:wholeTbl>
    <a:band1H>
      <a:tcTxStyle b="off" i="off">
        <a:fontRef idx="minor"/>
        <a:schemeClr val="tx1"/>
      </a:tcTxStyle>
      <a:tcStyle>
        <a:tcBdr/>
        <a:fill>
          <a:noFill/>
        </a:fill>
      </a:tcStyle>
    </a:band1H>
    <a:band2H>
      <a:tcTxStyle b="off" i="off">
        <a:fontRef idx="minor"/>
        <a:schemeClr val="tx1"/>
      </a:tcTxStyle>
      <a:tcStyle>
        <a:tcBdr/>
        <a:fill>
          <a:solidFill>
            <a:srgbClr val="CCEFF9"/>
          </a:solidFill>
        </a:fill>
      </a:tcStyle>
    </a:band2H>
    <a:band1V>
      <a:tcTxStyle b="off" i="off">
        <a:fontRef idx="minor"/>
        <a:schemeClr val="tx1"/>
      </a:tcTxStyle>
      <a:tcStyle>
        <a:tcBdr/>
        <a:fill>
          <a:noFill/>
        </a:fill>
      </a:tcStyle>
    </a:band1V>
    <a:band2V>
      <a:tcTxStyle b="off" i="off">
        <a:fontRef idx="minor"/>
        <a:schemeClr val="tx1"/>
      </a:tcTxStyle>
      <a:tcStyle>
        <a:tcBdr/>
        <a:fill>
          <a:solidFill>
            <a:srgbClr val="CCEFF9"/>
          </a:solidFill>
        </a:fill>
      </a:tcStyle>
    </a:band2V>
    <a:lastCol>
      <a:tcTxStyle b="on" i="off">
        <a:fontRef idx="minor"/>
        <a:schemeClr val="tx1"/>
      </a:tcTxStyle>
      <a:tcStyle>
        <a:tcBdr/>
      </a:tcStyle>
    </a:lastCol>
    <a:firstCol>
      <a:tcTxStyle b="on" i="off">
        <a:fontRef idx="minor"/>
        <a:schemeClr val="tx1"/>
      </a:tcTxStyle>
      <a:tcStyle>
        <a:tcBdr/>
      </a:tcStyle>
    </a:firstCol>
    <a:lastRow>
      <a:tcTxStyle b="on" i="off">
        <a:fontRef idx="minor"/>
        <a:schemeClr val="tx1"/>
      </a:tcTxStyle>
      <a:tcStyle>
        <a:tcBdr/>
      </a:tcStyle>
    </a:lastRow>
    <a:firstRow>
      <a:tcTxStyle b="on" i="off">
        <a:fontRef idx="minor"/>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64" autoAdjust="0"/>
    <p:restoredTop sz="94661" autoAdjust="0"/>
  </p:normalViewPr>
  <p:slideViewPr>
    <p:cSldViewPr showGuides="1">
      <p:cViewPr varScale="1">
        <p:scale>
          <a:sx n="156" d="100"/>
          <a:sy n="156" d="100"/>
        </p:scale>
        <p:origin x="4506" y="138"/>
      </p:cViewPr>
      <p:guideLst>
        <p:guide orient="horz" pos="2160"/>
        <p:guide pos="2880"/>
      </p:guideLst>
    </p:cSldViewPr>
  </p:slideViewPr>
  <p:notesTextViewPr>
    <p:cViewPr>
      <p:scale>
        <a:sx n="1" d="1"/>
        <a:sy n="1" d="1"/>
      </p:scale>
      <p:origin x="0" y="0"/>
    </p:cViewPr>
  </p:notesTextViewPr>
  <p:notesViewPr>
    <p:cSldViewPr showGuides="1">
      <p:cViewPr varScale="1">
        <p:scale>
          <a:sx n="96" d="100"/>
          <a:sy n="96" d="100"/>
        </p:scale>
        <p:origin x="355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FC0164-170A-4BF4-A4BD-D14D715F17FA}" type="datetimeFigureOut">
              <a:rPr lang="en-GB" smtClean="0"/>
              <a:t>07/06/2019</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12AD54-CF24-4BB6-9906-DEBD08A2C431}" type="slidenum">
              <a:rPr lang="en-GB" smtClean="0"/>
              <a:t>‹#›</a:t>
            </a:fld>
            <a:endParaRPr lang="en-GB"/>
          </a:p>
        </p:txBody>
      </p:sp>
    </p:spTree>
    <p:extLst>
      <p:ext uri="{BB962C8B-B14F-4D97-AF65-F5344CB8AC3E}">
        <p14:creationId xmlns:p14="http://schemas.microsoft.com/office/powerpoint/2010/main" val="136806219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8C1107-DB9C-403F-8ECE-3F855F545300}" type="datetimeFigureOut">
              <a:rPr lang="en-GB" smtClean="0"/>
              <a:t>07/06/2019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8C0C7C-E5E3-4CE9-B04B-74658DDBB846}" type="slidenum">
              <a:rPr lang="en-GB" smtClean="0"/>
              <a:t>‹#›</a:t>
            </a:fld>
            <a:endParaRPr lang="en-GB"/>
          </a:p>
        </p:txBody>
      </p:sp>
    </p:spTree>
    <p:extLst>
      <p:ext uri="{BB962C8B-B14F-4D97-AF65-F5344CB8AC3E}">
        <p14:creationId xmlns:p14="http://schemas.microsoft.com/office/powerpoint/2010/main" val="102670005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a:p>
        </p:txBody>
      </p:sp>
    </p:spTree>
    <p:extLst>
      <p:ext uri="{BB962C8B-B14F-4D97-AF65-F5344CB8AC3E}">
        <p14:creationId xmlns:p14="http://schemas.microsoft.com/office/powerpoint/2010/main" val="39233684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68312" y="1556793"/>
            <a:ext cx="8352160" cy="1224136"/>
          </a:xfrm>
        </p:spPr>
        <p:txBody>
          <a:bodyPr tIns="36000" anchor="t"/>
          <a:lstStyle>
            <a:lvl1pPr algn="l">
              <a:lnSpc>
                <a:spcPct val="90000"/>
              </a:lnSpc>
              <a:defRPr sz="4000"/>
            </a:lvl1pPr>
          </a:lstStyle>
          <a:p>
            <a:endParaRPr lang="en-GB" noProof="0" dirty="0"/>
          </a:p>
        </p:txBody>
      </p:sp>
      <p:sp>
        <p:nvSpPr>
          <p:cNvPr id="3" name="Subtitle 2"/>
          <p:cNvSpPr>
            <a:spLocks noGrp="1"/>
          </p:cNvSpPr>
          <p:nvPr>
            <p:ph type="subTitle" idx="1"/>
          </p:nvPr>
        </p:nvSpPr>
        <p:spPr>
          <a:xfrm>
            <a:off x="468312" y="2996952"/>
            <a:ext cx="8352160" cy="2088232"/>
          </a:xfrm>
        </p:spPr>
        <p:txBody>
          <a:bodyPr/>
          <a:lstStyle>
            <a:lvl1pPr marL="0" indent="0" algn="l">
              <a:spcAft>
                <a:spcPts val="600"/>
              </a:spcAft>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GB" noProof="0"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76056" y="5877272"/>
            <a:ext cx="3902528" cy="835141"/>
          </a:xfrm>
          <a:prstGeom prst="rect">
            <a:avLst/>
          </a:prstGeom>
        </p:spPr>
      </p:pic>
    </p:spTree>
    <p:extLst>
      <p:ext uri="{BB962C8B-B14F-4D97-AF65-F5344CB8AC3E}">
        <p14:creationId xmlns:p14="http://schemas.microsoft.com/office/powerpoint/2010/main" val="2126383360"/>
      </p:ext>
    </p:extLst>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and Content" preserve="1" userDrawn="1">
  <p:cSld name="Pictur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noProof="0" dirty="0"/>
          </a:p>
        </p:txBody>
      </p:sp>
      <p:sp>
        <p:nvSpPr>
          <p:cNvPr id="3" name="Content Placeholder 2"/>
          <p:cNvSpPr>
            <a:spLocks noGrp="1"/>
          </p:cNvSpPr>
          <p:nvPr>
            <p:ph sz="half" idx="1"/>
          </p:nvPr>
        </p:nvSpPr>
        <p:spPr>
          <a:xfrm>
            <a:off x="467542" y="4912935"/>
            <a:ext cx="8352608" cy="892800"/>
          </a:xfrm>
        </p:spPr>
        <p:txBody>
          <a:bodyPr/>
          <a:lstStyle>
            <a:lvl1pPr>
              <a:defRPr sz="1600"/>
            </a:lvl1pPr>
            <a:lvl2pPr>
              <a:defRPr sz="1600"/>
            </a:lvl2pPr>
            <a:lvl3pPr>
              <a:defRPr sz="1600"/>
            </a:lvl3pPr>
            <a:lvl4pPr>
              <a:defRPr sz="1600"/>
            </a:lvl4pPr>
            <a:lvl5pPr>
              <a:defRPr sz="1600"/>
            </a:lvl5pPr>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Subtitle 2"/>
          <p:cNvSpPr>
            <a:spLocks noGrp="1"/>
          </p:cNvSpPr>
          <p:nvPr>
            <p:ph type="subTitle" idx="13"/>
          </p:nvPr>
        </p:nvSpPr>
        <p:spPr>
          <a:xfrm>
            <a:off x="468313" y="836712"/>
            <a:ext cx="8352159" cy="432048"/>
          </a:xfrm>
        </p:spPr>
        <p:txBody>
          <a:bodyPr/>
          <a:lstStyle>
            <a:lvl1pPr marL="0" indent="0" algn="l">
              <a:buNone/>
              <a:defRPr sz="2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GB" noProof="0" dirty="0"/>
          </a:p>
        </p:txBody>
      </p:sp>
      <p:sp>
        <p:nvSpPr>
          <p:cNvPr id="9" name="Picture Placeholder 8"/>
          <p:cNvSpPr>
            <a:spLocks noGrp="1"/>
          </p:cNvSpPr>
          <p:nvPr>
            <p:ph type="pic" sz="quarter" idx="14"/>
          </p:nvPr>
        </p:nvSpPr>
        <p:spPr>
          <a:xfrm>
            <a:off x="468313" y="1628775"/>
            <a:ext cx="8351837" cy="3096369"/>
          </a:xfrm>
        </p:spPr>
        <p:txBody>
          <a:bodyPr tIns="612000" anchor="ctr"/>
          <a:lstStyle>
            <a:lvl1pPr marL="0" indent="0" algn="ctr">
              <a:buFontTx/>
              <a:buNone/>
              <a:defRPr sz="1600"/>
            </a:lvl1pPr>
          </a:lstStyle>
          <a:p>
            <a:endParaRPr lang="en-GB" noProof="0" dirty="0"/>
          </a:p>
        </p:txBody>
      </p:sp>
    </p:spTree>
    <p:extLst>
      <p:ext uri="{BB962C8B-B14F-4D97-AF65-F5344CB8AC3E}">
        <p14:creationId xmlns:p14="http://schemas.microsoft.com/office/powerpoint/2010/main" val="1410719359"/>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Lead and Picture" preserve="1" userDrawn="1">
  <p:cSld name="Lead and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noProof="0" dirty="0"/>
          </a:p>
        </p:txBody>
      </p:sp>
      <p:sp>
        <p:nvSpPr>
          <p:cNvPr id="8" name="Subtitle 2"/>
          <p:cNvSpPr>
            <a:spLocks noGrp="1"/>
          </p:cNvSpPr>
          <p:nvPr>
            <p:ph type="subTitle" idx="13"/>
          </p:nvPr>
        </p:nvSpPr>
        <p:spPr>
          <a:xfrm>
            <a:off x="468313" y="836712"/>
            <a:ext cx="8352159" cy="432048"/>
          </a:xfrm>
        </p:spPr>
        <p:txBody>
          <a:bodyPr/>
          <a:lstStyle>
            <a:lvl1pPr marL="0" indent="0" algn="l">
              <a:buNone/>
              <a:defRPr sz="2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GB" noProof="0" dirty="0"/>
          </a:p>
        </p:txBody>
      </p:sp>
      <p:sp>
        <p:nvSpPr>
          <p:cNvPr id="9" name="Picture Placeholder 8"/>
          <p:cNvSpPr>
            <a:spLocks noGrp="1"/>
          </p:cNvSpPr>
          <p:nvPr>
            <p:ph type="pic" sz="quarter" idx="14"/>
          </p:nvPr>
        </p:nvSpPr>
        <p:spPr>
          <a:xfrm>
            <a:off x="468313" y="2709488"/>
            <a:ext cx="8351837" cy="3096000"/>
          </a:xfrm>
        </p:spPr>
        <p:txBody>
          <a:bodyPr tIns="612000" anchor="ctr"/>
          <a:lstStyle>
            <a:lvl1pPr marL="0" indent="0" algn="ctr">
              <a:buFontTx/>
              <a:buNone/>
              <a:defRPr sz="1600"/>
            </a:lvl1pPr>
          </a:lstStyle>
          <a:p>
            <a:endParaRPr lang="en-GB" noProof="0" dirty="0"/>
          </a:p>
        </p:txBody>
      </p:sp>
      <p:sp>
        <p:nvSpPr>
          <p:cNvPr id="5" name="Text Placeholder 4"/>
          <p:cNvSpPr>
            <a:spLocks noGrp="1"/>
          </p:cNvSpPr>
          <p:nvPr>
            <p:ph type="body" sz="quarter" idx="15"/>
          </p:nvPr>
        </p:nvSpPr>
        <p:spPr>
          <a:xfrm>
            <a:off x="468314" y="1628776"/>
            <a:ext cx="8351837" cy="792113"/>
          </a:xfrm>
        </p:spPr>
        <p:txBody>
          <a:bodyPr/>
          <a:lstStyle>
            <a:lvl1pPr marL="0" indent="0">
              <a:spcAft>
                <a:spcPts val="0"/>
              </a:spcAft>
              <a:buFontTx/>
              <a:buNone/>
              <a:defRPr sz="1600"/>
            </a:lvl1pPr>
            <a:lvl2pPr marL="179388" indent="0">
              <a:spcAft>
                <a:spcPts val="0"/>
              </a:spcAft>
              <a:buFontTx/>
              <a:buNone/>
              <a:defRPr sz="1600"/>
            </a:lvl2pPr>
            <a:lvl3pPr marL="360362" indent="0">
              <a:spcAft>
                <a:spcPts val="0"/>
              </a:spcAft>
              <a:buFontTx/>
              <a:buNone/>
              <a:defRPr sz="1600"/>
            </a:lvl3pPr>
            <a:lvl4pPr marL="539750" indent="0">
              <a:spcAft>
                <a:spcPts val="0"/>
              </a:spcAft>
              <a:buFontTx/>
              <a:buNone/>
              <a:defRPr sz="1600"/>
            </a:lvl4pPr>
            <a:lvl5pPr marL="719138" indent="0">
              <a:spcAft>
                <a:spcPts val="0"/>
              </a:spcAft>
              <a:buFontTx/>
              <a:buNone/>
              <a:defRPr sz="1600"/>
            </a:lvl5pPr>
          </a:lstStyle>
          <a:p>
            <a:pPr lvl="0"/>
            <a:r>
              <a:rPr lang="en-GB" dirty="0" smtClean="0"/>
              <a:t>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Tree>
    <p:extLst>
      <p:ext uri="{BB962C8B-B14F-4D97-AF65-F5344CB8AC3E}">
        <p14:creationId xmlns:p14="http://schemas.microsoft.com/office/powerpoint/2010/main" val="1970690588"/>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noProof="0" dirty="0"/>
          </a:p>
        </p:txBody>
      </p:sp>
      <p:sp>
        <p:nvSpPr>
          <p:cNvPr id="6" name="Subtitle 2"/>
          <p:cNvSpPr>
            <a:spLocks noGrp="1"/>
          </p:cNvSpPr>
          <p:nvPr>
            <p:ph type="subTitle" idx="13"/>
          </p:nvPr>
        </p:nvSpPr>
        <p:spPr>
          <a:xfrm>
            <a:off x="468313" y="836712"/>
            <a:ext cx="8352159" cy="432048"/>
          </a:xfrm>
        </p:spPr>
        <p:txBody>
          <a:bodyPr/>
          <a:lstStyle>
            <a:lvl1pPr marL="0" indent="0" algn="l">
              <a:buNone/>
              <a:defRPr sz="2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GB" noProof="0" dirty="0"/>
          </a:p>
        </p:txBody>
      </p:sp>
    </p:spTree>
    <p:extLst>
      <p:ext uri="{BB962C8B-B14F-4D97-AF65-F5344CB8AC3E}">
        <p14:creationId xmlns:p14="http://schemas.microsoft.com/office/powerpoint/2010/main" val="3367850671"/>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Lead and Content" preserve="1" userDrawn="1">
  <p:cSld name="Lead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endParaRPr lang="en-GB" noProof="0" dirty="0"/>
          </a:p>
        </p:txBody>
      </p:sp>
      <p:sp>
        <p:nvSpPr>
          <p:cNvPr id="3" name="Content Placeholder 2"/>
          <p:cNvSpPr>
            <a:spLocks noGrp="1"/>
          </p:cNvSpPr>
          <p:nvPr>
            <p:ph idx="1"/>
          </p:nvPr>
        </p:nvSpPr>
        <p:spPr>
          <a:xfrm>
            <a:off x="467544" y="2276872"/>
            <a:ext cx="8352928" cy="3528616"/>
          </a:xfrm>
        </p:spPr>
        <p:txBody>
          <a:bodyPr/>
          <a:lstStyle>
            <a:lvl1pPr>
              <a:defRPr sz="1600"/>
            </a:lvl1pPr>
            <a:lvl2pPr>
              <a:defRPr sz="1600"/>
            </a:lvl2pPr>
            <a:lvl3pPr>
              <a:defRPr sz="1600"/>
            </a:lvl3pPr>
            <a:lvl4pPr>
              <a:defRPr sz="1600"/>
            </a:lvl4pPr>
            <a:lvl5pPr>
              <a:defRPr sz="1600"/>
            </a:lvl5pPr>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ubtitle 2"/>
          <p:cNvSpPr>
            <a:spLocks noGrp="1"/>
          </p:cNvSpPr>
          <p:nvPr>
            <p:ph type="subTitle" idx="13"/>
          </p:nvPr>
        </p:nvSpPr>
        <p:spPr>
          <a:xfrm>
            <a:off x="468313" y="836712"/>
            <a:ext cx="8352159" cy="432048"/>
          </a:xfrm>
        </p:spPr>
        <p:txBody>
          <a:bodyPr/>
          <a:lstStyle>
            <a:lvl1pPr marL="0" indent="0" algn="l">
              <a:buNone/>
              <a:defRPr sz="2600">
                <a:solidFill>
                  <a:schemeClr val="tx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GB" noProof="0" dirty="0"/>
          </a:p>
        </p:txBody>
      </p:sp>
      <p:sp>
        <p:nvSpPr>
          <p:cNvPr id="6" name="Text Placeholder 5"/>
          <p:cNvSpPr>
            <a:spLocks noGrp="1"/>
          </p:cNvSpPr>
          <p:nvPr>
            <p:ph type="body" sz="quarter" idx="14"/>
          </p:nvPr>
        </p:nvSpPr>
        <p:spPr>
          <a:xfrm>
            <a:off x="468313" y="1628775"/>
            <a:ext cx="8351837" cy="504081"/>
          </a:xfrm>
        </p:spPr>
        <p:txBody>
          <a:bodyPr/>
          <a:lstStyle>
            <a:lvl1pPr marL="0" indent="0">
              <a:buFontTx/>
              <a:buNone/>
              <a:defRPr sz="1600"/>
            </a:lvl1pPr>
            <a:lvl2pPr marL="179388" indent="0">
              <a:buFontTx/>
              <a:buNone/>
              <a:defRPr sz="1600"/>
            </a:lvl2pPr>
            <a:lvl3pPr marL="360362" indent="0">
              <a:buFontTx/>
              <a:buNone/>
              <a:defRPr sz="1600"/>
            </a:lvl3pPr>
            <a:lvl4pPr marL="539750" indent="0">
              <a:buFontTx/>
              <a:buNone/>
              <a:defRPr sz="1600"/>
            </a:lvl4pPr>
            <a:lvl5pPr marL="719138" indent="0">
              <a:buFontTx/>
              <a:buNone/>
              <a:defRPr sz="1600"/>
            </a:lvl5pPr>
          </a:lstStyle>
          <a:p>
            <a:pPr lvl="0"/>
            <a:endParaRPr lang="en-GB" noProof="0" dirty="0"/>
          </a:p>
        </p:txBody>
      </p:sp>
    </p:spTree>
    <p:extLst>
      <p:ext uri="{BB962C8B-B14F-4D97-AF65-F5344CB8AC3E}">
        <p14:creationId xmlns:p14="http://schemas.microsoft.com/office/powerpoint/2010/main" val="1057434879"/>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Lead" preserve="1" userDrawn="1">
  <p:cSld name="Title and L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endParaRPr lang="en-GB" noProof="0" dirty="0"/>
          </a:p>
        </p:txBody>
      </p:sp>
      <p:sp>
        <p:nvSpPr>
          <p:cNvPr id="7" name="Subtitle 2"/>
          <p:cNvSpPr>
            <a:spLocks noGrp="1"/>
          </p:cNvSpPr>
          <p:nvPr>
            <p:ph type="subTitle" idx="13"/>
          </p:nvPr>
        </p:nvSpPr>
        <p:spPr>
          <a:xfrm>
            <a:off x="468313" y="836712"/>
            <a:ext cx="8352159" cy="432048"/>
          </a:xfrm>
        </p:spPr>
        <p:txBody>
          <a:bodyPr/>
          <a:lstStyle>
            <a:lvl1pPr marL="0" indent="0" algn="l">
              <a:buNone/>
              <a:defRPr sz="2600">
                <a:solidFill>
                  <a:schemeClr val="tx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GB" noProof="0" dirty="0"/>
          </a:p>
        </p:txBody>
      </p:sp>
      <p:sp>
        <p:nvSpPr>
          <p:cNvPr id="6" name="Text Placeholder 5"/>
          <p:cNvSpPr>
            <a:spLocks noGrp="1"/>
          </p:cNvSpPr>
          <p:nvPr>
            <p:ph type="body" sz="quarter" idx="14"/>
          </p:nvPr>
        </p:nvSpPr>
        <p:spPr>
          <a:xfrm>
            <a:off x="468313" y="1628775"/>
            <a:ext cx="8351837" cy="504081"/>
          </a:xfrm>
        </p:spPr>
        <p:txBody>
          <a:bodyPr/>
          <a:lstStyle>
            <a:lvl1pPr marL="0" indent="0">
              <a:buFontTx/>
              <a:buNone/>
              <a:defRPr sz="1600"/>
            </a:lvl1pPr>
            <a:lvl2pPr marL="179388" indent="0">
              <a:buFontTx/>
              <a:buNone/>
              <a:defRPr sz="1600"/>
            </a:lvl2pPr>
            <a:lvl3pPr marL="360362" indent="0">
              <a:buFontTx/>
              <a:buNone/>
              <a:defRPr sz="1600"/>
            </a:lvl3pPr>
            <a:lvl4pPr marL="539750" indent="0">
              <a:buFontTx/>
              <a:buNone/>
              <a:defRPr sz="1600"/>
            </a:lvl4pPr>
            <a:lvl5pPr marL="719138" indent="0">
              <a:buFontTx/>
              <a:buNone/>
              <a:defRPr sz="1600"/>
            </a:lvl5pPr>
          </a:lstStyle>
          <a:p>
            <a:pPr lvl="0"/>
            <a:endParaRPr lang="en-GB" noProof="0" dirty="0"/>
          </a:p>
        </p:txBody>
      </p:sp>
    </p:spTree>
    <p:extLst>
      <p:ext uri="{BB962C8B-B14F-4D97-AF65-F5344CB8AC3E}">
        <p14:creationId xmlns:p14="http://schemas.microsoft.com/office/powerpoint/2010/main" val="98792335"/>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icture" preserve="1" userDrawn="1">
  <p:cSld name="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noProof="0" dirty="0"/>
          </a:p>
        </p:txBody>
      </p:sp>
      <p:sp>
        <p:nvSpPr>
          <p:cNvPr id="8" name="Subtitle 2"/>
          <p:cNvSpPr>
            <a:spLocks noGrp="1"/>
          </p:cNvSpPr>
          <p:nvPr>
            <p:ph type="subTitle" idx="13"/>
          </p:nvPr>
        </p:nvSpPr>
        <p:spPr>
          <a:xfrm>
            <a:off x="468313" y="836712"/>
            <a:ext cx="8352159" cy="432048"/>
          </a:xfrm>
        </p:spPr>
        <p:txBody>
          <a:bodyPr/>
          <a:lstStyle>
            <a:lvl1pPr marL="0" indent="0" algn="l">
              <a:buNone/>
              <a:defRPr sz="2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GB" noProof="0" dirty="0"/>
          </a:p>
        </p:txBody>
      </p:sp>
      <p:sp>
        <p:nvSpPr>
          <p:cNvPr id="9" name="Picture Placeholder 8"/>
          <p:cNvSpPr>
            <a:spLocks noGrp="1"/>
          </p:cNvSpPr>
          <p:nvPr>
            <p:ph type="pic" sz="quarter" idx="14"/>
          </p:nvPr>
        </p:nvSpPr>
        <p:spPr>
          <a:xfrm>
            <a:off x="468313" y="1628775"/>
            <a:ext cx="8351837" cy="4176713"/>
          </a:xfrm>
        </p:spPr>
        <p:txBody>
          <a:bodyPr tIns="612000" anchor="ctr"/>
          <a:lstStyle>
            <a:lvl1pPr marL="0" indent="0" algn="ctr">
              <a:buFontTx/>
              <a:buNone/>
              <a:defRPr sz="1600"/>
            </a:lvl1pPr>
          </a:lstStyle>
          <a:p>
            <a:endParaRPr lang="en-GB" noProof="0" dirty="0"/>
          </a:p>
        </p:txBody>
      </p:sp>
    </p:spTree>
    <p:extLst>
      <p:ext uri="{BB962C8B-B14F-4D97-AF65-F5344CB8AC3E}">
        <p14:creationId xmlns:p14="http://schemas.microsoft.com/office/powerpoint/2010/main" val="2543993387"/>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Large Picture" preserve="1" userDrawn="1">
  <p:cSld name="Large Picture">
    <p:spTree>
      <p:nvGrpSpPr>
        <p:cNvPr id="1" name=""/>
        <p:cNvGrpSpPr/>
        <p:nvPr/>
      </p:nvGrpSpPr>
      <p:grpSpPr>
        <a:xfrm>
          <a:off x="0" y="0"/>
          <a:ext cx="0" cy="0"/>
          <a:chOff x="0" y="0"/>
          <a:chExt cx="0" cy="0"/>
        </a:xfrm>
      </p:grpSpPr>
      <p:sp>
        <p:nvSpPr>
          <p:cNvPr id="9" name="Picture Placeholder 8"/>
          <p:cNvSpPr>
            <a:spLocks noGrp="1"/>
          </p:cNvSpPr>
          <p:nvPr>
            <p:ph type="pic" sz="quarter" idx="14"/>
          </p:nvPr>
        </p:nvSpPr>
        <p:spPr>
          <a:xfrm>
            <a:off x="0" y="0"/>
            <a:ext cx="9144000" cy="5805488"/>
          </a:xfrm>
        </p:spPr>
        <p:txBody>
          <a:bodyPr tIns="612000" anchor="ctr"/>
          <a:lstStyle>
            <a:lvl1pPr marL="0" indent="0" algn="ctr">
              <a:buFontTx/>
              <a:buNone/>
              <a:defRPr sz="1600"/>
            </a:lvl1pPr>
          </a:lstStyle>
          <a:p>
            <a:endParaRPr lang="en-GB" noProof="0" dirty="0"/>
          </a:p>
        </p:txBody>
      </p:sp>
    </p:spTree>
    <p:extLst>
      <p:ext uri="{BB962C8B-B14F-4D97-AF65-F5344CB8AC3E}">
        <p14:creationId xmlns:p14="http://schemas.microsoft.com/office/powerpoint/2010/main" val="1865681324"/>
      </p:ext>
    </p:extLst>
  </p:cSld>
  <p:clrMapOvr>
    <a:masterClrMapping/>
  </p:clrMapOvr>
  <p:timing>
    <p:tnLst>
      <p:par>
        <p:cTn id="1" dur="indefinite" restart="never" nodeType="tmRoot"/>
      </p:par>
    </p:tnLst>
  </p:timing>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Full-screen Picture" preserve="1" userDrawn="1">
  <p:cSld name="Full-screen Picture">
    <p:spTree>
      <p:nvGrpSpPr>
        <p:cNvPr id="1" name=""/>
        <p:cNvGrpSpPr/>
        <p:nvPr/>
      </p:nvGrpSpPr>
      <p:grpSpPr>
        <a:xfrm>
          <a:off x="0" y="0"/>
          <a:ext cx="0" cy="0"/>
          <a:chOff x="0" y="0"/>
          <a:chExt cx="0" cy="0"/>
        </a:xfrm>
      </p:grpSpPr>
      <p:sp>
        <p:nvSpPr>
          <p:cNvPr id="9" name="Picture Placeholder 8"/>
          <p:cNvSpPr>
            <a:spLocks noGrp="1"/>
          </p:cNvSpPr>
          <p:nvPr>
            <p:ph type="pic" sz="quarter" idx="14"/>
          </p:nvPr>
        </p:nvSpPr>
        <p:spPr>
          <a:xfrm>
            <a:off x="0" y="0"/>
            <a:ext cx="9144000" cy="6858000"/>
          </a:xfrm>
        </p:spPr>
        <p:txBody>
          <a:bodyPr tIns="612000" anchor="ctr"/>
          <a:lstStyle>
            <a:lvl1pPr marL="0" indent="0" algn="ctr">
              <a:buFontTx/>
              <a:buNone/>
              <a:defRPr sz="1600"/>
            </a:lvl1pPr>
          </a:lstStyle>
          <a:p>
            <a:endParaRPr lang="en-GB" noProof="0" dirty="0"/>
          </a:p>
        </p:txBody>
      </p:sp>
    </p:spTree>
    <p:extLst>
      <p:ext uri="{BB962C8B-B14F-4D97-AF65-F5344CB8AC3E}">
        <p14:creationId xmlns:p14="http://schemas.microsoft.com/office/powerpoint/2010/main" val="2931297640"/>
      </p:ext>
    </p:extLst>
  </p:cSld>
  <p:clrMapOvr>
    <a:masterClrMapping/>
  </p:clrMapOvr>
  <p:timing>
    <p:tnLst>
      <p:par>
        <p:cTn id="1" dur="indefinite" restart="never" nodeType="tmRoot"/>
      </p:par>
    </p:tnLst>
  </p:timing>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ovie 16:9" preserve="1" userDrawn="1">
  <p:cSld name="Movie 16:9">
    <p:spTree>
      <p:nvGrpSpPr>
        <p:cNvPr id="1" name=""/>
        <p:cNvGrpSpPr/>
        <p:nvPr/>
      </p:nvGrpSpPr>
      <p:grpSpPr>
        <a:xfrm>
          <a:off x="0" y="0"/>
          <a:ext cx="0" cy="0"/>
          <a:chOff x="0" y="0"/>
          <a:chExt cx="0" cy="0"/>
        </a:xfrm>
      </p:grpSpPr>
      <p:sp>
        <p:nvSpPr>
          <p:cNvPr id="2" name="Rectangle 1"/>
          <p:cNvSpPr>
            <a:spLocks/>
          </p:cNvSpPr>
          <p:nvPr userDrawn="1"/>
        </p:nvSpPr>
        <p:spPr>
          <a:xfrm>
            <a:off x="0" y="0"/>
            <a:ext cx="9144000" cy="580548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4" name="Media Placeholder 3"/>
          <p:cNvSpPr>
            <a:spLocks noGrp="1"/>
          </p:cNvSpPr>
          <p:nvPr>
            <p:ph type="media" sz="quarter" idx="12"/>
          </p:nvPr>
        </p:nvSpPr>
        <p:spPr>
          <a:xfrm>
            <a:off x="0" y="330995"/>
            <a:ext cx="9144000" cy="5143500"/>
          </a:xfrm>
          <a:solidFill>
            <a:srgbClr val="B2B2B2"/>
          </a:solidFill>
        </p:spPr>
        <p:txBody>
          <a:bodyPr tIns="576000" anchor="ctr"/>
          <a:lstStyle>
            <a:lvl1pPr marL="0" indent="0" algn="ctr">
              <a:buFontTx/>
              <a:buNone/>
              <a:defRPr>
                <a:solidFill>
                  <a:schemeClr val="bg1"/>
                </a:solidFill>
              </a:defRPr>
            </a:lvl1pPr>
          </a:lstStyle>
          <a:p>
            <a:endParaRPr lang="en-GB" noProof="0" dirty="0"/>
          </a:p>
        </p:txBody>
      </p:sp>
    </p:spTree>
    <p:extLst>
      <p:ext uri="{BB962C8B-B14F-4D97-AF65-F5344CB8AC3E}">
        <p14:creationId xmlns:p14="http://schemas.microsoft.com/office/powerpoint/2010/main" val="2574443899"/>
      </p:ext>
    </p:extLst>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ovie 4:3" preserve="1" userDrawn="1">
  <p:cSld name="Movie 4:3">
    <p:spTree>
      <p:nvGrpSpPr>
        <p:cNvPr id="1" name=""/>
        <p:cNvGrpSpPr/>
        <p:nvPr/>
      </p:nvGrpSpPr>
      <p:grpSpPr>
        <a:xfrm>
          <a:off x="0" y="0"/>
          <a:ext cx="0" cy="0"/>
          <a:chOff x="0" y="0"/>
          <a:chExt cx="0" cy="0"/>
        </a:xfrm>
      </p:grpSpPr>
      <p:sp>
        <p:nvSpPr>
          <p:cNvPr id="2" name="Rectangle 1"/>
          <p:cNvSpPr>
            <a:spLocks/>
          </p:cNvSpPr>
          <p:nvPr userDrawn="1"/>
        </p:nvSpPr>
        <p:spPr>
          <a:xfrm>
            <a:off x="0" y="0"/>
            <a:ext cx="9144000" cy="580548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4" name="Media Placeholder 3"/>
          <p:cNvSpPr>
            <a:spLocks noGrp="1"/>
          </p:cNvSpPr>
          <p:nvPr>
            <p:ph type="media" sz="quarter" idx="12"/>
          </p:nvPr>
        </p:nvSpPr>
        <p:spPr>
          <a:xfrm>
            <a:off x="701675" y="0"/>
            <a:ext cx="7740650" cy="5805488"/>
          </a:xfrm>
          <a:solidFill>
            <a:srgbClr val="B2B2B2"/>
          </a:solidFill>
        </p:spPr>
        <p:txBody>
          <a:bodyPr tIns="576000" anchor="ctr"/>
          <a:lstStyle>
            <a:lvl1pPr marL="0" indent="0" algn="ctr">
              <a:buFontTx/>
              <a:buNone/>
              <a:defRPr>
                <a:solidFill>
                  <a:schemeClr val="bg1"/>
                </a:solidFill>
              </a:defRPr>
            </a:lvl1pPr>
          </a:lstStyle>
          <a:p>
            <a:endParaRPr lang="en-GB" noProof="0" dirty="0"/>
          </a:p>
        </p:txBody>
      </p:sp>
    </p:spTree>
    <p:extLst>
      <p:ext uri="{BB962C8B-B14F-4D97-AF65-F5344CB8AC3E}">
        <p14:creationId xmlns:p14="http://schemas.microsoft.com/office/powerpoint/2010/main" val="2577698988"/>
      </p:ext>
    </p:extLst>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endParaRPr lang="en-GB" noProof="0" dirty="0"/>
          </a:p>
        </p:txBody>
      </p:sp>
      <p:sp>
        <p:nvSpPr>
          <p:cNvPr id="3" name="Content Placeholder 2"/>
          <p:cNvSpPr>
            <a:spLocks noGrp="1"/>
          </p:cNvSpPr>
          <p:nvPr>
            <p:ph idx="1"/>
          </p:nvPr>
        </p:nvSpPr>
        <p:spPr/>
        <p:txBody>
          <a:bodyPr/>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Subtitle 2"/>
          <p:cNvSpPr>
            <a:spLocks noGrp="1"/>
          </p:cNvSpPr>
          <p:nvPr>
            <p:ph type="subTitle" idx="13"/>
          </p:nvPr>
        </p:nvSpPr>
        <p:spPr>
          <a:xfrm>
            <a:off x="468313" y="836712"/>
            <a:ext cx="8352159" cy="432048"/>
          </a:xfrm>
        </p:spPr>
        <p:txBody>
          <a:bodyPr/>
          <a:lstStyle>
            <a:lvl1pPr marL="0" indent="0" algn="l">
              <a:buNone/>
              <a:defRPr sz="2600">
                <a:solidFill>
                  <a:schemeClr val="tx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GB" noProof="0" dirty="0"/>
          </a:p>
        </p:txBody>
      </p:sp>
    </p:spTree>
    <p:extLst>
      <p:ext uri="{BB962C8B-B14F-4D97-AF65-F5344CB8AC3E}">
        <p14:creationId xmlns:p14="http://schemas.microsoft.com/office/powerpoint/2010/main" val="1405050561"/>
      </p:ext>
    </p:extLst>
  </p:cSld>
  <p:clrMapOvr>
    <a:masterClrMapping/>
  </p:clrMapOvr>
  <p:timing>
    <p:tnLst>
      <p:par>
        <p:cTn id="1" dur="indefinite" restart="never" nodeType="tmRoot"/>
      </p:par>
    </p:tnLst>
  </p:timing>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60310"/>
      </p:ext>
    </p:extLst>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able of Contents"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noProof="0" dirty="0"/>
          </a:p>
        </p:txBody>
      </p:sp>
      <p:sp>
        <p:nvSpPr>
          <p:cNvPr id="6" name="Subtitle 2"/>
          <p:cNvSpPr>
            <a:spLocks noGrp="1"/>
          </p:cNvSpPr>
          <p:nvPr>
            <p:ph type="subTitle" idx="13"/>
          </p:nvPr>
        </p:nvSpPr>
        <p:spPr>
          <a:xfrm>
            <a:off x="468313" y="836712"/>
            <a:ext cx="8352159" cy="432048"/>
          </a:xfrm>
        </p:spPr>
        <p:txBody>
          <a:bodyPr/>
          <a:lstStyle>
            <a:lvl1pPr marL="0" indent="0" algn="l">
              <a:buNone/>
              <a:defRPr sz="2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GB" noProof="0" dirty="0"/>
          </a:p>
        </p:txBody>
      </p:sp>
    </p:spTree>
    <p:extLst>
      <p:ext uri="{BB962C8B-B14F-4D97-AF65-F5344CB8AC3E}">
        <p14:creationId xmlns:p14="http://schemas.microsoft.com/office/powerpoint/2010/main" val="341496059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reserve="1">
  <p:cSld name="Section Header">
    <p:spTree>
      <p:nvGrpSpPr>
        <p:cNvPr id="1" name=""/>
        <p:cNvGrpSpPr/>
        <p:nvPr/>
      </p:nvGrpSpPr>
      <p:grpSpPr>
        <a:xfrm>
          <a:off x="0" y="0"/>
          <a:ext cx="0" cy="0"/>
          <a:chOff x="0" y="0"/>
          <a:chExt cx="0" cy="0"/>
        </a:xfrm>
      </p:grpSpPr>
      <p:sp>
        <p:nvSpPr>
          <p:cNvPr id="10" name="Rectangle 9"/>
          <p:cNvSpPr/>
          <p:nvPr userDrawn="1"/>
        </p:nvSpPr>
        <p:spPr bwMode="ltGray">
          <a:xfrm>
            <a:off x="0" y="0"/>
            <a:ext cx="9144000" cy="5805488"/>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 name="Title 1"/>
          <p:cNvSpPr>
            <a:spLocks noGrp="1"/>
          </p:cNvSpPr>
          <p:nvPr>
            <p:ph type="title"/>
          </p:nvPr>
        </p:nvSpPr>
        <p:spPr>
          <a:xfrm>
            <a:off x="468312" y="1556793"/>
            <a:ext cx="8351838" cy="648072"/>
          </a:xfrm>
        </p:spPr>
        <p:txBody>
          <a:bodyPr tIns="36000" anchor="t"/>
          <a:lstStyle>
            <a:lvl1pPr>
              <a:lnSpc>
                <a:spcPct val="90000"/>
              </a:lnSpc>
              <a:defRPr sz="4000"/>
            </a:lvl1pPr>
          </a:lstStyle>
          <a:p>
            <a:endParaRPr lang="en-GB" noProof="0" dirty="0"/>
          </a:p>
        </p:txBody>
      </p:sp>
      <p:sp>
        <p:nvSpPr>
          <p:cNvPr id="3" name="Text Placeholder 2"/>
          <p:cNvSpPr>
            <a:spLocks noGrp="1"/>
          </p:cNvSpPr>
          <p:nvPr>
            <p:ph type="body" idx="1"/>
          </p:nvPr>
        </p:nvSpPr>
        <p:spPr>
          <a:xfrm>
            <a:off x="468312" y="2132856"/>
            <a:ext cx="8351838" cy="1080121"/>
          </a:xfrm>
        </p:spPr>
        <p:txBody>
          <a:bodyPr/>
          <a:lstStyle>
            <a:lvl1pPr marL="0" indent="0">
              <a:lnSpc>
                <a:spcPct val="90000"/>
              </a:lnSpc>
              <a:buNone/>
              <a:defRPr sz="4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GB" noProof="0" dirty="0"/>
          </a:p>
        </p:txBody>
      </p:sp>
    </p:spTree>
    <p:extLst>
      <p:ext uri="{BB962C8B-B14F-4D97-AF65-F5344CB8AC3E}">
        <p14:creationId xmlns:p14="http://schemas.microsoft.com/office/powerpoint/2010/main" val="1022251730"/>
      </p:ext>
    </p:extLst>
  </p:cSld>
  <p:clrMapOvr>
    <a:masterClrMapping/>
  </p:clrMapOvr>
  <p:timing>
    <p:tnLst>
      <p:par>
        <p:cTn id="1" dur="indefinite" restart="never" nodeType="tmRoot"/>
      </p:par>
    </p:tnLst>
  </p:timing>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White" type="secHead" preserve="1">
  <p:cSld name="Section Header White">
    <p:spTree>
      <p:nvGrpSpPr>
        <p:cNvPr id="1" name=""/>
        <p:cNvGrpSpPr/>
        <p:nvPr/>
      </p:nvGrpSpPr>
      <p:grpSpPr>
        <a:xfrm>
          <a:off x="0" y="0"/>
          <a:ext cx="0" cy="0"/>
          <a:chOff x="0" y="0"/>
          <a:chExt cx="0" cy="0"/>
        </a:xfrm>
      </p:grpSpPr>
      <p:sp>
        <p:nvSpPr>
          <p:cNvPr id="2" name="Title 1"/>
          <p:cNvSpPr>
            <a:spLocks noGrp="1"/>
          </p:cNvSpPr>
          <p:nvPr>
            <p:ph type="title"/>
          </p:nvPr>
        </p:nvSpPr>
        <p:spPr>
          <a:xfrm>
            <a:off x="468312" y="1556793"/>
            <a:ext cx="8351838" cy="648072"/>
          </a:xfrm>
        </p:spPr>
        <p:txBody>
          <a:bodyPr tIns="36000" anchor="t"/>
          <a:lstStyle>
            <a:lvl1pPr>
              <a:lnSpc>
                <a:spcPct val="90000"/>
              </a:lnSpc>
              <a:defRPr sz="4000"/>
            </a:lvl1pPr>
          </a:lstStyle>
          <a:p>
            <a:endParaRPr lang="en-GB" noProof="0" dirty="0"/>
          </a:p>
        </p:txBody>
      </p:sp>
      <p:sp>
        <p:nvSpPr>
          <p:cNvPr id="3" name="Text Placeholder 2"/>
          <p:cNvSpPr>
            <a:spLocks noGrp="1"/>
          </p:cNvSpPr>
          <p:nvPr>
            <p:ph type="body" idx="1"/>
          </p:nvPr>
        </p:nvSpPr>
        <p:spPr>
          <a:xfrm>
            <a:off x="468312" y="2132856"/>
            <a:ext cx="8351838" cy="1080121"/>
          </a:xfrm>
        </p:spPr>
        <p:txBody>
          <a:bodyPr/>
          <a:lstStyle>
            <a:lvl1pPr marL="0" indent="0">
              <a:lnSpc>
                <a:spcPct val="90000"/>
              </a:lnSpc>
              <a:buNone/>
              <a:defRPr sz="4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GB" noProof="0" dirty="0"/>
          </a:p>
        </p:txBody>
      </p:sp>
    </p:spTree>
    <p:extLst>
      <p:ext uri="{BB962C8B-B14F-4D97-AF65-F5344CB8AC3E}">
        <p14:creationId xmlns:p14="http://schemas.microsoft.com/office/powerpoint/2010/main" val="3551021473"/>
      </p:ext>
    </p:extLst>
  </p:cSld>
  <p:clrMapOvr>
    <a:masterClrMapping/>
  </p:clrMapOvr>
  <p:timing>
    <p:tnLst>
      <p:par>
        <p:cTn id="1" dur="indefinite" restart="never" nodeType="tmRoot"/>
      </p:par>
    </p:tnLst>
  </p:timing>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noProof="0" dirty="0"/>
          </a:p>
        </p:txBody>
      </p:sp>
      <p:sp>
        <p:nvSpPr>
          <p:cNvPr id="4" name="Content Placeholder 3"/>
          <p:cNvSpPr>
            <a:spLocks noGrp="1"/>
          </p:cNvSpPr>
          <p:nvPr>
            <p:ph sz="half" idx="2"/>
          </p:nvPr>
        </p:nvSpPr>
        <p:spPr>
          <a:xfrm>
            <a:off x="4788024" y="1628776"/>
            <a:ext cx="4026014" cy="4176713"/>
          </a:xfrm>
        </p:spPr>
        <p:txBody>
          <a:bodyPr/>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Subtitle 2"/>
          <p:cNvSpPr>
            <a:spLocks noGrp="1"/>
          </p:cNvSpPr>
          <p:nvPr>
            <p:ph type="subTitle" idx="13"/>
          </p:nvPr>
        </p:nvSpPr>
        <p:spPr>
          <a:xfrm>
            <a:off x="468313" y="836712"/>
            <a:ext cx="8352159" cy="432048"/>
          </a:xfrm>
        </p:spPr>
        <p:txBody>
          <a:bodyPr/>
          <a:lstStyle>
            <a:lvl1pPr marL="0" indent="0" algn="l">
              <a:buNone/>
              <a:defRPr sz="2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GB" noProof="0" dirty="0"/>
          </a:p>
        </p:txBody>
      </p:sp>
      <p:sp>
        <p:nvSpPr>
          <p:cNvPr id="5" name="Inhaltsplatzhalter 4"/>
          <p:cNvSpPr>
            <a:spLocks noGrp="1"/>
          </p:cNvSpPr>
          <p:nvPr>
            <p:ph sz="quarter" idx="14"/>
          </p:nvPr>
        </p:nvSpPr>
        <p:spPr>
          <a:xfrm>
            <a:off x="467541" y="1628776"/>
            <a:ext cx="4032450" cy="4176713"/>
          </a:xfrm>
        </p:spPr>
        <p:txBody>
          <a:bodyPr/>
          <a:lstStyle/>
          <a:p>
            <a:pPr lvl="0"/>
            <a:r>
              <a:rPr lang="en-GB" dirty="0" err="1" smtClean="0"/>
              <a:t>Textmasterformat</a:t>
            </a:r>
            <a:r>
              <a:rPr lang="en-GB" dirty="0" smtClean="0"/>
              <a:t> </a:t>
            </a:r>
            <a:r>
              <a:rPr lang="en-GB" dirty="0" err="1" smtClean="0"/>
              <a:t>bearbeiten</a:t>
            </a:r>
            <a:endParaRPr lang="en-GB" dirty="0" smtClean="0"/>
          </a:p>
          <a:p>
            <a:pPr lvl="1"/>
            <a:r>
              <a:rPr lang="en-GB" dirty="0" err="1" smtClean="0"/>
              <a:t>Zweite</a:t>
            </a:r>
            <a:r>
              <a:rPr lang="en-GB" dirty="0" smtClean="0"/>
              <a:t> </a:t>
            </a:r>
            <a:r>
              <a:rPr lang="en-GB" dirty="0" err="1" smtClean="0"/>
              <a:t>Ebene</a:t>
            </a:r>
            <a:endParaRPr lang="en-GB" dirty="0" smtClean="0"/>
          </a:p>
          <a:p>
            <a:pPr lvl="2"/>
            <a:r>
              <a:rPr lang="en-GB" dirty="0" err="1" smtClean="0"/>
              <a:t>Dritte</a:t>
            </a:r>
            <a:r>
              <a:rPr lang="en-GB" dirty="0" smtClean="0"/>
              <a:t> </a:t>
            </a:r>
            <a:r>
              <a:rPr lang="en-GB" dirty="0" err="1" smtClean="0"/>
              <a:t>Ebene</a:t>
            </a:r>
            <a:endParaRPr lang="en-GB" dirty="0" smtClean="0"/>
          </a:p>
          <a:p>
            <a:pPr lvl="3"/>
            <a:r>
              <a:rPr lang="en-GB" dirty="0" err="1" smtClean="0"/>
              <a:t>Vierte</a:t>
            </a:r>
            <a:r>
              <a:rPr lang="en-GB" dirty="0" smtClean="0"/>
              <a:t> </a:t>
            </a:r>
            <a:r>
              <a:rPr lang="en-GB" dirty="0" err="1" smtClean="0"/>
              <a:t>Ebene</a:t>
            </a:r>
            <a:endParaRPr lang="en-GB" dirty="0" smtClean="0"/>
          </a:p>
          <a:p>
            <a:pPr lvl="4"/>
            <a:r>
              <a:rPr lang="en-GB" dirty="0" err="1" smtClean="0"/>
              <a:t>Fünfte</a:t>
            </a:r>
            <a:r>
              <a:rPr lang="en-GB" dirty="0" smtClean="0"/>
              <a:t> </a:t>
            </a:r>
            <a:r>
              <a:rPr lang="en-GB" dirty="0" err="1" smtClean="0"/>
              <a:t>Ebene</a:t>
            </a:r>
            <a:endParaRPr lang="en-GB" dirty="0"/>
          </a:p>
        </p:txBody>
      </p:sp>
    </p:spTree>
    <p:extLst>
      <p:ext uri="{BB962C8B-B14F-4D97-AF65-F5344CB8AC3E}">
        <p14:creationId xmlns:p14="http://schemas.microsoft.com/office/powerpoint/2010/main" val="6746656"/>
      </p:ext>
    </p:extLst>
  </p:cSld>
  <p:clrMapOvr>
    <a:masterClrMapping/>
  </p:clrMapOvr>
  <p:timing>
    <p:tnLst>
      <p:par>
        <p:cTn id="1" dur="indefinite" restart="never" nodeType="tmRoot"/>
      </p:par>
    </p:tnLst>
  </p:timing>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ext and Content" preserve="1" userDrawn="1">
  <p:cSld name="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noProof="0" dirty="0"/>
          </a:p>
        </p:txBody>
      </p:sp>
      <p:sp>
        <p:nvSpPr>
          <p:cNvPr id="4" name="Content Placeholder 3"/>
          <p:cNvSpPr>
            <a:spLocks noGrp="1"/>
          </p:cNvSpPr>
          <p:nvPr>
            <p:ph sz="half" idx="2"/>
          </p:nvPr>
        </p:nvSpPr>
        <p:spPr>
          <a:xfrm>
            <a:off x="4788024" y="1628776"/>
            <a:ext cx="4026014" cy="4176713"/>
          </a:xfrm>
        </p:spPr>
        <p:txBody>
          <a:bodyPr/>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Subtitle 2"/>
          <p:cNvSpPr>
            <a:spLocks noGrp="1"/>
          </p:cNvSpPr>
          <p:nvPr>
            <p:ph type="subTitle" idx="13"/>
          </p:nvPr>
        </p:nvSpPr>
        <p:spPr>
          <a:xfrm>
            <a:off x="468313" y="836712"/>
            <a:ext cx="8352159" cy="432048"/>
          </a:xfrm>
        </p:spPr>
        <p:txBody>
          <a:bodyPr/>
          <a:lstStyle>
            <a:lvl1pPr marL="0" indent="0" algn="l">
              <a:buNone/>
              <a:defRPr sz="2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GB" noProof="0" dirty="0"/>
          </a:p>
        </p:txBody>
      </p:sp>
      <p:sp>
        <p:nvSpPr>
          <p:cNvPr id="7" name="Text Placeholder 6"/>
          <p:cNvSpPr>
            <a:spLocks noGrp="1"/>
          </p:cNvSpPr>
          <p:nvPr>
            <p:ph type="body" sz="quarter" idx="14"/>
          </p:nvPr>
        </p:nvSpPr>
        <p:spPr>
          <a:xfrm>
            <a:off x="467541" y="1628776"/>
            <a:ext cx="4032450" cy="4176713"/>
          </a:xfrm>
        </p:spPr>
        <p:txBody>
          <a:bodyPr/>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Tree>
    <p:extLst>
      <p:ext uri="{BB962C8B-B14F-4D97-AF65-F5344CB8AC3E}">
        <p14:creationId xmlns:p14="http://schemas.microsoft.com/office/powerpoint/2010/main" val="928178378"/>
      </p:ext>
    </p:extLst>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xt and Small Content" preserve="1" userDrawn="1">
  <p:cSld name="Text and Small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noProof="0" dirty="0"/>
          </a:p>
        </p:txBody>
      </p:sp>
      <p:sp>
        <p:nvSpPr>
          <p:cNvPr id="4" name="Content Placeholder 3"/>
          <p:cNvSpPr>
            <a:spLocks noGrp="1"/>
          </p:cNvSpPr>
          <p:nvPr>
            <p:ph sz="half" idx="2"/>
          </p:nvPr>
        </p:nvSpPr>
        <p:spPr>
          <a:xfrm>
            <a:off x="6228184" y="1628776"/>
            <a:ext cx="2585854" cy="4176713"/>
          </a:xfrm>
        </p:spPr>
        <p:txBody>
          <a:bodyPr/>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7" name="Text Placeholder 6"/>
          <p:cNvSpPr>
            <a:spLocks noGrp="1"/>
          </p:cNvSpPr>
          <p:nvPr>
            <p:ph type="body" sz="quarter" idx="14"/>
          </p:nvPr>
        </p:nvSpPr>
        <p:spPr>
          <a:xfrm>
            <a:off x="467541" y="1628776"/>
            <a:ext cx="5472609" cy="4176713"/>
          </a:xfrm>
        </p:spPr>
        <p:txBody>
          <a:bodyPr/>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Subtitle 2"/>
          <p:cNvSpPr>
            <a:spLocks noGrp="1"/>
          </p:cNvSpPr>
          <p:nvPr>
            <p:ph type="subTitle" idx="13"/>
          </p:nvPr>
        </p:nvSpPr>
        <p:spPr>
          <a:xfrm>
            <a:off x="468313" y="836712"/>
            <a:ext cx="8352159" cy="432048"/>
          </a:xfrm>
        </p:spPr>
        <p:txBody>
          <a:bodyPr/>
          <a:lstStyle>
            <a:lvl1pPr marL="0" indent="0" algn="l">
              <a:buNone/>
              <a:defRPr sz="2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GB" noProof="0" dirty="0"/>
          </a:p>
        </p:txBody>
      </p:sp>
    </p:spTree>
    <p:extLst>
      <p:ext uri="{BB962C8B-B14F-4D97-AF65-F5344CB8AC3E}">
        <p14:creationId xmlns:p14="http://schemas.microsoft.com/office/powerpoint/2010/main" val="2907111086"/>
      </p:ext>
    </p:extLst>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ext and Large Picture" preserve="1" userDrawn="1">
  <p:cSld name="Text and Large Picture">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5472606" cy="400253"/>
          </a:xfrm>
        </p:spPr>
        <p:txBody>
          <a:bodyPr/>
          <a:lstStyle/>
          <a:p>
            <a:endParaRPr lang="en-GB" noProof="0" dirty="0"/>
          </a:p>
        </p:txBody>
      </p:sp>
      <p:sp>
        <p:nvSpPr>
          <p:cNvPr id="7" name="Text Placeholder 6"/>
          <p:cNvSpPr>
            <a:spLocks noGrp="1"/>
          </p:cNvSpPr>
          <p:nvPr>
            <p:ph type="body" sz="quarter" idx="14"/>
          </p:nvPr>
        </p:nvSpPr>
        <p:spPr>
          <a:xfrm>
            <a:off x="467541" y="1628776"/>
            <a:ext cx="5472609" cy="4176713"/>
          </a:xfrm>
        </p:spPr>
        <p:txBody>
          <a:bodyPr/>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Subtitle 2"/>
          <p:cNvSpPr>
            <a:spLocks noGrp="1"/>
          </p:cNvSpPr>
          <p:nvPr>
            <p:ph type="subTitle" idx="13"/>
          </p:nvPr>
        </p:nvSpPr>
        <p:spPr>
          <a:xfrm>
            <a:off x="468313" y="836712"/>
            <a:ext cx="5471837" cy="432048"/>
          </a:xfrm>
        </p:spPr>
        <p:txBody>
          <a:bodyPr/>
          <a:lstStyle>
            <a:lvl1pPr marL="0" indent="0" algn="l">
              <a:buNone/>
              <a:defRPr sz="2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GB" noProof="0" dirty="0"/>
          </a:p>
        </p:txBody>
      </p:sp>
      <p:sp>
        <p:nvSpPr>
          <p:cNvPr id="5" name="Picture Placeholder 4"/>
          <p:cNvSpPr>
            <a:spLocks noGrp="1"/>
          </p:cNvSpPr>
          <p:nvPr>
            <p:ph type="pic" sz="quarter" idx="15"/>
          </p:nvPr>
        </p:nvSpPr>
        <p:spPr>
          <a:xfrm>
            <a:off x="6228184" y="476672"/>
            <a:ext cx="2585854" cy="5328817"/>
          </a:xfrm>
        </p:spPr>
        <p:txBody>
          <a:bodyPr tIns="576000" anchor="ctr"/>
          <a:lstStyle>
            <a:lvl1pPr marL="0" indent="0" algn="ctr">
              <a:buFontTx/>
              <a:buNone/>
              <a:defRPr sz="1600"/>
            </a:lvl1pPr>
          </a:lstStyle>
          <a:p>
            <a:endParaRPr lang="en-GB" noProof="0" dirty="0"/>
          </a:p>
        </p:txBody>
      </p:sp>
    </p:spTree>
    <p:extLst>
      <p:ext uri="{BB962C8B-B14F-4D97-AF65-F5344CB8AC3E}">
        <p14:creationId xmlns:p14="http://schemas.microsoft.com/office/powerpoint/2010/main" val="3456958404"/>
      </p:ext>
    </p:extLst>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xt and Two Pictures" preserve="1" userDrawn="1">
  <p:cSld name="Text and Two Pictur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noProof="0" dirty="0"/>
          </a:p>
        </p:txBody>
      </p:sp>
      <p:sp>
        <p:nvSpPr>
          <p:cNvPr id="7" name="Text Placeholder 6"/>
          <p:cNvSpPr>
            <a:spLocks noGrp="1"/>
          </p:cNvSpPr>
          <p:nvPr>
            <p:ph type="body" sz="quarter" idx="14"/>
          </p:nvPr>
        </p:nvSpPr>
        <p:spPr>
          <a:xfrm>
            <a:off x="467541" y="1628776"/>
            <a:ext cx="5472609" cy="4176713"/>
          </a:xfrm>
        </p:spPr>
        <p:txBody>
          <a:bodyPr/>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8" name="Subtitle 2"/>
          <p:cNvSpPr>
            <a:spLocks noGrp="1"/>
          </p:cNvSpPr>
          <p:nvPr>
            <p:ph type="subTitle" idx="13"/>
          </p:nvPr>
        </p:nvSpPr>
        <p:spPr>
          <a:xfrm>
            <a:off x="468313" y="836712"/>
            <a:ext cx="8352159" cy="432048"/>
          </a:xfrm>
        </p:spPr>
        <p:txBody>
          <a:bodyPr/>
          <a:lstStyle>
            <a:lvl1pPr marL="0" indent="0" algn="l">
              <a:buNone/>
              <a:defRPr sz="2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GB" noProof="0" dirty="0"/>
          </a:p>
        </p:txBody>
      </p:sp>
      <p:sp>
        <p:nvSpPr>
          <p:cNvPr id="5" name="Picture Placeholder 4"/>
          <p:cNvSpPr>
            <a:spLocks noGrp="1"/>
          </p:cNvSpPr>
          <p:nvPr>
            <p:ph type="pic" sz="quarter" idx="15"/>
          </p:nvPr>
        </p:nvSpPr>
        <p:spPr>
          <a:xfrm>
            <a:off x="6228184" y="1628777"/>
            <a:ext cx="2585854" cy="1944000"/>
          </a:xfrm>
        </p:spPr>
        <p:txBody>
          <a:bodyPr tIns="576000" anchor="ctr"/>
          <a:lstStyle>
            <a:lvl1pPr marL="0" indent="0" algn="ctr">
              <a:buFontTx/>
              <a:buNone/>
              <a:defRPr sz="1600"/>
            </a:lvl1pPr>
          </a:lstStyle>
          <a:p>
            <a:endParaRPr lang="en-GB" noProof="0" dirty="0"/>
          </a:p>
        </p:txBody>
      </p:sp>
      <p:sp>
        <p:nvSpPr>
          <p:cNvPr id="9" name="Picture Placeholder 4"/>
          <p:cNvSpPr>
            <a:spLocks noGrp="1"/>
          </p:cNvSpPr>
          <p:nvPr>
            <p:ph type="pic" sz="quarter" idx="16"/>
          </p:nvPr>
        </p:nvSpPr>
        <p:spPr>
          <a:xfrm>
            <a:off x="6228184" y="3861048"/>
            <a:ext cx="2585854" cy="1944000"/>
          </a:xfrm>
        </p:spPr>
        <p:txBody>
          <a:bodyPr tIns="576000" anchor="ctr"/>
          <a:lstStyle>
            <a:lvl1pPr marL="0" indent="0" algn="ctr">
              <a:buFontTx/>
              <a:buNone/>
              <a:defRPr sz="1600"/>
            </a:lvl1pPr>
          </a:lstStyle>
          <a:p>
            <a:endParaRPr lang="en-GB" noProof="0" dirty="0"/>
          </a:p>
        </p:txBody>
      </p:sp>
    </p:spTree>
    <p:extLst>
      <p:ext uri="{BB962C8B-B14F-4D97-AF65-F5344CB8AC3E}">
        <p14:creationId xmlns:p14="http://schemas.microsoft.com/office/powerpoint/2010/main" val="2146479786"/>
      </p:ext>
    </p:extLst>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p:cNvSpPr>
            <a:spLocks noGrp="1"/>
          </p:cNvSpPr>
          <p:nvPr>
            <p:ph type="title"/>
          </p:nvPr>
        </p:nvSpPr>
        <p:spPr>
          <a:xfrm>
            <a:off x="467544" y="476672"/>
            <a:ext cx="8352928" cy="400253"/>
          </a:xfrm>
          <a:prstGeom prst="rect">
            <a:avLst/>
          </a:prstGeom>
        </p:spPr>
        <p:txBody>
          <a:bodyPr vert="horz" lIns="0" tIns="0" rIns="0" bIns="0" rtlCol="0" anchor="t">
            <a:noAutofit/>
          </a:bodyPr>
          <a:lstStyle/>
          <a:p>
            <a:endParaRPr lang="en-GB" noProof="0" dirty="0"/>
          </a:p>
        </p:txBody>
      </p:sp>
      <p:sp>
        <p:nvSpPr>
          <p:cNvPr id="3" name="Text Placeholder"/>
          <p:cNvSpPr>
            <a:spLocks noGrp="1"/>
          </p:cNvSpPr>
          <p:nvPr>
            <p:ph type="body" idx="1"/>
          </p:nvPr>
        </p:nvSpPr>
        <p:spPr>
          <a:xfrm>
            <a:off x="467544" y="1628775"/>
            <a:ext cx="8352928" cy="4176713"/>
          </a:xfrm>
          <a:prstGeom prst="rect">
            <a:avLst/>
          </a:prstGeom>
        </p:spPr>
        <p:txBody>
          <a:bodyPr vert="horz" lIns="0" tIns="0" rIns="0" bIns="0" rtlCol="0">
            <a:noAutofit/>
          </a:bodyPr>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Sixth level</a:t>
            </a:r>
          </a:p>
          <a:p>
            <a:pPr lvl="6"/>
            <a:r>
              <a:rPr lang="en-GB" noProof="0" dirty="0"/>
              <a:t>Seventh level</a:t>
            </a:r>
          </a:p>
          <a:p>
            <a:pPr lvl="7"/>
            <a:r>
              <a:rPr lang="en-GB" noProof="0" dirty="0"/>
              <a:t>Eighth level</a:t>
            </a:r>
          </a:p>
          <a:p>
            <a:pPr lvl="8"/>
            <a:r>
              <a:rPr lang="en-GB" noProof="0" dirty="0"/>
              <a:t>Ninth level</a:t>
            </a:r>
          </a:p>
        </p:txBody>
      </p:sp>
      <p:sp>
        <p:nvSpPr>
          <p:cNvPr id="10" name="Source"/>
          <p:cNvSpPr txBox="1">
            <a:spLocks/>
          </p:cNvSpPr>
          <p:nvPr>
            <p:custDataLst>
              <p:tags r:id="rId23"/>
            </p:custDataLst>
          </p:nvPr>
        </p:nvSpPr>
        <p:spPr>
          <a:xfrm>
            <a:off x="468314" y="6101680"/>
            <a:ext cx="5111798" cy="144016"/>
          </a:xfrm>
          <a:prstGeom prst="rect">
            <a:avLst/>
          </a:prstGeom>
          <a:noFill/>
        </p:spPr>
        <p:txBody>
          <a:bodyPr wrap="square" lIns="0" tIns="0" rIns="0" bIns="0" rtlCol="0">
            <a:noAutofit/>
          </a:bodyPr>
          <a:lstStyle/>
          <a:p>
            <a:endParaRPr lang="en-GB" sz="900" noProof="0" dirty="0"/>
          </a:p>
        </p:txBody>
      </p:sp>
      <p:sp>
        <p:nvSpPr>
          <p:cNvPr id="7" name="Footnote"/>
          <p:cNvSpPr txBox="1">
            <a:spLocks/>
          </p:cNvSpPr>
          <p:nvPr>
            <p:custDataLst>
              <p:tags r:id="rId24"/>
            </p:custDataLst>
          </p:nvPr>
        </p:nvSpPr>
        <p:spPr>
          <a:xfrm>
            <a:off x="468314" y="5949279"/>
            <a:ext cx="5111798" cy="152399"/>
          </a:xfrm>
          <a:prstGeom prst="rect">
            <a:avLst/>
          </a:prstGeom>
          <a:noFill/>
        </p:spPr>
        <p:txBody>
          <a:bodyPr wrap="square" lIns="0" tIns="0" rIns="0" bIns="0" rtlCol="0" anchor="b" anchorCtr="0">
            <a:noAutofit/>
          </a:bodyPr>
          <a:lstStyle/>
          <a:p>
            <a:endParaRPr lang="en-GB" sz="900" noProof="0" dirty="0"/>
          </a:p>
        </p:txBody>
      </p:sp>
      <p:pic>
        <p:nvPicPr>
          <p:cNvPr id="5" name="Picture 4"/>
          <p:cNvPicPr>
            <a:picLocks noChangeAspect="1"/>
          </p:cNvPicPr>
          <p:nvPr userDrawn="1"/>
        </p:nvPicPr>
        <p:blipFill>
          <a:blip r:embed="rId25"/>
          <a:stretch>
            <a:fillRect/>
          </a:stretch>
        </p:blipFill>
        <p:spPr>
          <a:xfrm>
            <a:off x="8259283" y="6057425"/>
            <a:ext cx="532258" cy="532258"/>
          </a:xfrm>
          <a:prstGeom prst="rect">
            <a:avLst/>
          </a:prstGeom>
        </p:spPr>
      </p:pic>
    </p:spTree>
    <p:extLst>
      <p:ext uri="{BB962C8B-B14F-4D97-AF65-F5344CB8AC3E}">
        <p14:creationId xmlns:p14="http://schemas.microsoft.com/office/powerpoint/2010/main" val="18493172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8" r:id="rId4"/>
    <p:sldLayoutId id="2147483681" r:id="rId5"/>
    <p:sldLayoutId id="2147483664" r:id="rId6"/>
    <p:sldLayoutId id="2147483669" r:id="rId7"/>
    <p:sldLayoutId id="2147483682" r:id="rId8"/>
    <p:sldLayoutId id="2147483680" r:id="rId9"/>
    <p:sldLayoutId id="2147483670" r:id="rId10"/>
    <p:sldLayoutId id="2147483683" r:id="rId11"/>
    <p:sldLayoutId id="2147483666" r:id="rId12"/>
    <p:sldLayoutId id="2147483675" r:id="rId13"/>
    <p:sldLayoutId id="2147483679" r:id="rId14"/>
    <p:sldLayoutId id="2147483671" r:id="rId15"/>
    <p:sldLayoutId id="2147483672" r:id="rId16"/>
    <p:sldLayoutId id="2147483673" r:id="rId17"/>
    <p:sldLayoutId id="2147483676" r:id="rId18"/>
    <p:sldLayoutId id="2147483677" r:id="rId19"/>
    <p:sldLayoutId id="2147483667" r:id="rId20"/>
    <p:sldLayoutId id="2147483678" r:id="rId21"/>
  </p:sldLayoutIdLst>
  <p:timing>
    <p:tnLst>
      <p:par>
        <p:cTn id="1" dur="indefinite" restart="never" nodeType="tmRoot"/>
      </p:par>
    </p:tnLst>
  </p:timing>
  <p:hf hdr="0" ftr="0"/>
  <p:txStyles>
    <p:titleStyle>
      <a:lvl1pPr algn="l" defTabSz="914400" rtl="0" eaLnBrk="1" latinLnBrk="0" hangingPunct="1">
        <a:lnSpc>
          <a:spcPct val="100000"/>
        </a:lnSpc>
        <a:spcBef>
          <a:spcPct val="0"/>
        </a:spcBef>
        <a:buNone/>
        <a:defRPr sz="2600" b="1" kern="1200">
          <a:solidFill>
            <a:schemeClr val="tx2"/>
          </a:solidFill>
          <a:latin typeface="+mj-lt"/>
          <a:ea typeface="+mj-ea"/>
          <a:cs typeface="+mj-cs"/>
        </a:defRPr>
      </a:lvl1pPr>
    </p:titleStyle>
    <p:bodyStyle>
      <a:lvl1pPr marL="179388" indent="-179388" algn="l" defTabSz="914400" rtl="0" eaLnBrk="1" latinLnBrk="0" hangingPunct="1">
        <a:lnSpc>
          <a:spcPct val="100000"/>
        </a:lnSpc>
        <a:spcBef>
          <a:spcPts val="0"/>
        </a:spcBef>
        <a:spcAft>
          <a:spcPts val="600"/>
        </a:spcAft>
        <a:buFont typeface="Wingdings" panose="05000000000000000000" pitchFamily="2" charset="2"/>
        <a:buChar char="§"/>
        <a:defRPr sz="2000" kern="1200">
          <a:solidFill>
            <a:schemeClr val="tx1"/>
          </a:solidFill>
          <a:latin typeface="+mn-lt"/>
          <a:ea typeface="+mn-ea"/>
          <a:cs typeface="+mn-cs"/>
        </a:defRPr>
      </a:lvl1pPr>
      <a:lvl2pPr marL="360363" indent="-180975" algn="l" defTabSz="914400" rtl="0" eaLnBrk="1" latinLnBrk="0" hangingPunct="1">
        <a:lnSpc>
          <a:spcPct val="100000"/>
        </a:lnSpc>
        <a:spcBef>
          <a:spcPts val="0"/>
        </a:spcBef>
        <a:spcAft>
          <a:spcPts val="600"/>
        </a:spcAft>
        <a:buFont typeface="Symbol" panose="05050102010706020507" pitchFamily="18" charset="2"/>
        <a:buChar char="-"/>
        <a:defRPr sz="2000" kern="1200">
          <a:solidFill>
            <a:schemeClr val="tx1"/>
          </a:solidFill>
          <a:latin typeface="+mn-lt"/>
          <a:ea typeface="+mn-ea"/>
          <a:cs typeface="+mn-cs"/>
        </a:defRPr>
      </a:lvl2pPr>
      <a:lvl3pPr marL="539750" indent="-179388" algn="l" defTabSz="914400" rtl="0" eaLnBrk="1" latinLnBrk="0" hangingPunct="1">
        <a:lnSpc>
          <a:spcPct val="100000"/>
        </a:lnSpc>
        <a:spcBef>
          <a:spcPts val="0"/>
        </a:spcBef>
        <a:spcAft>
          <a:spcPts val="600"/>
        </a:spcAft>
        <a:buFont typeface="Symbol" panose="05050102010706020507" pitchFamily="18" charset="2"/>
        <a:buChar char="-"/>
        <a:defRPr sz="1800" kern="1200">
          <a:solidFill>
            <a:schemeClr val="tx1"/>
          </a:solidFill>
          <a:latin typeface="+mn-lt"/>
          <a:ea typeface="+mn-ea"/>
          <a:cs typeface="+mn-cs"/>
        </a:defRPr>
      </a:lvl3pPr>
      <a:lvl4pPr marL="719138" indent="-179388" algn="l" defTabSz="914400" rtl="0" eaLnBrk="1" latinLnBrk="0" hangingPunct="1">
        <a:lnSpc>
          <a:spcPct val="100000"/>
        </a:lnSpc>
        <a:spcBef>
          <a:spcPts val="0"/>
        </a:spcBef>
        <a:spcAft>
          <a:spcPts val="400"/>
        </a:spcAft>
        <a:buFont typeface="Symbol" panose="05050102010706020507" pitchFamily="18" charset="2"/>
        <a:buChar char="-"/>
        <a:defRPr sz="1600" kern="1200">
          <a:solidFill>
            <a:schemeClr val="tx1"/>
          </a:solidFill>
          <a:latin typeface="+mn-lt"/>
          <a:ea typeface="+mn-ea"/>
          <a:cs typeface="+mn-cs"/>
        </a:defRPr>
      </a:lvl4pPr>
      <a:lvl5pPr marL="900113" indent="-180975" algn="l" defTabSz="914400" rtl="0" eaLnBrk="1" latinLnBrk="0" hangingPunct="1">
        <a:lnSpc>
          <a:spcPct val="100000"/>
        </a:lnSpc>
        <a:spcBef>
          <a:spcPts val="0"/>
        </a:spcBef>
        <a:spcAft>
          <a:spcPts val="400"/>
        </a:spcAft>
        <a:buFont typeface="Symbol" panose="05050102010706020507" pitchFamily="18" charset="2"/>
        <a:buChar char="-"/>
        <a:defRPr sz="1600" kern="1200" baseline="0">
          <a:solidFill>
            <a:schemeClr val="tx1"/>
          </a:solidFill>
          <a:latin typeface="+mn-lt"/>
          <a:ea typeface="+mn-ea"/>
          <a:cs typeface="+mn-cs"/>
        </a:defRPr>
      </a:lvl5pPr>
      <a:lvl6pPr marL="1079500" indent="-179388" algn="l" defTabSz="914400" rtl="0" eaLnBrk="1" latinLnBrk="0" hangingPunct="1">
        <a:lnSpc>
          <a:spcPct val="100000"/>
        </a:lnSpc>
        <a:spcBef>
          <a:spcPts val="0"/>
        </a:spcBef>
        <a:spcAft>
          <a:spcPts val="400"/>
        </a:spcAft>
        <a:buFont typeface="Symbol" panose="05050102010706020507" pitchFamily="18" charset="2"/>
        <a:buChar char="-"/>
        <a:defRPr sz="1600" kern="1200">
          <a:solidFill>
            <a:schemeClr val="tx1"/>
          </a:solidFill>
          <a:latin typeface="+mn-lt"/>
          <a:ea typeface="+mn-ea"/>
          <a:cs typeface="+mn-cs"/>
        </a:defRPr>
      </a:lvl6pPr>
      <a:lvl7pPr marL="1258888" indent="-179388" algn="l" defTabSz="914400" rtl="0" eaLnBrk="1" latinLnBrk="0" hangingPunct="1">
        <a:lnSpc>
          <a:spcPct val="100000"/>
        </a:lnSpc>
        <a:spcBef>
          <a:spcPts val="0"/>
        </a:spcBef>
        <a:spcAft>
          <a:spcPts val="400"/>
        </a:spcAft>
        <a:buFont typeface="Symbol" panose="05050102010706020507" pitchFamily="18" charset="2"/>
        <a:buChar char="-"/>
        <a:defRPr sz="1600" kern="1200">
          <a:solidFill>
            <a:schemeClr val="tx1"/>
          </a:solidFill>
          <a:latin typeface="+mn-lt"/>
          <a:ea typeface="+mn-ea"/>
          <a:cs typeface="+mn-cs"/>
        </a:defRPr>
      </a:lvl7pPr>
      <a:lvl8pPr marL="1431925" indent="-173038" algn="l" defTabSz="914400" rtl="0" eaLnBrk="1" latinLnBrk="0" hangingPunct="1">
        <a:lnSpc>
          <a:spcPct val="100000"/>
        </a:lnSpc>
        <a:spcBef>
          <a:spcPts val="0"/>
        </a:spcBef>
        <a:spcAft>
          <a:spcPts val="400"/>
        </a:spcAft>
        <a:buFont typeface="Symbol" panose="05050102010706020507" pitchFamily="18" charset="2"/>
        <a:buChar char="-"/>
        <a:defRPr sz="1600" kern="1200">
          <a:solidFill>
            <a:schemeClr val="tx1"/>
          </a:solidFill>
          <a:latin typeface="+mn-lt"/>
          <a:ea typeface="+mn-ea"/>
          <a:cs typeface="+mn-cs"/>
        </a:defRPr>
      </a:lvl8pPr>
      <a:lvl9pPr marL="1611313" indent="-179388" algn="l" defTabSz="914400" rtl="0" eaLnBrk="1" latinLnBrk="0" hangingPunct="1">
        <a:lnSpc>
          <a:spcPct val="100000"/>
        </a:lnSpc>
        <a:spcBef>
          <a:spcPts val="0"/>
        </a:spcBef>
        <a:spcAft>
          <a:spcPts val="400"/>
        </a:spcAft>
        <a:buFont typeface="Symbol" panose="05050102010706020507" pitchFamily="18"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26" userDrawn="1">
          <p15:clr>
            <a:srgbClr val="F26B43"/>
          </p15:clr>
        </p15:guide>
        <p15:guide id="2" pos="295" userDrawn="1">
          <p15:clr>
            <a:srgbClr val="F26B43"/>
          </p15:clr>
        </p15:guide>
        <p15:guide id="3" orient="horz" pos="300" userDrawn="1">
          <p15:clr>
            <a:srgbClr val="F26B43"/>
          </p15:clr>
        </p15:guide>
        <p15:guide id="4" orient="horz" pos="3657" userDrawn="1">
          <p15:clr>
            <a:srgbClr val="F26B43"/>
          </p15:clr>
        </p15:guide>
        <p15:guide id="5" pos="555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firstname.lastname@subdomain.somewhere.com" TargetMode="External"/><Relationship Id="rId2" Type="http://schemas.openxmlformats.org/officeDocument/2006/relationships/hyperlink" Target="mailto:name@somewhere.com" TargetMode="External"/><Relationship Id="rId1" Type="http://schemas.openxmlformats.org/officeDocument/2006/relationships/slideLayout" Target="../slideLayouts/slideLayout2.xml"/><Relationship Id="rId4" Type="http://schemas.openxmlformats.org/officeDocument/2006/relationships/hyperlink" Target="mailto:firstname.lastname%25somewhere@subdomain.somewhere.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ocs.microsoft.com/en-us/dotnet/framework/debug-trace-profile/code-contract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www.natpryce.com/articles/000714.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www.laputan.org/mud/"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medium.com/@kentbeck_7670/test-commit-revert-870bbd756864" TargetMode="External"/><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hyperlink" Target="https://medium.com/@tdeniffel/tcr-test-commit-revert-a-test-alternative-to-tdd-6e6b03c22bec" TargetMode="External"/><Relationship Id="rId4" Type="http://schemas.openxmlformats.org/officeDocument/2006/relationships/hyperlink" Target="https://medium.com/@tdeniffel/tcr-variants-test-commit-revert-bf6bd84b17d3"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Test-driven development</a:t>
            </a:r>
            <a:endParaRPr lang="en-GB" dirty="0"/>
          </a:p>
        </p:txBody>
      </p:sp>
      <p:sp>
        <p:nvSpPr>
          <p:cNvPr id="3" name="Subtitle 2"/>
          <p:cNvSpPr>
            <a:spLocks noGrp="1"/>
          </p:cNvSpPr>
          <p:nvPr>
            <p:ph type="subTitle" idx="1"/>
          </p:nvPr>
        </p:nvSpPr>
        <p:spPr/>
        <p:txBody>
          <a:bodyPr/>
          <a:lstStyle/>
          <a:p>
            <a:r>
              <a:rPr lang="en-GB" dirty="0" smtClean="0"/>
              <a:t>Laurent Michel</a:t>
            </a:r>
          </a:p>
          <a:p>
            <a:r>
              <a:rPr lang="en-GB" dirty="0" smtClean="0"/>
              <a:t>Software Architect</a:t>
            </a:r>
          </a:p>
          <a:p>
            <a:r>
              <a:rPr lang="en-GB" dirty="0" err="1" smtClean="0"/>
              <a:t>Softozor</a:t>
            </a:r>
            <a:endParaRPr lang="en-GB" dirty="0" smtClean="0"/>
          </a:p>
        </p:txBody>
      </p:sp>
    </p:spTree>
    <p:extLst>
      <p:ext uri="{BB962C8B-B14F-4D97-AF65-F5344CB8AC3E}">
        <p14:creationId xmlns:p14="http://schemas.microsoft.com/office/powerpoint/2010/main" val="6276194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BDD flow</a:t>
            </a:r>
            <a:endParaRPr lang="de-CH" dirty="0"/>
          </a:p>
        </p:txBody>
      </p:sp>
      <p:sp>
        <p:nvSpPr>
          <p:cNvPr id="3" name="Content Placeholder 2"/>
          <p:cNvSpPr>
            <a:spLocks noGrp="1"/>
          </p:cNvSpPr>
          <p:nvPr>
            <p:ph idx="1"/>
          </p:nvPr>
        </p:nvSpPr>
        <p:spPr>
          <a:xfrm>
            <a:off x="467544" y="1628775"/>
            <a:ext cx="8352928" cy="4464521"/>
          </a:xfrm>
        </p:spPr>
        <p:txBody>
          <a:bodyPr/>
          <a:lstStyle/>
          <a:p>
            <a:r>
              <a:rPr lang="fr-CH" dirty="0" smtClean="0"/>
              <a:t>Phase 5: </a:t>
            </a:r>
            <a:r>
              <a:rPr lang="fr-CH" b="1" dirty="0" smtClean="0"/>
              <a:t>ENGAGE</a:t>
            </a:r>
          </a:p>
          <a:p>
            <a:pPr lvl="1"/>
            <a:r>
              <a:rPr lang="fr-CH" dirty="0" smtClean="0"/>
              <a:t>Write production code</a:t>
            </a:r>
            <a:endParaRPr lang="fr-CH" dirty="0"/>
          </a:p>
          <a:p>
            <a:pPr lvl="2"/>
            <a:endParaRPr lang="fr-CH" dirty="0"/>
          </a:p>
          <a:p>
            <a:endParaRPr lang="fr-CH" dirty="0" smtClean="0"/>
          </a:p>
        </p:txBody>
      </p:sp>
      <p:sp>
        <p:nvSpPr>
          <p:cNvPr id="4" name="Subtitle 3"/>
          <p:cNvSpPr>
            <a:spLocks noGrp="1"/>
          </p:cNvSpPr>
          <p:nvPr>
            <p:ph type="subTitle" idx="13"/>
          </p:nvPr>
        </p:nvSpPr>
        <p:spPr/>
        <p:txBody>
          <a:bodyPr/>
          <a:lstStyle/>
          <a:p>
            <a:r>
              <a:rPr lang="fr-CH" dirty="0" err="1" smtClean="0"/>
              <a:t>Getting</a:t>
            </a:r>
            <a:r>
              <a:rPr lang="fr-CH" dirty="0" smtClean="0"/>
              <a:t> </a:t>
            </a:r>
            <a:r>
              <a:rPr lang="fr-CH" dirty="0" err="1" smtClean="0"/>
              <a:t>things</a:t>
            </a:r>
            <a:r>
              <a:rPr lang="fr-CH" dirty="0" smtClean="0"/>
              <a:t> </a:t>
            </a:r>
            <a:r>
              <a:rPr lang="fr-CH" dirty="0" err="1" smtClean="0"/>
              <a:t>done</a:t>
            </a:r>
            <a:endParaRPr lang="de-CH" dirty="0"/>
          </a:p>
        </p:txBody>
      </p:sp>
      <p:pic>
        <p:nvPicPr>
          <p:cNvPr id="6" name="Picture 5"/>
          <p:cNvPicPr>
            <a:picLocks noChangeAspect="1"/>
          </p:cNvPicPr>
          <p:nvPr/>
        </p:nvPicPr>
        <p:blipFill>
          <a:blip r:embed="rId2"/>
          <a:stretch>
            <a:fillRect/>
          </a:stretch>
        </p:blipFill>
        <p:spPr>
          <a:xfrm>
            <a:off x="4211960" y="1268760"/>
            <a:ext cx="3933333" cy="4380952"/>
          </a:xfrm>
          <a:prstGeom prst="rect">
            <a:avLst/>
          </a:prstGeom>
        </p:spPr>
      </p:pic>
    </p:spTree>
    <p:extLst>
      <p:ext uri="{BB962C8B-B14F-4D97-AF65-F5344CB8AC3E}">
        <p14:creationId xmlns:p14="http://schemas.microsoft.com/office/powerpoint/2010/main" val="35475258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smtClean="0"/>
              <a:t>Test-driven </a:t>
            </a:r>
            <a:r>
              <a:rPr lang="fr-CH"/>
              <a:t>development</a:t>
            </a:r>
            <a:endParaRPr lang="de-CH" dirty="0"/>
          </a:p>
        </p:txBody>
      </p:sp>
      <p:pic>
        <p:nvPicPr>
          <p:cNvPr id="5" name="Picture 4"/>
          <p:cNvPicPr>
            <a:picLocks noChangeAspect="1"/>
          </p:cNvPicPr>
          <p:nvPr/>
        </p:nvPicPr>
        <p:blipFill>
          <a:blip r:embed="rId2"/>
          <a:stretch>
            <a:fillRect/>
          </a:stretch>
        </p:blipFill>
        <p:spPr>
          <a:xfrm>
            <a:off x="2128837" y="1595437"/>
            <a:ext cx="5417561" cy="4065811"/>
          </a:xfrm>
          <a:prstGeom prst="rect">
            <a:avLst/>
          </a:prstGeom>
        </p:spPr>
      </p:pic>
      <p:sp>
        <p:nvSpPr>
          <p:cNvPr id="6" name="Subtitle 5"/>
          <p:cNvSpPr>
            <a:spLocks noGrp="1"/>
          </p:cNvSpPr>
          <p:nvPr>
            <p:ph type="subTitle" idx="13"/>
          </p:nvPr>
        </p:nvSpPr>
        <p:spPr/>
        <p:txBody>
          <a:bodyPr/>
          <a:lstStyle/>
          <a:p>
            <a:r>
              <a:rPr lang="fr-CH" dirty="0" smtClean="0"/>
              <a:t>Michael </a:t>
            </a:r>
            <a:r>
              <a:rPr lang="fr-CH" dirty="0" err="1" smtClean="0"/>
              <a:t>Feathers</a:t>
            </a:r>
            <a:endParaRPr lang="de-CH" dirty="0"/>
          </a:p>
        </p:txBody>
      </p:sp>
    </p:spTree>
    <p:extLst>
      <p:ext uri="{BB962C8B-B14F-4D97-AF65-F5344CB8AC3E}">
        <p14:creationId xmlns:p14="http://schemas.microsoft.com/office/powerpoint/2010/main" val="3946818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What</a:t>
            </a:r>
            <a:r>
              <a:rPr lang="fr-CH" dirty="0" smtClean="0"/>
              <a:t> to test </a:t>
            </a:r>
            <a:r>
              <a:rPr lang="fr-CH" sz="1800" dirty="0" smtClean="0"/>
              <a:t>(</a:t>
            </a:r>
            <a:r>
              <a:rPr lang="fr-CH" sz="1800" dirty="0" err="1" smtClean="0"/>
              <a:t>Pragmatic</a:t>
            </a:r>
            <a:r>
              <a:rPr lang="fr-CH" sz="1800" dirty="0" smtClean="0"/>
              <a:t> Unit </a:t>
            </a:r>
            <a:r>
              <a:rPr lang="fr-CH" sz="1800" dirty="0" err="1" smtClean="0"/>
              <a:t>Testing</a:t>
            </a:r>
            <a:r>
              <a:rPr lang="fr-CH" sz="1800" dirty="0" smtClean="0"/>
              <a:t>, A. Hunt &amp; D. Thomas)</a:t>
            </a:r>
            <a:endParaRPr lang="de-CH" sz="1800" dirty="0"/>
          </a:p>
        </p:txBody>
      </p:sp>
      <p:sp>
        <p:nvSpPr>
          <p:cNvPr id="3" name="Content Placeholder 2"/>
          <p:cNvSpPr>
            <a:spLocks noGrp="1"/>
          </p:cNvSpPr>
          <p:nvPr>
            <p:ph idx="1"/>
          </p:nvPr>
        </p:nvSpPr>
        <p:spPr>
          <a:xfrm>
            <a:off x="467544" y="2060848"/>
            <a:ext cx="8352928" cy="2376289"/>
          </a:xfrm>
        </p:spPr>
        <p:txBody>
          <a:bodyPr/>
          <a:lstStyle/>
          <a:p>
            <a:r>
              <a:rPr lang="fr-CH" dirty="0" smtClean="0"/>
              <a:t>Are the </a:t>
            </a:r>
            <a:r>
              <a:rPr lang="fr-CH" dirty="0" err="1" smtClean="0"/>
              <a:t>results</a:t>
            </a:r>
            <a:r>
              <a:rPr lang="fr-CH" dirty="0" smtClean="0"/>
              <a:t> </a:t>
            </a:r>
            <a:r>
              <a:rPr lang="fr-CH" b="1" dirty="0" smtClean="0"/>
              <a:t>right</a:t>
            </a:r>
            <a:r>
              <a:rPr lang="fr-CH" dirty="0" smtClean="0"/>
              <a:t>?</a:t>
            </a:r>
          </a:p>
          <a:p>
            <a:r>
              <a:rPr lang="fr-CH" dirty="0" smtClean="0"/>
              <a:t>Are all the </a:t>
            </a:r>
            <a:r>
              <a:rPr lang="fr-CH" b="1" dirty="0" err="1"/>
              <a:t>B</a:t>
            </a:r>
            <a:r>
              <a:rPr lang="fr-CH" b="1" dirty="0" err="1" smtClean="0"/>
              <a:t>oundary</a:t>
            </a:r>
            <a:r>
              <a:rPr lang="fr-CH" dirty="0" smtClean="0"/>
              <a:t> conditions CORRECT?</a:t>
            </a:r>
          </a:p>
          <a:p>
            <a:r>
              <a:rPr lang="fr-CH" dirty="0" smtClean="0"/>
              <a:t>Can </a:t>
            </a:r>
            <a:r>
              <a:rPr lang="fr-CH" dirty="0" err="1" smtClean="0"/>
              <a:t>you</a:t>
            </a:r>
            <a:r>
              <a:rPr lang="fr-CH" dirty="0" smtClean="0"/>
              <a:t> check </a:t>
            </a:r>
            <a:r>
              <a:rPr lang="fr-CH" b="1" dirty="0"/>
              <a:t>I</a:t>
            </a:r>
            <a:r>
              <a:rPr lang="fr-CH" b="1" dirty="0" smtClean="0"/>
              <a:t>nverse </a:t>
            </a:r>
            <a:r>
              <a:rPr lang="fr-CH" dirty="0" err="1" smtClean="0"/>
              <a:t>relationships</a:t>
            </a:r>
            <a:r>
              <a:rPr lang="fr-CH" dirty="0" smtClean="0"/>
              <a:t>?</a:t>
            </a:r>
          </a:p>
          <a:p>
            <a:r>
              <a:rPr lang="fr-CH" dirty="0" smtClean="0"/>
              <a:t>Can </a:t>
            </a:r>
            <a:r>
              <a:rPr lang="fr-CH" dirty="0" err="1" smtClean="0"/>
              <a:t>you</a:t>
            </a:r>
            <a:r>
              <a:rPr lang="fr-CH" dirty="0" smtClean="0"/>
              <a:t> </a:t>
            </a:r>
            <a:r>
              <a:rPr lang="fr-CH" b="1" dirty="0"/>
              <a:t>C</a:t>
            </a:r>
            <a:r>
              <a:rPr lang="fr-CH" b="1" dirty="0" smtClean="0"/>
              <a:t>ross-check</a:t>
            </a:r>
            <a:r>
              <a:rPr lang="fr-CH" dirty="0" smtClean="0"/>
              <a:t> </a:t>
            </a:r>
            <a:r>
              <a:rPr lang="fr-CH" dirty="0" err="1" smtClean="0"/>
              <a:t>results</a:t>
            </a:r>
            <a:r>
              <a:rPr lang="fr-CH" dirty="0" smtClean="0"/>
              <a:t> </a:t>
            </a:r>
            <a:r>
              <a:rPr lang="fr-CH" dirty="0" err="1" smtClean="0"/>
              <a:t>using</a:t>
            </a:r>
            <a:r>
              <a:rPr lang="fr-CH" dirty="0" smtClean="0"/>
              <a:t> </a:t>
            </a:r>
            <a:r>
              <a:rPr lang="fr-CH" dirty="0" err="1" smtClean="0"/>
              <a:t>other</a:t>
            </a:r>
            <a:r>
              <a:rPr lang="fr-CH" dirty="0" smtClean="0"/>
              <a:t> </a:t>
            </a:r>
            <a:r>
              <a:rPr lang="fr-CH" dirty="0" err="1" smtClean="0"/>
              <a:t>means</a:t>
            </a:r>
            <a:r>
              <a:rPr lang="fr-CH" dirty="0" smtClean="0"/>
              <a:t>?</a:t>
            </a:r>
          </a:p>
          <a:p>
            <a:r>
              <a:rPr lang="fr-CH" dirty="0" smtClean="0"/>
              <a:t>Can </a:t>
            </a:r>
            <a:r>
              <a:rPr lang="fr-CH" dirty="0" err="1" smtClean="0"/>
              <a:t>you</a:t>
            </a:r>
            <a:r>
              <a:rPr lang="fr-CH" dirty="0" smtClean="0"/>
              <a:t> force </a:t>
            </a:r>
            <a:r>
              <a:rPr lang="fr-CH" b="1" dirty="0" err="1"/>
              <a:t>E</a:t>
            </a:r>
            <a:r>
              <a:rPr lang="fr-CH" b="1" dirty="0" err="1" smtClean="0"/>
              <a:t>rror</a:t>
            </a:r>
            <a:r>
              <a:rPr lang="fr-CH" b="1" dirty="0" smtClean="0"/>
              <a:t> conditions</a:t>
            </a:r>
            <a:r>
              <a:rPr lang="fr-CH" dirty="0" smtClean="0"/>
              <a:t> to </a:t>
            </a:r>
            <a:r>
              <a:rPr lang="fr-CH" dirty="0" err="1" smtClean="0"/>
              <a:t>happen</a:t>
            </a:r>
            <a:r>
              <a:rPr lang="fr-CH" dirty="0" smtClean="0"/>
              <a:t>?</a:t>
            </a:r>
          </a:p>
          <a:p>
            <a:r>
              <a:rPr lang="fr-CH" dirty="0" smtClean="0"/>
              <a:t>Are </a:t>
            </a:r>
            <a:r>
              <a:rPr lang="fr-CH" b="1" dirty="0"/>
              <a:t>P</a:t>
            </a:r>
            <a:r>
              <a:rPr lang="fr-CH" b="1" dirty="0" smtClean="0"/>
              <a:t>erformance</a:t>
            </a:r>
            <a:r>
              <a:rPr lang="fr-CH" dirty="0" smtClean="0"/>
              <a:t> </a:t>
            </a:r>
            <a:r>
              <a:rPr lang="fr-CH" dirty="0" err="1" smtClean="0"/>
              <a:t>characteristic</a:t>
            </a:r>
            <a:r>
              <a:rPr lang="fr-CH" dirty="0" smtClean="0"/>
              <a:t> </a:t>
            </a:r>
            <a:r>
              <a:rPr lang="fr-CH" dirty="0" err="1" smtClean="0"/>
              <a:t>within</a:t>
            </a:r>
            <a:r>
              <a:rPr lang="fr-CH" dirty="0" smtClean="0"/>
              <a:t> </a:t>
            </a:r>
            <a:r>
              <a:rPr lang="fr-CH" dirty="0" err="1" smtClean="0"/>
              <a:t>bounds</a:t>
            </a:r>
            <a:r>
              <a:rPr lang="fr-CH" dirty="0" smtClean="0"/>
              <a:t>?</a:t>
            </a:r>
            <a:endParaRPr lang="de-CH" dirty="0"/>
          </a:p>
        </p:txBody>
      </p:sp>
      <p:sp>
        <p:nvSpPr>
          <p:cNvPr id="4" name="Subtitle 3"/>
          <p:cNvSpPr>
            <a:spLocks noGrp="1"/>
          </p:cNvSpPr>
          <p:nvPr>
            <p:ph type="subTitle" idx="13"/>
          </p:nvPr>
        </p:nvSpPr>
        <p:spPr/>
        <p:txBody>
          <a:bodyPr/>
          <a:lstStyle/>
          <a:p>
            <a:r>
              <a:rPr lang="fr-CH" dirty="0"/>
              <a:t>Right-BICEP</a:t>
            </a:r>
            <a:endParaRPr lang="de-CH" dirty="0"/>
          </a:p>
        </p:txBody>
      </p:sp>
    </p:spTree>
    <p:extLst>
      <p:ext uri="{BB962C8B-B14F-4D97-AF65-F5344CB8AC3E}">
        <p14:creationId xmlns:p14="http://schemas.microsoft.com/office/powerpoint/2010/main" val="25204162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What</a:t>
            </a:r>
            <a:r>
              <a:rPr lang="fr-CH" dirty="0" smtClean="0"/>
              <a:t> to test</a:t>
            </a:r>
            <a:endParaRPr lang="de-CH" dirty="0"/>
          </a:p>
        </p:txBody>
      </p:sp>
      <p:sp>
        <p:nvSpPr>
          <p:cNvPr id="3" name="Content Placeholder 2"/>
          <p:cNvSpPr>
            <a:spLocks noGrp="1"/>
          </p:cNvSpPr>
          <p:nvPr>
            <p:ph idx="1"/>
          </p:nvPr>
        </p:nvSpPr>
        <p:spPr/>
        <p:txBody>
          <a:bodyPr/>
          <a:lstStyle/>
          <a:p>
            <a:r>
              <a:rPr lang="fr-CH" b="1" dirty="0" smtClean="0"/>
              <a:t>If the code </a:t>
            </a:r>
            <a:r>
              <a:rPr lang="fr-CH" b="1" dirty="0" err="1" smtClean="0"/>
              <a:t>ran</a:t>
            </a:r>
            <a:r>
              <a:rPr lang="fr-CH" b="1" dirty="0" smtClean="0"/>
              <a:t> </a:t>
            </a:r>
            <a:r>
              <a:rPr lang="fr-CH" b="1" dirty="0" err="1" smtClean="0"/>
              <a:t>correctly</a:t>
            </a:r>
            <a:r>
              <a:rPr lang="fr-CH" b="1" dirty="0" smtClean="0"/>
              <a:t>, how </a:t>
            </a:r>
            <a:r>
              <a:rPr lang="fr-CH" b="1" dirty="0" err="1" smtClean="0"/>
              <a:t>would</a:t>
            </a:r>
            <a:r>
              <a:rPr lang="fr-CH" b="1" dirty="0" smtClean="0"/>
              <a:t> I know?</a:t>
            </a:r>
            <a:endParaRPr lang="fr-CH" dirty="0"/>
          </a:p>
          <a:p>
            <a:pPr lvl="1"/>
            <a:r>
              <a:rPr lang="fr-CH" dirty="0" smtClean="0">
                <a:sym typeface="Wingdings" panose="05000000000000000000" pitchFamily="2" charset="2"/>
              </a:rPr>
              <a:t>If </a:t>
            </a:r>
            <a:r>
              <a:rPr lang="fr-CH" dirty="0" err="1" smtClean="0">
                <a:sym typeface="Wingdings" panose="05000000000000000000" pitchFamily="2" charset="2"/>
              </a:rPr>
              <a:t>you</a:t>
            </a:r>
            <a:r>
              <a:rPr lang="fr-CH" dirty="0" smtClean="0">
                <a:sym typeface="Wingdings" panose="05000000000000000000" pitchFamily="2" charset="2"/>
              </a:rPr>
              <a:t> </a:t>
            </a:r>
            <a:r>
              <a:rPr lang="fr-CH" dirty="0" err="1" smtClean="0">
                <a:sym typeface="Wingdings" panose="05000000000000000000" pitchFamily="2" charset="2"/>
              </a:rPr>
              <a:t>can’t</a:t>
            </a:r>
            <a:r>
              <a:rPr lang="fr-CH" dirty="0" smtClean="0">
                <a:sym typeface="Wingdings" panose="05000000000000000000" pitchFamily="2" charset="2"/>
              </a:rPr>
              <a:t> </a:t>
            </a:r>
            <a:r>
              <a:rPr lang="fr-CH" dirty="0" err="1" smtClean="0">
                <a:sym typeface="Wingdings" panose="05000000000000000000" pitchFamily="2" charset="2"/>
              </a:rPr>
              <a:t>answer</a:t>
            </a:r>
            <a:r>
              <a:rPr lang="fr-CH" dirty="0" smtClean="0">
                <a:sym typeface="Wingdings" panose="05000000000000000000" pitchFamily="2" charset="2"/>
              </a:rPr>
              <a:t> </a:t>
            </a:r>
            <a:r>
              <a:rPr lang="fr-CH" dirty="0" err="1" smtClean="0">
                <a:sym typeface="Wingdings" panose="05000000000000000000" pitchFamily="2" charset="2"/>
              </a:rPr>
              <a:t>that</a:t>
            </a:r>
            <a:r>
              <a:rPr lang="fr-CH" dirty="0" smtClean="0">
                <a:sym typeface="Wingdings" panose="05000000000000000000" pitchFamily="2" charset="2"/>
              </a:rPr>
              <a:t> question </a:t>
            </a:r>
            <a:r>
              <a:rPr lang="fr-CH" dirty="0" err="1" smtClean="0">
                <a:sym typeface="Wingdings" panose="05000000000000000000" pitchFamily="2" charset="2"/>
              </a:rPr>
              <a:t>satisfactorily</a:t>
            </a:r>
            <a:r>
              <a:rPr lang="fr-CH" dirty="0" smtClean="0">
                <a:sym typeface="Wingdings" panose="05000000000000000000" pitchFamily="2" charset="2"/>
              </a:rPr>
              <a:t>, </a:t>
            </a:r>
            <a:r>
              <a:rPr lang="fr-CH" dirty="0" err="1" smtClean="0">
                <a:sym typeface="Wingdings" panose="05000000000000000000" pitchFamily="2" charset="2"/>
              </a:rPr>
              <a:t>then</a:t>
            </a:r>
            <a:r>
              <a:rPr lang="fr-CH" dirty="0" smtClean="0">
                <a:sym typeface="Wingdings" panose="05000000000000000000" pitchFamily="2" charset="2"/>
              </a:rPr>
              <a:t> </a:t>
            </a:r>
            <a:r>
              <a:rPr lang="fr-CH" dirty="0" err="1" smtClean="0">
                <a:sym typeface="Wingdings" panose="05000000000000000000" pitchFamily="2" charset="2"/>
              </a:rPr>
              <a:t>writing</a:t>
            </a:r>
            <a:r>
              <a:rPr lang="fr-CH" dirty="0" smtClean="0">
                <a:sym typeface="Wingdings" panose="05000000000000000000" pitchFamily="2" charset="2"/>
              </a:rPr>
              <a:t> the code or the tests </a:t>
            </a:r>
            <a:r>
              <a:rPr lang="fr-CH" dirty="0" err="1" smtClean="0">
                <a:sym typeface="Wingdings" panose="05000000000000000000" pitchFamily="2" charset="2"/>
              </a:rPr>
              <a:t>may</a:t>
            </a:r>
            <a:r>
              <a:rPr lang="fr-CH" dirty="0" smtClean="0">
                <a:sym typeface="Wingdings" panose="05000000000000000000" pitchFamily="2" charset="2"/>
              </a:rPr>
              <a:t> </a:t>
            </a:r>
            <a:r>
              <a:rPr lang="fr-CH" dirty="0" err="1" smtClean="0">
                <a:sym typeface="Wingdings" panose="05000000000000000000" pitchFamily="2" charset="2"/>
              </a:rPr>
              <a:t>be</a:t>
            </a:r>
            <a:r>
              <a:rPr lang="fr-CH" dirty="0" smtClean="0">
                <a:sym typeface="Wingdings" panose="05000000000000000000" pitchFamily="2" charset="2"/>
              </a:rPr>
              <a:t> a </a:t>
            </a:r>
            <a:r>
              <a:rPr lang="fr-CH" dirty="0" err="1" smtClean="0">
                <a:sym typeface="Wingdings" panose="05000000000000000000" pitchFamily="2" charset="2"/>
              </a:rPr>
              <a:t>complete</a:t>
            </a:r>
            <a:r>
              <a:rPr lang="fr-CH" dirty="0" smtClean="0">
                <a:sym typeface="Wingdings" panose="05000000000000000000" pitchFamily="2" charset="2"/>
              </a:rPr>
              <a:t> </a:t>
            </a:r>
            <a:r>
              <a:rPr lang="fr-CH" dirty="0" err="1" smtClean="0">
                <a:sym typeface="Wingdings" panose="05000000000000000000" pitchFamily="2" charset="2"/>
              </a:rPr>
              <a:t>waste</a:t>
            </a:r>
            <a:r>
              <a:rPr lang="fr-CH" dirty="0" smtClean="0">
                <a:sym typeface="Wingdings" panose="05000000000000000000" pitchFamily="2" charset="2"/>
              </a:rPr>
              <a:t> of time</a:t>
            </a:r>
          </a:p>
          <a:p>
            <a:pPr lvl="1"/>
            <a:r>
              <a:rPr lang="fr-CH" dirty="0" err="1" smtClean="0">
                <a:sym typeface="Wingdings" panose="05000000000000000000" pitchFamily="2" charset="2"/>
              </a:rPr>
              <a:t>Don’t</a:t>
            </a:r>
            <a:r>
              <a:rPr lang="fr-CH" dirty="0" smtClean="0">
                <a:sym typeface="Wingdings" panose="05000000000000000000" pitchFamily="2" charset="2"/>
              </a:rPr>
              <a:t> </a:t>
            </a:r>
            <a:r>
              <a:rPr lang="fr-CH" dirty="0" err="1" smtClean="0">
                <a:sym typeface="Wingdings" panose="05000000000000000000" pitchFamily="2" charset="2"/>
              </a:rPr>
              <a:t>forget</a:t>
            </a:r>
            <a:r>
              <a:rPr lang="fr-CH" dirty="0" smtClean="0">
                <a:sym typeface="Wingdings" panose="05000000000000000000" pitchFamily="2" charset="2"/>
              </a:rPr>
              <a:t> </a:t>
            </a:r>
            <a:r>
              <a:rPr lang="fr-CH" dirty="0" err="1" smtClean="0">
                <a:sym typeface="Wingdings" panose="05000000000000000000" pitchFamily="2" charset="2"/>
              </a:rPr>
              <a:t>that</a:t>
            </a:r>
            <a:r>
              <a:rPr lang="fr-CH" dirty="0" smtClean="0">
                <a:sym typeface="Wingdings" panose="05000000000000000000" pitchFamily="2" charset="2"/>
              </a:rPr>
              <a:t> test data </a:t>
            </a:r>
            <a:r>
              <a:rPr lang="fr-CH" dirty="0" err="1" smtClean="0">
                <a:sym typeface="Wingdings" panose="05000000000000000000" pitchFamily="2" charset="2"/>
              </a:rPr>
              <a:t>is</a:t>
            </a:r>
            <a:r>
              <a:rPr lang="fr-CH" dirty="0" smtClean="0">
                <a:sym typeface="Wingdings" panose="05000000000000000000" pitchFamily="2" charset="2"/>
              </a:rPr>
              <a:t> more </a:t>
            </a:r>
            <a:r>
              <a:rPr lang="fr-CH" dirty="0" err="1" smtClean="0">
                <a:sym typeface="Wingdings" panose="05000000000000000000" pitchFamily="2" charset="2"/>
              </a:rPr>
              <a:t>likely</a:t>
            </a:r>
            <a:r>
              <a:rPr lang="fr-CH" dirty="0" smtClean="0">
                <a:sym typeface="Wingdings" panose="05000000000000000000" pitchFamily="2" charset="2"/>
              </a:rPr>
              <a:t> to </a:t>
            </a:r>
            <a:r>
              <a:rPr lang="fr-CH" dirty="0" err="1" smtClean="0">
                <a:sym typeface="Wingdings" panose="05000000000000000000" pitchFamily="2" charset="2"/>
              </a:rPr>
              <a:t>be</a:t>
            </a:r>
            <a:r>
              <a:rPr lang="fr-CH" dirty="0" smtClean="0">
                <a:sym typeface="Wingdings" panose="05000000000000000000" pitchFamily="2" charset="2"/>
              </a:rPr>
              <a:t> incorrect </a:t>
            </a:r>
            <a:r>
              <a:rPr lang="fr-CH" dirty="0" err="1" smtClean="0">
                <a:sym typeface="Wingdings" panose="05000000000000000000" pitchFamily="2" charset="2"/>
              </a:rPr>
              <a:t>than</a:t>
            </a:r>
            <a:r>
              <a:rPr lang="fr-CH" dirty="0" smtClean="0">
                <a:sym typeface="Wingdings" panose="05000000000000000000" pitchFamily="2" charset="2"/>
              </a:rPr>
              <a:t> the code </a:t>
            </a:r>
            <a:r>
              <a:rPr lang="fr-CH" dirty="0" err="1" smtClean="0">
                <a:sym typeface="Wingdings" panose="05000000000000000000" pitchFamily="2" charset="2"/>
              </a:rPr>
              <a:t>you’re</a:t>
            </a:r>
            <a:r>
              <a:rPr lang="fr-CH" dirty="0" smtClean="0">
                <a:sym typeface="Wingdings" panose="05000000000000000000" pitchFamily="2" charset="2"/>
              </a:rPr>
              <a:t> </a:t>
            </a:r>
            <a:r>
              <a:rPr lang="fr-CH" dirty="0" err="1" smtClean="0">
                <a:sym typeface="Wingdings" panose="05000000000000000000" pitchFamily="2" charset="2"/>
              </a:rPr>
              <a:t>testing</a:t>
            </a:r>
            <a:r>
              <a:rPr lang="fr-CH" dirty="0" smtClean="0">
                <a:sym typeface="Wingdings" panose="05000000000000000000" pitchFamily="2" charset="2"/>
              </a:rPr>
              <a:t> (</a:t>
            </a:r>
            <a:r>
              <a:rPr lang="fr-CH" dirty="0" err="1" smtClean="0">
                <a:sym typeface="Wingdings" panose="05000000000000000000" pitchFamily="2" charset="2"/>
              </a:rPr>
              <a:t>e.g</a:t>
            </a:r>
            <a:r>
              <a:rPr lang="fr-CH" dirty="0" smtClean="0">
                <a:sym typeface="Wingdings" panose="05000000000000000000" pitchFamily="2" charset="2"/>
              </a:rPr>
              <a:t>. hand-</a:t>
            </a:r>
            <a:r>
              <a:rPr lang="fr-CH" dirty="0" err="1" smtClean="0">
                <a:sym typeface="Wingdings" panose="05000000000000000000" pitchFamily="2" charset="2"/>
              </a:rPr>
              <a:t>calculated</a:t>
            </a:r>
            <a:r>
              <a:rPr lang="fr-CH" dirty="0" smtClean="0">
                <a:sym typeface="Wingdings" panose="05000000000000000000" pitchFamily="2" charset="2"/>
              </a:rPr>
              <a:t> data or data </a:t>
            </a:r>
            <a:r>
              <a:rPr lang="fr-CH" dirty="0" err="1" smtClean="0">
                <a:sym typeface="Wingdings" panose="05000000000000000000" pitchFamily="2" charset="2"/>
              </a:rPr>
              <a:t>obtained</a:t>
            </a:r>
            <a:r>
              <a:rPr lang="fr-CH" dirty="0" smtClean="0">
                <a:sym typeface="Wingdings" panose="05000000000000000000" pitchFamily="2" charset="2"/>
              </a:rPr>
              <a:t> </a:t>
            </a:r>
            <a:r>
              <a:rPr lang="fr-CH" dirty="0" err="1" smtClean="0">
                <a:sym typeface="Wingdings" panose="05000000000000000000" pitchFamily="2" charset="2"/>
              </a:rPr>
              <a:t>from</a:t>
            </a:r>
            <a:r>
              <a:rPr lang="fr-CH" dirty="0" smtClean="0">
                <a:sym typeface="Wingdings" panose="05000000000000000000" pitchFamily="2" charset="2"/>
              </a:rPr>
              <a:t> a system </a:t>
            </a:r>
            <a:r>
              <a:rPr lang="fr-CH" dirty="0" err="1" smtClean="0">
                <a:sym typeface="Wingdings" panose="05000000000000000000" pitchFamily="2" charset="2"/>
              </a:rPr>
              <a:t>being</a:t>
            </a:r>
            <a:r>
              <a:rPr lang="fr-CH" dirty="0" smtClean="0">
                <a:sym typeface="Wingdings" panose="05000000000000000000" pitchFamily="2" charset="2"/>
              </a:rPr>
              <a:t> </a:t>
            </a:r>
            <a:r>
              <a:rPr lang="fr-CH" dirty="0" err="1" smtClean="0">
                <a:sym typeface="Wingdings" panose="05000000000000000000" pitchFamily="2" charset="2"/>
              </a:rPr>
              <a:t>replaced</a:t>
            </a:r>
            <a:r>
              <a:rPr lang="fr-CH" dirty="0" smtClean="0">
                <a:sym typeface="Wingdings" panose="05000000000000000000" pitchFamily="2" charset="2"/>
              </a:rPr>
              <a:t>)</a:t>
            </a:r>
          </a:p>
          <a:p>
            <a:pPr lvl="1"/>
            <a:endParaRPr lang="de-CH" b="1" dirty="0"/>
          </a:p>
        </p:txBody>
      </p:sp>
      <p:sp>
        <p:nvSpPr>
          <p:cNvPr id="4" name="Subtitle 3"/>
          <p:cNvSpPr>
            <a:spLocks noGrp="1"/>
          </p:cNvSpPr>
          <p:nvPr>
            <p:ph type="subTitle" idx="13"/>
          </p:nvPr>
        </p:nvSpPr>
        <p:spPr/>
        <p:txBody>
          <a:bodyPr/>
          <a:lstStyle/>
          <a:p>
            <a:r>
              <a:rPr lang="fr-CH" dirty="0"/>
              <a:t>Are the </a:t>
            </a:r>
            <a:r>
              <a:rPr lang="fr-CH" dirty="0" err="1"/>
              <a:t>results</a:t>
            </a:r>
            <a:r>
              <a:rPr lang="fr-CH" dirty="0"/>
              <a:t> </a:t>
            </a:r>
            <a:r>
              <a:rPr lang="fr-CH" b="1" dirty="0"/>
              <a:t>right</a:t>
            </a:r>
            <a:r>
              <a:rPr lang="fr-CH" dirty="0"/>
              <a:t>?</a:t>
            </a:r>
          </a:p>
          <a:p>
            <a:endParaRPr lang="de-CH" dirty="0"/>
          </a:p>
        </p:txBody>
      </p:sp>
    </p:spTree>
    <p:extLst>
      <p:ext uri="{BB962C8B-B14F-4D97-AF65-F5344CB8AC3E}">
        <p14:creationId xmlns:p14="http://schemas.microsoft.com/office/powerpoint/2010/main" val="20200906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What</a:t>
            </a:r>
            <a:r>
              <a:rPr lang="fr-CH" dirty="0" smtClean="0"/>
              <a:t> to test</a:t>
            </a:r>
            <a:endParaRPr lang="de-CH" dirty="0"/>
          </a:p>
        </p:txBody>
      </p:sp>
      <p:sp>
        <p:nvSpPr>
          <p:cNvPr id="3" name="Content Placeholder 2"/>
          <p:cNvSpPr>
            <a:spLocks noGrp="1"/>
          </p:cNvSpPr>
          <p:nvPr>
            <p:ph idx="1"/>
          </p:nvPr>
        </p:nvSpPr>
        <p:spPr>
          <a:xfrm>
            <a:off x="467544" y="1628775"/>
            <a:ext cx="8352928" cy="3240385"/>
          </a:xfrm>
        </p:spPr>
        <p:txBody>
          <a:bodyPr/>
          <a:lstStyle/>
          <a:p>
            <a:pPr marL="0" indent="0">
              <a:buNone/>
            </a:pPr>
            <a:r>
              <a:rPr lang="en-US" dirty="0"/>
              <a:t>Many bugs in code occur around boundary conditions, that is, under conditions where the code’s behavior may be different from the normal, day-to-day routine</a:t>
            </a:r>
            <a:r>
              <a:rPr lang="en-US" dirty="0" smtClean="0"/>
              <a:t>.</a:t>
            </a:r>
            <a:endParaRPr lang="fr-CH" i="1" dirty="0" smtClean="0"/>
          </a:p>
          <a:p>
            <a:r>
              <a:rPr lang="fr-CH" i="1" dirty="0" err="1" smtClean="0"/>
              <a:t>Bogus</a:t>
            </a:r>
            <a:r>
              <a:rPr lang="fr-CH" i="1" dirty="0" smtClean="0"/>
              <a:t> or </a:t>
            </a:r>
            <a:r>
              <a:rPr lang="fr-CH" i="1" dirty="0" err="1" smtClean="0"/>
              <a:t>inconsistent</a:t>
            </a:r>
            <a:r>
              <a:rPr lang="fr-CH" i="1" dirty="0" smtClean="0"/>
              <a:t> input values</a:t>
            </a:r>
          </a:p>
          <a:p>
            <a:r>
              <a:rPr lang="fr-CH" i="1" dirty="0" err="1" smtClean="0"/>
              <a:t>Badly</a:t>
            </a:r>
            <a:r>
              <a:rPr lang="fr-CH" i="1" dirty="0" smtClean="0"/>
              <a:t> </a:t>
            </a:r>
            <a:r>
              <a:rPr lang="fr-CH" i="1" dirty="0" err="1" smtClean="0"/>
              <a:t>formatted</a:t>
            </a:r>
            <a:r>
              <a:rPr lang="fr-CH" i="1" dirty="0" smtClean="0"/>
              <a:t> data </a:t>
            </a:r>
            <a:r>
              <a:rPr lang="fr-CH" i="1" dirty="0" err="1" smtClean="0"/>
              <a:t>that</a:t>
            </a:r>
            <a:r>
              <a:rPr lang="fr-CH" i="1" dirty="0" smtClean="0"/>
              <a:t> </a:t>
            </a:r>
            <a:r>
              <a:rPr lang="fr-CH" i="1" dirty="0" err="1" smtClean="0"/>
              <a:t>is</a:t>
            </a:r>
            <a:r>
              <a:rPr lang="fr-CH" i="1" dirty="0" smtClean="0"/>
              <a:t> </a:t>
            </a:r>
            <a:r>
              <a:rPr lang="fr-CH" i="1" dirty="0" err="1" smtClean="0"/>
              <a:t>missing</a:t>
            </a:r>
            <a:r>
              <a:rPr lang="fr-CH" i="1" dirty="0" smtClean="0"/>
              <a:t> </a:t>
            </a:r>
            <a:r>
              <a:rPr lang="fr-CH" i="1" dirty="0" err="1" smtClean="0"/>
              <a:t>delimiters</a:t>
            </a:r>
            <a:r>
              <a:rPr lang="fr-CH" i="1" dirty="0" smtClean="0"/>
              <a:t> or </a:t>
            </a:r>
            <a:r>
              <a:rPr lang="fr-CH" i="1" dirty="0" err="1" smtClean="0"/>
              <a:t>terminators</a:t>
            </a:r>
            <a:endParaRPr lang="fr-CH" i="1" dirty="0" smtClean="0"/>
          </a:p>
          <a:p>
            <a:r>
              <a:rPr lang="fr-CH" i="1" dirty="0" err="1" smtClean="0"/>
              <a:t>Empty</a:t>
            </a:r>
            <a:r>
              <a:rPr lang="fr-CH" i="1" dirty="0" smtClean="0"/>
              <a:t> or </a:t>
            </a:r>
            <a:r>
              <a:rPr lang="fr-CH" i="1" dirty="0" err="1" smtClean="0"/>
              <a:t>missing</a:t>
            </a:r>
            <a:r>
              <a:rPr lang="fr-CH" i="1" dirty="0" smtClean="0"/>
              <a:t> values</a:t>
            </a:r>
          </a:p>
          <a:p>
            <a:r>
              <a:rPr lang="fr-CH" i="1" dirty="0" smtClean="0"/>
              <a:t>Values far in </a:t>
            </a:r>
            <a:r>
              <a:rPr lang="fr-CH" i="1" dirty="0" err="1" smtClean="0"/>
              <a:t>excess</a:t>
            </a:r>
            <a:r>
              <a:rPr lang="fr-CH" i="1" dirty="0" smtClean="0"/>
              <a:t> of </a:t>
            </a:r>
            <a:r>
              <a:rPr lang="fr-CH" i="1" dirty="0" err="1" smtClean="0"/>
              <a:t>reasonable</a:t>
            </a:r>
            <a:r>
              <a:rPr lang="fr-CH" i="1" dirty="0" smtClean="0"/>
              <a:t> expectations (</a:t>
            </a:r>
            <a:r>
              <a:rPr lang="fr-CH" i="1" dirty="0" err="1" smtClean="0"/>
              <a:t>age</a:t>
            </a:r>
            <a:r>
              <a:rPr lang="fr-CH" i="1" dirty="0" smtClean="0"/>
              <a:t> of 10000 </a:t>
            </a:r>
            <a:r>
              <a:rPr lang="fr-CH" i="1" dirty="0" err="1" smtClean="0"/>
              <a:t>years</a:t>
            </a:r>
            <a:r>
              <a:rPr lang="fr-CH" i="1" dirty="0" smtClean="0"/>
              <a:t>)</a:t>
            </a:r>
          </a:p>
          <a:p>
            <a:r>
              <a:rPr lang="fr-CH" i="1" dirty="0" smtClean="0"/>
              <a:t>Duplicates in </a:t>
            </a:r>
            <a:r>
              <a:rPr lang="fr-CH" i="1" dirty="0" err="1" smtClean="0"/>
              <a:t>list</a:t>
            </a:r>
            <a:r>
              <a:rPr lang="fr-CH" i="1" dirty="0" smtClean="0"/>
              <a:t> </a:t>
            </a:r>
            <a:r>
              <a:rPr lang="fr-CH" i="1" dirty="0" err="1" smtClean="0"/>
              <a:t>that</a:t>
            </a:r>
            <a:r>
              <a:rPr lang="fr-CH" i="1" dirty="0" smtClean="0"/>
              <a:t> </a:t>
            </a:r>
            <a:r>
              <a:rPr lang="fr-CH" i="1" dirty="0" err="1" smtClean="0"/>
              <a:t>shouldn’t</a:t>
            </a:r>
            <a:r>
              <a:rPr lang="fr-CH" i="1" dirty="0" smtClean="0"/>
              <a:t> have duplicates</a:t>
            </a:r>
          </a:p>
          <a:p>
            <a:r>
              <a:rPr lang="fr-CH" i="1" dirty="0" err="1" smtClean="0"/>
              <a:t>Ordered</a:t>
            </a:r>
            <a:r>
              <a:rPr lang="fr-CH" i="1" dirty="0" smtClean="0"/>
              <a:t> </a:t>
            </a:r>
            <a:r>
              <a:rPr lang="fr-CH" i="1" dirty="0" err="1" smtClean="0"/>
              <a:t>lists</a:t>
            </a:r>
            <a:r>
              <a:rPr lang="fr-CH" i="1" dirty="0" smtClean="0"/>
              <a:t> </a:t>
            </a:r>
            <a:r>
              <a:rPr lang="fr-CH" i="1" dirty="0" err="1" smtClean="0"/>
              <a:t>that</a:t>
            </a:r>
            <a:r>
              <a:rPr lang="fr-CH" i="1" dirty="0" smtClean="0"/>
              <a:t> </a:t>
            </a:r>
            <a:r>
              <a:rPr lang="fr-CH" i="1" dirty="0" err="1" smtClean="0"/>
              <a:t>aren’t</a:t>
            </a:r>
            <a:endParaRPr lang="fr-CH" i="1" dirty="0" smtClean="0"/>
          </a:p>
        </p:txBody>
      </p:sp>
      <p:sp>
        <p:nvSpPr>
          <p:cNvPr id="4" name="Subtitle 3"/>
          <p:cNvSpPr>
            <a:spLocks noGrp="1"/>
          </p:cNvSpPr>
          <p:nvPr>
            <p:ph type="subTitle" idx="13"/>
          </p:nvPr>
        </p:nvSpPr>
        <p:spPr/>
        <p:txBody>
          <a:bodyPr/>
          <a:lstStyle/>
          <a:p>
            <a:r>
              <a:rPr lang="fr-CH" dirty="0"/>
              <a:t>Are all the </a:t>
            </a:r>
            <a:r>
              <a:rPr lang="fr-CH" b="1" dirty="0" err="1"/>
              <a:t>Boundary</a:t>
            </a:r>
            <a:r>
              <a:rPr lang="fr-CH" dirty="0"/>
              <a:t> conditions CORRECT?</a:t>
            </a:r>
          </a:p>
          <a:p>
            <a:endParaRPr lang="de-CH" dirty="0"/>
          </a:p>
        </p:txBody>
      </p:sp>
      <p:pic>
        <p:nvPicPr>
          <p:cNvPr id="5" name="Picture 4"/>
          <p:cNvPicPr>
            <a:picLocks noChangeAspect="1"/>
          </p:cNvPicPr>
          <p:nvPr/>
        </p:nvPicPr>
        <p:blipFill>
          <a:blip r:embed="rId2"/>
          <a:stretch>
            <a:fillRect/>
          </a:stretch>
        </p:blipFill>
        <p:spPr>
          <a:xfrm>
            <a:off x="1547664" y="5157192"/>
            <a:ext cx="4238625" cy="800100"/>
          </a:xfrm>
          <a:prstGeom prst="rect">
            <a:avLst/>
          </a:prstGeom>
        </p:spPr>
      </p:pic>
    </p:spTree>
    <p:extLst>
      <p:ext uri="{BB962C8B-B14F-4D97-AF65-F5344CB8AC3E}">
        <p14:creationId xmlns:p14="http://schemas.microsoft.com/office/powerpoint/2010/main" val="1596180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What</a:t>
            </a:r>
            <a:r>
              <a:rPr lang="fr-CH" dirty="0" smtClean="0"/>
              <a:t> to test</a:t>
            </a:r>
            <a:endParaRPr lang="de-CH" dirty="0"/>
          </a:p>
        </p:txBody>
      </p:sp>
      <p:sp>
        <p:nvSpPr>
          <p:cNvPr id="3" name="Content Placeholder 2"/>
          <p:cNvSpPr>
            <a:spLocks noGrp="1"/>
          </p:cNvSpPr>
          <p:nvPr>
            <p:ph idx="1"/>
          </p:nvPr>
        </p:nvSpPr>
        <p:spPr/>
        <p:txBody>
          <a:bodyPr/>
          <a:lstStyle/>
          <a:p>
            <a:r>
              <a:rPr lang="fr-CH" dirty="0" err="1" smtClean="0"/>
              <a:t>Some</a:t>
            </a:r>
            <a:r>
              <a:rPr lang="fr-CH" dirty="0" smtClean="0"/>
              <a:t> </a:t>
            </a:r>
            <a:r>
              <a:rPr lang="fr-CH" dirty="0" err="1" smtClean="0"/>
              <a:t>methods</a:t>
            </a:r>
            <a:r>
              <a:rPr lang="fr-CH" dirty="0" smtClean="0"/>
              <a:t> </a:t>
            </a:r>
            <a:r>
              <a:rPr lang="fr-CH" dirty="0" err="1" smtClean="0"/>
              <a:t>can</a:t>
            </a:r>
            <a:r>
              <a:rPr lang="fr-CH" dirty="0" smtClean="0"/>
              <a:t> </a:t>
            </a:r>
            <a:r>
              <a:rPr lang="fr-CH" dirty="0" err="1" smtClean="0"/>
              <a:t>be</a:t>
            </a:r>
            <a:r>
              <a:rPr lang="fr-CH" dirty="0" smtClean="0"/>
              <a:t> </a:t>
            </a:r>
            <a:r>
              <a:rPr lang="fr-CH" dirty="0" err="1" smtClean="0"/>
              <a:t>checked</a:t>
            </a:r>
            <a:r>
              <a:rPr lang="fr-CH" dirty="0" smtClean="0"/>
              <a:t> by </a:t>
            </a:r>
            <a:r>
              <a:rPr lang="fr-CH" dirty="0" err="1" smtClean="0"/>
              <a:t>applying</a:t>
            </a:r>
            <a:r>
              <a:rPr lang="fr-CH" dirty="0" smtClean="0"/>
              <a:t> </a:t>
            </a:r>
            <a:r>
              <a:rPr lang="fr-CH" dirty="0" err="1" smtClean="0"/>
              <a:t>their</a:t>
            </a:r>
            <a:r>
              <a:rPr lang="fr-CH" dirty="0" smtClean="0"/>
              <a:t> </a:t>
            </a:r>
            <a:r>
              <a:rPr lang="fr-CH" dirty="0" err="1" smtClean="0"/>
              <a:t>logical</a:t>
            </a:r>
            <a:r>
              <a:rPr lang="fr-CH" dirty="0" smtClean="0"/>
              <a:t> inverse</a:t>
            </a:r>
          </a:p>
          <a:p>
            <a:pPr lvl="1"/>
            <a:r>
              <a:rPr lang="fr-CH" dirty="0" smtClean="0"/>
              <a:t>Check a </a:t>
            </a:r>
            <a:r>
              <a:rPr lang="fr-CH" dirty="0" err="1" smtClean="0"/>
              <a:t>method</a:t>
            </a:r>
            <a:r>
              <a:rPr lang="fr-CH" dirty="0" smtClean="0"/>
              <a:t> </a:t>
            </a:r>
            <a:r>
              <a:rPr lang="fr-CH" dirty="0" err="1" smtClean="0"/>
              <a:t>that</a:t>
            </a:r>
            <a:r>
              <a:rPr lang="fr-CH" dirty="0" smtClean="0"/>
              <a:t> </a:t>
            </a:r>
            <a:r>
              <a:rPr lang="fr-CH" dirty="0" err="1" smtClean="0"/>
              <a:t>calculates</a:t>
            </a:r>
            <a:r>
              <a:rPr lang="fr-CH" dirty="0" smtClean="0"/>
              <a:t> a square </a:t>
            </a:r>
            <a:r>
              <a:rPr lang="fr-CH" dirty="0" err="1" smtClean="0"/>
              <a:t>root</a:t>
            </a:r>
            <a:r>
              <a:rPr lang="fr-CH" dirty="0" smtClean="0"/>
              <a:t> by </a:t>
            </a:r>
            <a:r>
              <a:rPr lang="fr-CH" dirty="0" err="1" smtClean="0"/>
              <a:t>squaring</a:t>
            </a:r>
            <a:r>
              <a:rPr lang="fr-CH" dirty="0" smtClean="0"/>
              <a:t> the </a:t>
            </a:r>
            <a:r>
              <a:rPr lang="fr-CH" dirty="0" err="1" smtClean="0"/>
              <a:t>result</a:t>
            </a:r>
            <a:endParaRPr lang="fr-CH" dirty="0" smtClean="0"/>
          </a:p>
          <a:p>
            <a:pPr lvl="1"/>
            <a:r>
              <a:rPr lang="fr-CH" dirty="0" smtClean="0"/>
              <a:t>Check </a:t>
            </a:r>
            <a:r>
              <a:rPr lang="fr-CH" dirty="0" err="1" smtClean="0"/>
              <a:t>that</a:t>
            </a:r>
            <a:r>
              <a:rPr lang="fr-CH" dirty="0" smtClean="0"/>
              <a:t> </a:t>
            </a:r>
            <a:r>
              <a:rPr lang="fr-CH" dirty="0" err="1" smtClean="0"/>
              <a:t>some</a:t>
            </a:r>
            <a:r>
              <a:rPr lang="fr-CH" dirty="0" smtClean="0"/>
              <a:t> data </a:t>
            </a:r>
            <a:r>
              <a:rPr lang="fr-CH" dirty="0" err="1" smtClean="0"/>
              <a:t>was</a:t>
            </a:r>
            <a:r>
              <a:rPr lang="fr-CH" dirty="0" smtClean="0"/>
              <a:t> </a:t>
            </a:r>
            <a:r>
              <a:rPr lang="fr-CH" dirty="0" err="1" smtClean="0"/>
              <a:t>successfully</a:t>
            </a:r>
            <a:r>
              <a:rPr lang="fr-CH" dirty="0" smtClean="0"/>
              <a:t> </a:t>
            </a:r>
            <a:r>
              <a:rPr lang="fr-CH" dirty="0" err="1" smtClean="0"/>
              <a:t>inserted</a:t>
            </a:r>
            <a:r>
              <a:rPr lang="fr-CH" dirty="0" smtClean="0"/>
              <a:t> </a:t>
            </a:r>
            <a:r>
              <a:rPr lang="fr-CH" dirty="0" err="1" smtClean="0"/>
              <a:t>into</a:t>
            </a:r>
            <a:r>
              <a:rPr lang="fr-CH" dirty="0" smtClean="0"/>
              <a:t> a </a:t>
            </a:r>
            <a:r>
              <a:rPr lang="fr-CH" dirty="0" err="1" smtClean="0"/>
              <a:t>database</a:t>
            </a:r>
            <a:r>
              <a:rPr lang="fr-CH" dirty="0" smtClean="0"/>
              <a:t> by </a:t>
            </a:r>
            <a:r>
              <a:rPr lang="fr-CH" dirty="0" err="1" smtClean="0"/>
              <a:t>searching</a:t>
            </a:r>
            <a:r>
              <a:rPr lang="fr-CH" dirty="0" smtClean="0"/>
              <a:t> for </a:t>
            </a:r>
            <a:r>
              <a:rPr lang="fr-CH" dirty="0" err="1" smtClean="0"/>
              <a:t>it</a:t>
            </a:r>
            <a:endParaRPr lang="fr-CH" dirty="0" smtClean="0"/>
          </a:p>
          <a:p>
            <a:r>
              <a:rPr lang="fr-CH" dirty="0" smtClean="0"/>
              <a:t>Use a </a:t>
            </a:r>
            <a:r>
              <a:rPr lang="fr-CH" dirty="0" err="1" smtClean="0"/>
              <a:t>different</a:t>
            </a:r>
            <a:r>
              <a:rPr lang="fr-CH" dirty="0" smtClean="0"/>
              <a:t> source for the inverse test as </a:t>
            </a:r>
            <a:r>
              <a:rPr lang="fr-CH" dirty="0" err="1" smtClean="0"/>
              <a:t>that</a:t>
            </a:r>
            <a:r>
              <a:rPr lang="fr-CH" dirty="0" smtClean="0"/>
              <a:t> of the original routine </a:t>
            </a:r>
            <a:r>
              <a:rPr lang="fr-CH" dirty="0" err="1" smtClean="0"/>
              <a:t>because</a:t>
            </a:r>
            <a:r>
              <a:rPr lang="fr-CH" dirty="0" smtClean="0"/>
              <a:t> </a:t>
            </a:r>
            <a:r>
              <a:rPr lang="fr-CH" dirty="0" err="1" smtClean="0"/>
              <a:t>some</a:t>
            </a:r>
            <a:r>
              <a:rPr lang="fr-CH" dirty="0" smtClean="0"/>
              <a:t> bugs </a:t>
            </a:r>
            <a:r>
              <a:rPr lang="fr-CH" dirty="0" err="1" smtClean="0"/>
              <a:t>might</a:t>
            </a:r>
            <a:r>
              <a:rPr lang="fr-CH" dirty="0" smtClean="0"/>
              <a:t> </a:t>
            </a:r>
            <a:r>
              <a:rPr lang="fr-CH" dirty="0" err="1" smtClean="0"/>
              <a:t>be</a:t>
            </a:r>
            <a:r>
              <a:rPr lang="fr-CH" dirty="0" smtClean="0"/>
              <a:t> </a:t>
            </a:r>
            <a:r>
              <a:rPr lang="fr-CH" dirty="0" err="1" smtClean="0"/>
              <a:t>masked</a:t>
            </a:r>
            <a:r>
              <a:rPr lang="fr-CH" dirty="0" smtClean="0"/>
              <a:t> by a </a:t>
            </a:r>
            <a:r>
              <a:rPr lang="fr-CH" dirty="0" err="1" smtClean="0"/>
              <a:t>common</a:t>
            </a:r>
            <a:r>
              <a:rPr lang="fr-CH" dirty="0" smtClean="0"/>
              <a:t> </a:t>
            </a:r>
            <a:r>
              <a:rPr lang="fr-CH" dirty="0" err="1" smtClean="0"/>
              <a:t>error</a:t>
            </a:r>
            <a:r>
              <a:rPr lang="fr-CH" dirty="0" smtClean="0"/>
              <a:t> in </a:t>
            </a:r>
            <a:r>
              <a:rPr lang="fr-CH" dirty="0" err="1" smtClean="0"/>
              <a:t>both</a:t>
            </a:r>
            <a:r>
              <a:rPr lang="fr-CH" dirty="0" smtClean="0"/>
              <a:t> routines</a:t>
            </a:r>
          </a:p>
        </p:txBody>
      </p:sp>
      <p:sp>
        <p:nvSpPr>
          <p:cNvPr id="4" name="Subtitle 3"/>
          <p:cNvSpPr>
            <a:spLocks noGrp="1"/>
          </p:cNvSpPr>
          <p:nvPr>
            <p:ph type="subTitle" idx="13"/>
          </p:nvPr>
        </p:nvSpPr>
        <p:spPr/>
        <p:txBody>
          <a:bodyPr/>
          <a:lstStyle/>
          <a:p>
            <a:r>
              <a:rPr lang="fr-CH" dirty="0"/>
              <a:t>Can </a:t>
            </a:r>
            <a:r>
              <a:rPr lang="fr-CH" dirty="0" err="1"/>
              <a:t>you</a:t>
            </a:r>
            <a:r>
              <a:rPr lang="fr-CH" dirty="0"/>
              <a:t> check </a:t>
            </a:r>
            <a:r>
              <a:rPr lang="fr-CH" b="1" dirty="0"/>
              <a:t>Inverse </a:t>
            </a:r>
            <a:r>
              <a:rPr lang="fr-CH" dirty="0" err="1"/>
              <a:t>relationships</a:t>
            </a:r>
            <a:r>
              <a:rPr lang="fr-CH" dirty="0"/>
              <a:t>?</a:t>
            </a:r>
          </a:p>
          <a:p>
            <a:endParaRPr lang="de-CH" dirty="0"/>
          </a:p>
        </p:txBody>
      </p:sp>
    </p:spTree>
    <p:extLst>
      <p:ext uri="{BB962C8B-B14F-4D97-AF65-F5344CB8AC3E}">
        <p14:creationId xmlns:p14="http://schemas.microsoft.com/office/powerpoint/2010/main" val="5488123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What</a:t>
            </a:r>
            <a:r>
              <a:rPr lang="fr-CH" dirty="0" smtClean="0"/>
              <a:t> to test</a:t>
            </a:r>
            <a:endParaRPr lang="de-CH" dirty="0"/>
          </a:p>
        </p:txBody>
      </p:sp>
      <p:sp>
        <p:nvSpPr>
          <p:cNvPr id="3" name="Content Placeholder 2"/>
          <p:cNvSpPr>
            <a:spLocks noGrp="1"/>
          </p:cNvSpPr>
          <p:nvPr>
            <p:ph idx="1"/>
          </p:nvPr>
        </p:nvSpPr>
        <p:spPr/>
        <p:txBody>
          <a:bodyPr/>
          <a:lstStyle/>
          <a:p>
            <a:r>
              <a:rPr lang="fr-CH" dirty="0" smtClean="0"/>
              <a:t>Use </a:t>
            </a:r>
            <a:r>
              <a:rPr lang="fr-CH" dirty="0" err="1" smtClean="0"/>
              <a:t>different</a:t>
            </a:r>
            <a:r>
              <a:rPr lang="fr-CH" dirty="0" smtClean="0"/>
              <a:t> code to </a:t>
            </a:r>
            <a:r>
              <a:rPr lang="fr-CH" dirty="0" err="1" smtClean="0"/>
              <a:t>verify</a:t>
            </a:r>
            <a:r>
              <a:rPr lang="fr-CH" dirty="0" smtClean="0"/>
              <a:t> the </a:t>
            </a:r>
            <a:r>
              <a:rPr lang="fr-CH" dirty="0" err="1" smtClean="0"/>
              <a:t>same</a:t>
            </a:r>
            <a:r>
              <a:rPr lang="fr-CH" dirty="0" smtClean="0"/>
              <a:t> </a:t>
            </a:r>
            <a:r>
              <a:rPr lang="fr-CH" dirty="0" err="1" smtClean="0"/>
              <a:t>result</a:t>
            </a:r>
            <a:endParaRPr lang="fr-CH" dirty="0" smtClean="0"/>
          </a:p>
          <a:p>
            <a:r>
              <a:rPr lang="fr-CH" dirty="0" err="1" smtClean="0"/>
              <a:t>When</a:t>
            </a:r>
            <a:r>
              <a:rPr lang="fr-CH" dirty="0" smtClean="0"/>
              <a:t> </a:t>
            </a:r>
            <a:r>
              <a:rPr lang="fr-CH" dirty="0" err="1" smtClean="0"/>
              <a:t>there</a:t>
            </a:r>
            <a:r>
              <a:rPr lang="fr-CH" dirty="0" smtClean="0"/>
              <a:t> </a:t>
            </a:r>
            <a:r>
              <a:rPr lang="fr-CH" dirty="0" err="1" smtClean="0"/>
              <a:t>is</a:t>
            </a:r>
            <a:r>
              <a:rPr lang="fr-CH" dirty="0" smtClean="0"/>
              <a:t> a </a:t>
            </a:r>
            <a:r>
              <a:rPr lang="fr-CH" dirty="0" err="1" smtClean="0"/>
              <a:t>proven</a:t>
            </a:r>
            <a:r>
              <a:rPr lang="fr-CH" dirty="0" smtClean="0"/>
              <a:t> </a:t>
            </a:r>
            <a:r>
              <a:rPr lang="fr-CH" dirty="0" err="1" smtClean="0"/>
              <a:t>way</a:t>
            </a:r>
            <a:r>
              <a:rPr lang="fr-CH" dirty="0" smtClean="0"/>
              <a:t> of </a:t>
            </a:r>
            <a:r>
              <a:rPr lang="fr-CH" dirty="0" err="1" smtClean="0"/>
              <a:t>accomplishing</a:t>
            </a:r>
            <a:r>
              <a:rPr lang="fr-CH" dirty="0" smtClean="0"/>
              <a:t> the </a:t>
            </a:r>
            <a:r>
              <a:rPr lang="fr-CH" dirty="0" err="1" smtClean="0"/>
              <a:t>task</a:t>
            </a:r>
            <a:r>
              <a:rPr lang="fr-CH" dirty="0" smtClean="0"/>
              <a:t> </a:t>
            </a:r>
            <a:r>
              <a:rPr lang="fr-CH" dirty="0" err="1" smtClean="0"/>
              <a:t>that</a:t>
            </a:r>
            <a:r>
              <a:rPr lang="fr-CH" dirty="0" smtClean="0"/>
              <a:t> </a:t>
            </a:r>
            <a:r>
              <a:rPr lang="fr-CH" dirty="0" err="1" smtClean="0"/>
              <a:t>happens</a:t>
            </a:r>
            <a:r>
              <a:rPr lang="fr-CH" dirty="0" smtClean="0"/>
              <a:t> to </a:t>
            </a:r>
            <a:r>
              <a:rPr lang="fr-CH" dirty="0" err="1" smtClean="0"/>
              <a:t>be</a:t>
            </a:r>
            <a:r>
              <a:rPr lang="fr-CH" dirty="0" smtClean="0"/>
              <a:t> </a:t>
            </a:r>
            <a:r>
              <a:rPr lang="fr-CH" dirty="0" err="1" smtClean="0"/>
              <a:t>too</a:t>
            </a:r>
            <a:r>
              <a:rPr lang="fr-CH" dirty="0" smtClean="0"/>
              <a:t> slow or </a:t>
            </a:r>
            <a:r>
              <a:rPr lang="fr-CH" dirty="0" err="1" smtClean="0"/>
              <a:t>inappropriate</a:t>
            </a:r>
            <a:r>
              <a:rPr lang="fr-CH" dirty="0" smtClean="0"/>
              <a:t> to use in production, </a:t>
            </a:r>
            <a:r>
              <a:rPr lang="fr-CH" dirty="0" err="1" smtClean="0"/>
              <a:t>you</a:t>
            </a:r>
            <a:r>
              <a:rPr lang="fr-CH" dirty="0" smtClean="0"/>
              <a:t> </a:t>
            </a:r>
            <a:r>
              <a:rPr lang="fr-CH" dirty="0" err="1" smtClean="0"/>
              <a:t>can</a:t>
            </a:r>
            <a:r>
              <a:rPr lang="fr-CH" dirty="0" smtClean="0"/>
              <a:t> use </a:t>
            </a:r>
            <a:r>
              <a:rPr lang="fr-CH" dirty="0" err="1" smtClean="0"/>
              <a:t>it</a:t>
            </a:r>
            <a:r>
              <a:rPr lang="fr-CH" dirty="0" smtClean="0"/>
              <a:t> to test </a:t>
            </a:r>
            <a:r>
              <a:rPr lang="fr-CH" dirty="0" err="1" smtClean="0"/>
              <a:t>your</a:t>
            </a:r>
            <a:r>
              <a:rPr lang="fr-CH" dirty="0" smtClean="0"/>
              <a:t> production solution</a:t>
            </a:r>
            <a:br>
              <a:rPr lang="fr-CH" dirty="0" smtClean="0"/>
            </a:br>
            <a:r>
              <a:rPr lang="fr-CH" dirty="0" smtClean="0"/>
              <a:t/>
            </a:r>
            <a:br>
              <a:rPr lang="fr-CH" dirty="0" smtClean="0"/>
            </a:br>
            <a:r>
              <a:rPr lang="fr-CH" dirty="0" smtClean="0"/>
              <a:t/>
            </a:r>
            <a:br>
              <a:rPr lang="fr-CH" dirty="0" smtClean="0"/>
            </a:br>
            <a:r>
              <a:rPr lang="fr-CH" dirty="0" smtClean="0"/>
              <a:t/>
            </a:r>
            <a:br>
              <a:rPr lang="fr-CH" dirty="0" smtClean="0"/>
            </a:br>
            <a:r>
              <a:rPr lang="fr-CH" dirty="0" smtClean="0"/>
              <a:t/>
            </a:r>
            <a:br>
              <a:rPr lang="fr-CH" dirty="0" smtClean="0"/>
            </a:br>
            <a:r>
              <a:rPr lang="fr-CH" dirty="0" smtClean="0"/>
              <a:t/>
            </a:r>
            <a:br>
              <a:rPr lang="fr-CH" dirty="0" smtClean="0"/>
            </a:br>
            <a:endParaRPr lang="fr-CH" dirty="0" smtClean="0"/>
          </a:p>
          <a:p>
            <a:r>
              <a:rPr lang="en-US" dirty="0"/>
              <a:t>Another way of looking at this issue is to use different </a:t>
            </a:r>
            <a:r>
              <a:rPr lang="en-US" dirty="0" smtClean="0"/>
              <a:t>pieces of </a:t>
            </a:r>
            <a:r>
              <a:rPr lang="en-US" dirty="0"/>
              <a:t>data from the class itself to make sure they all “add </a:t>
            </a:r>
            <a:r>
              <a:rPr lang="en-US" dirty="0" smtClean="0"/>
              <a:t>up” or </a:t>
            </a:r>
            <a:r>
              <a:rPr lang="de-CH" dirty="0" smtClean="0"/>
              <a:t>reconcile</a:t>
            </a:r>
            <a:endParaRPr lang="de-CH" dirty="0"/>
          </a:p>
        </p:txBody>
      </p:sp>
      <p:sp>
        <p:nvSpPr>
          <p:cNvPr id="4" name="Subtitle 3"/>
          <p:cNvSpPr>
            <a:spLocks noGrp="1"/>
          </p:cNvSpPr>
          <p:nvPr>
            <p:ph type="subTitle" idx="13"/>
          </p:nvPr>
        </p:nvSpPr>
        <p:spPr/>
        <p:txBody>
          <a:bodyPr/>
          <a:lstStyle/>
          <a:p>
            <a:r>
              <a:rPr lang="fr-CH" dirty="0"/>
              <a:t>Can </a:t>
            </a:r>
            <a:r>
              <a:rPr lang="fr-CH" dirty="0" err="1"/>
              <a:t>you</a:t>
            </a:r>
            <a:r>
              <a:rPr lang="fr-CH" dirty="0"/>
              <a:t> </a:t>
            </a:r>
            <a:r>
              <a:rPr lang="fr-CH" b="1" dirty="0"/>
              <a:t>Cross-check</a:t>
            </a:r>
            <a:r>
              <a:rPr lang="fr-CH" dirty="0"/>
              <a:t> </a:t>
            </a:r>
            <a:r>
              <a:rPr lang="fr-CH" dirty="0" err="1"/>
              <a:t>results</a:t>
            </a:r>
            <a:r>
              <a:rPr lang="fr-CH" dirty="0"/>
              <a:t> </a:t>
            </a:r>
            <a:r>
              <a:rPr lang="fr-CH" dirty="0" err="1"/>
              <a:t>using</a:t>
            </a:r>
            <a:r>
              <a:rPr lang="fr-CH" dirty="0"/>
              <a:t> </a:t>
            </a:r>
            <a:r>
              <a:rPr lang="fr-CH" dirty="0" err="1"/>
              <a:t>other</a:t>
            </a:r>
            <a:r>
              <a:rPr lang="fr-CH" dirty="0"/>
              <a:t> </a:t>
            </a:r>
            <a:r>
              <a:rPr lang="fr-CH" dirty="0" err="1"/>
              <a:t>means</a:t>
            </a:r>
            <a:r>
              <a:rPr lang="fr-CH" dirty="0"/>
              <a:t>?</a:t>
            </a:r>
          </a:p>
          <a:p>
            <a:endParaRPr lang="de-CH" dirty="0"/>
          </a:p>
        </p:txBody>
      </p:sp>
      <p:pic>
        <p:nvPicPr>
          <p:cNvPr id="5" name="Picture 4"/>
          <p:cNvPicPr>
            <a:picLocks noChangeAspect="1"/>
          </p:cNvPicPr>
          <p:nvPr/>
        </p:nvPicPr>
        <p:blipFill>
          <a:blip r:embed="rId2"/>
          <a:stretch>
            <a:fillRect/>
          </a:stretch>
        </p:blipFill>
        <p:spPr>
          <a:xfrm>
            <a:off x="1534095" y="2924944"/>
            <a:ext cx="6219825" cy="1885950"/>
          </a:xfrm>
          <a:prstGeom prst="rect">
            <a:avLst/>
          </a:prstGeom>
        </p:spPr>
      </p:pic>
    </p:spTree>
    <p:extLst>
      <p:ext uri="{BB962C8B-B14F-4D97-AF65-F5344CB8AC3E}">
        <p14:creationId xmlns:p14="http://schemas.microsoft.com/office/powerpoint/2010/main" val="13296737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What</a:t>
            </a:r>
            <a:r>
              <a:rPr lang="fr-CH" dirty="0" smtClean="0"/>
              <a:t> to test</a:t>
            </a:r>
            <a:endParaRPr lang="de-CH" dirty="0"/>
          </a:p>
        </p:txBody>
      </p:sp>
      <p:sp>
        <p:nvSpPr>
          <p:cNvPr id="3" name="Content Placeholder 2"/>
          <p:cNvSpPr>
            <a:spLocks noGrp="1"/>
          </p:cNvSpPr>
          <p:nvPr>
            <p:ph idx="1"/>
          </p:nvPr>
        </p:nvSpPr>
        <p:spPr/>
        <p:txBody>
          <a:bodyPr/>
          <a:lstStyle/>
          <a:p>
            <a:pPr marL="0" indent="0">
              <a:buNone/>
            </a:pPr>
            <a:r>
              <a:rPr lang="fr-CH" dirty="0" smtClean="0"/>
              <a:t>You </a:t>
            </a:r>
            <a:r>
              <a:rPr lang="fr-CH" dirty="0" err="1" smtClean="0"/>
              <a:t>should</a:t>
            </a:r>
            <a:r>
              <a:rPr lang="fr-CH" dirty="0" smtClean="0"/>
              <a:t> </a:t>
            </a:r>
            <a:r>
              <a:rPr lang="fr-CH" dirty="0" err="1" smtClean="0"/>
              <a:t>be</a:t>
            </a:r>
            <a:r>
              <a:rPr lang="fr-CH" dirty="0" smtClean="0"/>
              <a:t> able to test </a:t>
            </a:r>
            <a:r>
              <a:rPr lang="fr-CH" dirty="0" err="1" smtClean="0"/>
              <a:t>that</a:t>
            </a:r>
            <a:r>
              <a:rPr lang="fr-CH" dirty="0" smtClean="0"/>
              <a:t> </a:t>
            </a:r>
            <a:r>
              <a:rPr lang="fr-CH" dirty="0" err="1" smtClean="0"/>
              <a:t>your</a:t>
            </a:r>
            <a:r>
              <a:rPr lang="fr-CH" dirty="0" smtClean="0"/>
              <a:t> code </a:t>
            </a:r>
            <a:r>
              <a:rPr lang="fr-CH" dirty="0" err="1" smtClean="0"/>
              <a:t>handles</a:t>
            </a:r>
            <a:r>
              <a:rPr lang="fr-CH" dirty="0" smtClean="0"/>
              <a:t> real-world </a:t>
            </a:r>
            <a:r>
              <a:rPr lang="fr-CH" dirty="0" err="1" smtClean="0"/>
              <a:t>problems</a:t>
            </a:r>
            <a:r>
              <a:rPr lang="fr-CH" dirty="0" smtClean="0"/>
              <a:t> by forcing </a:t>
            </a:r>
            <a:r>
              <a:rPr lang="fr-CH" dirty="0" err="1" smtClean="0"/>
              <a:t>errors</a:t>
            </a:r>
            <a:r>
              <a:rPr lang="fr-CH" dirty="0" smtClean="0"/>
              <a:t> to </a:t>
            </a:r>
            <a:r>
              <a:rPr lang="fr-CH" dirty="0" err="1" smtClean="0"/>
              <a:t>occur</a:t>
            </a:r>
            <a:r>
              <a:rPr lang="fr-CH" dirty="0" smtClean="0"/>
              <a:t> (</a:t>
            </a:r>
            <a:r>
              <a:rPr lang="fr-CH" dirty="0" err="1" smtClean="0"/>
              <a:t>try</a:t>
            </a:r>
            <a:r>
              <a:rPr lang="fr-CH" dirty="0" smtClean="0"/>
              <a:t> </a:t>
            </a:r>
            <a:r>
              <a:rPr lang="fr-CH" dirty="0" err="1" smtClean="0"/>
              <a:t>invalid</a:t>
            </a:r>
            <a:r>
              <a:rPr lang="fr-CH" dirty="0" smtClean="0"/>
              <a:t> </a:t>
            </a:r>
            <a:r>
              <a:rPr lang="fr-CH" dirty="0" err="1" smtClean="0"/>
              <a:t>parameters</a:t>
            </a:r>
            <a:r>
              <a:rPr lang="fr-CH" dirty="0" smtClean="0"/>
              <a:t>, use </a:t>
            </a:r>
            <a:r>
              <a:rPr lang="fr-CH" dirty="0" err="1" smtClean="0"/>
              <a:t>mock</a:t>
            </a:r>
            <a:r>
              <a:rPr lang="fr-CH" dirty="0" smtClean="0"/>
              <a:t> </a:t>
            </a:r>
            <a:r>
              <a:rPr lang="fr-CH" dirty="0" err="1" smtClean="0"/>
              <a:t>objects</a:t>
            </a:r>
            <a:r>
              <a:rPr lang="fr-CH" dirty="0" smtClean="0"/>
              <a:t>, etc.):</a:t>
            </a:r>
          </a:p>
          <a:p>
            <a:r>
              <a:rPr lang="fr-CH" i="1" dirty="0" smtClean="0"/>
              <a:t>Running out of memory / </a:t>
            </a:r>
            <a:r>
              <a:rPr lang="fr-CH" i="1" dirty="0" err="1" smtClean="0"/>
              <a:t>disk</a:t>
            </a:r>
            <a:r>
              <a:rPr lang="fr-CH" i="1" dirty="0" smtClean="0"/>
              <a:t> </a:t>
            </a:r>
            <a:r>
              <a:rPr lang="fr-CH" i="1" dirty="0" err="1" smtClean="0"/>
              <a:t>space</a:t>
            </a:r>
            <a:endParaRPr lang="fr-CH" i="1" dirty="0" smtClean="0"/>
          </a:p>
          <a:p>
            <a:r>
              <a:rPr lang="fr-CH" i="1" dirty="0" smtClean="0"/>
              <a:t>Network </a:t>
            </a:r>
            <a:r>
              <a:rPr lang="fr-CH" i="1" dirty="0" err="1" smtClean="0"/>
              <a:t>availability</a:t>
            </a:r>
            <a:r>
              <a:rPr lang="fr-CH" i="1" dirty="0" smtClean="0"/>
              <a:t> / </a:t>
            </a:r>
            <a:r>
              <a:rPr lang="fr-CH" i="1" dirty="0" err="1" smtClean="0"/>
              <a:t>errors</a:t>
            </a:r>
            <a:endParaRPr lang="fr-CH" i="1" dirty="0" smtClean="0"/>
          </a:p>
          <a:p>
            <a:r>
              <a:rPr lang="fr-CH" i="1" dirty="0" err="1" smtClean="0"/>
              <a:t>Insufficient</a:t>
            </a:r>
            <a:r>
              <a:rPr lang="fr-CH" i="1" dirty="0" smtClean="0"/>
              <a:t> file / </a:t>
            </a:r>
            <a:r>
              <a:rPr lang="fr-CH" i="1" dirty="0" err="1" smtClean="0"/>
              <a:t>path</a:t>
            </a:r>
            <a:r>
              <a:rPr lang="fr-CH" i="1" dirty="0" smtClean="0"/>
              <a:t> permissions</a:t>
            </a:r>
          </a:p>
          <a:p>
            <a:r>
              <a:rPr lang="fr-CH" i="1" dirty="0" smtClean="0"/>
              <a:t>System </a:t>
            </a:r>
            <a:r>
              <a:rPr lang="fr-CH" i="1" dirty="0" err="1" smtClean="0"/>
              <a:t>load</a:t>
            </a:r>
            <a:endParaRPr lang="fr-CH" i="1" dirty="0" smtClean="0"/>
          </a:p>
          <a:p>
            <a:r>
              <a:rPr lang="fr-CH" i="1" dirty="0" err="1" smtClean="0"/>
              <a:t>Very</a:t>
            </a:r>
            <a:r>
              <a:rPr lang="fr-CH" i="1" dirty="0" smtClean="0"/>
              <a:t> high / </a:t>
            </a:r>
            <a:r>
              <a:rPr lang="fr-CH" i="1" dirty="0" err="1" smtClean="0"/>
              <a:t>low</a:t>
            </a:r>
            <a:r>
              <a:rPr lang="fr-CH" i="1" dirty="0" smtClean="0"/>
              <a:t> </a:t>
            </a:r>
            <a:r>
              <a:rPr lang="fr-CH" i="1" dirty="0" err="1" smtClean="0"/>
              <a:t>video</a:t>
            </a:r>
            <a:r>
              <a:rPr lang="fr-CH" i="1" dirty="0" smtClean="0"/>
              <a:t> </a:t>
            </a:r>
            <a:r>
              <a:rPr lang="fr-CH" i="1" dirty="0" err="1" smtClean="0"/>
              <a:t>resolution</a:t>
            </a:r>
            <a:endParaRPr lang="fr-CH" i="1" dirty="0" smtClean="0"/>
          </a:p>
          <a:p>
            <a:r>
              <a:rPr lang="fr-CH" dirty="0" smtClean="0"/>
              <a:t>Etc.</a:t>
            </a:r>
            <a:endParaRPr lang="de-CH" dirty="0"/>
          </a:p>
        </p:txBody>
      </p:sp>
      <p:sp>
        <p:nvSpPr>
          <p:cNvPr id="4" name="Subtitle 3"/>
          <p:cNvSpPr>
            <a:spLocks noGrp="1"/>
          </p:cNvSpPr>
          <p:nvPr>
            <p:ph type="subTitle" idx="13"/>
          </p:nvPr>
        </p:nvSpPr>
        <p:spPr/>
        <p:txBody>
          <a:bodyPr/>
          <a:lstStyle/>
          <a:p>
            <a:r>
              <a:rPr lang="fr-CH" dirty="0"/>
              <a:t>Can </a:t>
            </a:r>
            <a:r>
              <a:rPr lang="fr-CH" dirty="0" err="1"/>
              <a:t>you</a:t>
            </a:r>
            <a:r>
              <a:rPr lang="fr-CH" dirty="0"/>
              <a:t> force </a:t>
            </a:r>
            <a:r>
              <a:rPr lang="fr-CH" b="1" dirty="0" err="1"/>
              <a:t>Error</a:t>
            </a:r>
            <a:r>
              <a:rPr lang="fr-CH" b="1" dirty="0"/>
              <a:t> conditions</a:t>
            </a:r>
            <a:r>
              <a:rPr lang="fr-CH" dirty="0"/>
              <a:t> to </a:t>
            </a:r>
            <a:r>
              <a:rPr lang="fr-CH" dirty="0" err="1"/>
              <a:t>happen</a:t>
            </a:r>
            <a:r>
              <a:rPr lang="fr-CH" dirty="0"/>
              <a:t>?</a:t>
            </a:r>
          </a:p>
          <a:p>
            <a:endParaRPr lang="de-CH" dirty="0"/>
          </a:p>
        </p:txBody>
      </p:sp>
    </p:spTree>
    <p:extLst>
      <p:ext uri="{BB962C8B-B14F-4D97-AF65-F5344CB8AC3E}">
        <p14:creationId xmlns:p14="http://schemas.microsoft.com/office/powerpoint/2010/main" val="2734472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What</a:t>
            </a:r>
            <a:r>
              <a:rPr lang="fr-CH" dirty="0" smtClean="0"/>
              <a:t> to test</a:t>
            </a:r>
            <a:endParaRPr lang="de-CH" dirty="0"/>
          </a:p>
        </p:txBody>
      </p:sp>
      <p:sp>
        <p:nvSpPr>
          <p:cNvPr id="3" name="Content Placeholder 2"/>
          <p:cNvSpPr>
            <a:spLocks noGrp="1"/>
          </p:cNvSpPr>
          <p:nvPr>
            <p:ph idx="1"/>
          </p:nvPr>
        </p:nvSpPr>
        <p:spPr/>
        <p:txBody>
          <a:bodyPr/>
          <a:lstStyle/>
          <a:p>
            <a:r>
              <a:rPr lang="fr-CH" dirty="0" err="1" smtClean="0"/>
              <a:t>Analyze</a:t>
            </a:r>
            <a:r>
              <a:rPr lang="fr-CH" dirty="0" smtClean="0"/>
              <a:t> trends as input sizes </a:t>
            </a:r>
            <a:r>
              <a:rPr lang="fr-CH" dirty="0" err="1" smtClean="0"/>
              <a:t>grow</a:t>
            </a:r>
            <a:r>
              <a:rPr lang="fr-CH" dirty="0" smtClean="0"/>
              <a:t>, as </a:t>
            </a:r>
            <a:r>
              <a:rPr lang="fr-CH" dirty="0" err="1" smtClean="0"/>
              <a:t>problems</a:t>
            </a:r>
            <a:r>
              <a:rPr lang="fr-CH" dirty="0" smtClean="0"/>
              <a:t> </a:t>
            </a:r>
            <a:r>
              <a:rPr lang="fr-CH" dirty="0" err="1" smtClean="0"/>
              <a:t>become</a:t>
            </a:r>
            <a:r>
              <a:rPr lang="fr-CH" dirty="0" smtClean="0"/>
              <a:t> more </a:t>
            </a:r>
            <a:r>
              <a:rPr lang="fr-CH" dirty="0" err="1" smtClean="0"/>
              <a:t>complex</a:t>
            </a:r>
            <a:r>
              <a:rPr lang="fr-CH" dirty="0" smtClean="0"/>
              <a:t>, etc.</a:t>
            </a:r>
          </a:p>
          <a:p>
            <a:pPr lvl="1"/>
            <a:r>
              <a:rPr lang="fr-CH" i="1" dirty="0" smtClean="0"/>
              <a:t>Suppose </a:t>
            </a:r>
            <a:r>
              <a:rPr lang="fr-CH" i="1" dirty="0" err="1" smtClean="0"/>
              <a:t>you’ve</a:t>
            </a:r>
            <a:r>
              <a:rPr lang="fr-CH" i="1" dirty="0" smtClean="0"/>
              <a:t> </a:t>
            </a:r>
            <a:r>
              <a:rPr lang="fr-CH" i="1" dirty="0" err="1" smtClean="0"/>
              <a:t>written</a:t>
            </a:r>
            <a:r>
              <a:rPr lang="fr-CH" i="1" dirty="0" smtClean="0"/>
              <a:t> a </a:t>
            </a:r>
            <a:r>
              <a:rPr lang="fr-CH" i="1" dirty="0" err="1" smtClean="0"/>
              <a:t>filter</a:t>
            </a:r>
            <a:r>
              <a:rPr lang="fr-CH" i="1" dirty="0" smtClean="0"/>
              <a:t> </a:t>
            </a:r>
            <a:r>
              <a:rPr lang="fr-CH" i="1" dirty="0" err="1" smtClean="0"/>
              <a:t>that</a:t>
            </a:r>
            <a:r>
              <a:rPr lang="fr-CH" i="1" dirty="0" smtClean="0"/>
              <a:t> identifies web sites </a:t>
            </a:r>
            <a:r>
              <a:rPr lang="fr-CH" i="1" dirty="0" err="1" smtClean="0"/>
              <a:t>that</a:t>
            </a:r>
            <a:r>
              <a:rPr lang="fr-CH" i="1" dirty="0" smtClean="0"/>
              <a:t> </a:t>
            </a:r>
            <a:r>
              <a:rPr lang="fr-CH" i="1" dirty="0" err="1" smtClean="0"/>
              <a:t>you</a:t>
            </a:r>
            <a:r>
              <a:rPr lang="fr-CH" i="1" dirty="0" smtClean="0"/>
              <a:t> </a:t>
            </a:r>
            <a:r>
              <a:rPr lang="fr-CH" i="1" dirty="0" err="1" smtClean="0"/>
              <a:t>wish</a:t>
            </a:r>
            <a:r>
              <a:rPr lang="fr-CH" i="1" dirty="0" smtClean="0"/>
              <a:t> to block. The code </a:t>
            </a:r>
            <a:r>
              <a:rPr lang="fr-CH" i="1" dirty="0" err="1" smtClean="0"/>
              <a:t>works</a:t>
            </a:r>
            <a:r>
              <a:rPr lang="fr-CH" i="1" dirty="0" smtClean="0"/>
              <a:t> fine </a:t>
            </a:r>
            <a:r>
              <a:rPr lang="fr-CH" i="1" dirty="0" err="1" smtClean="0"/>
              <a:t>with</a:t>
            </a:r>
            <a:r>
              <a:rPr lang="fr-CH" i="1" dirty="0" smtClean="0"/>
              <a:t> a few </a:t>
            </a:r>
            <a:r>
              <a:rPr lang="fr-CH" i="1" dirty="0" err="1" smtClean="0"/>
              <a:t>dozen</a:t>
            </a:r>
            <a:r>
              <a:rPr lang="fr-CH" i="1" dirty="0" smtClean="0"/>
              <a:t> </a:t>
            </a:r>
            <a:r>
              <a:rPr lang="fr-CH" i="1" dirty="0" err="1" smtClean="0"/>
              <a:t>sample</a:t>
            </a:r>
            <a:r>
              <a:rPr lang="fr-CH" i="1" dirty="0" smtClean="0"/>
              <a:t> sites, but </a:t>
            </a:r>
            <a:r>
              <a:rPr lang="fr-CH" i="1" dirty="0" err="1" smtClean="0"/>
              <a:t>will</a:t>
            </a:r>
            <a:r>
              <a:rPr lang="fr-CH" i="1" dirty="0" smtClean="0"/>
              <a:t> </a:t>
            </a:r>
            <a:r>
              <a:rPr lang="fr-CH" i="1" dirty="0" err="1" smtClean="0"/>
              <a:t>it</a:t>
            </a:r>
            <a:r>
              <a:rPr lang="fr-CH" i="1" dirty="0" smtClean="0"/>
              <a:t> </a:t>
            </a:r>
            <a:r>
              <a:rPr lang="fr-CH" i="1" dirty="0" err="1" smtClean="0"/>
              <a:t>still</a:t>
            </a:r>
            <a:r>
              <a:rPr lang="fr-CH" i="1" dirty="0" smtClean="0"/>
              <a:t> </a:t>
            </a:r>
            <a:r>
              <a:rPr lang="fr-CH" i="1" dirty="0" err="1" smtClean="0"/>
              <a:t>work</a:t>
            </a:r>
            <a:r>
              <a:rPr lang="fr-CH" i="1" dirty="0" smtClean="0"/>
              <a:t> as </a:t>
            </a:r>
            <a:r>
              <a:rPr lang="fr-CH" i="1" dirty="0" err="1" smtClean="0"/>
              <a:t>well</a:t>
            </a:r>
            <a:r>
              <a:rPr lang="fr-CH" i="1" dirty="0" smtClean="0"/>
              <a:t> </a:t>
            </a:r>
            <a:r>
              <a:rPr lang="fr-CH" i="1" dirty="0" err="1" smtClean="0"/>
              <a:t>with</a:t>
            </a:r>
            <a:r>
              <a:rPr lang="fr-CH" i="1" dirty="0" smtClean="0"/>
              <a:t> 10’000? 100’000?</a:t>
            </a:r>
            <a:endParaRPr lang="de-CH" i="1" dirty="0"/>
          </a:p>
        </p:txBody>
      </p:sp>
      <p:sp>
        <p:nvSpPr>
          <p:cNvPr id="4" name="Subtitle 3"/>
          <p:cNvSpPr>
            <a:spLocks noGrp="1"/>
          </p:cNvSpPr>
          <p:nvPr>
            <p:ph type="subTitle" idx="13"/>
          </p:nvPr>
        </p:nvSpPr>
        <p:spPr/>
        <p:txBody>
          <a:bodyPr/>
          <a:lstStyle/>
          <a:p>
            <a:r>
              <a:rPr lang="fr-CH" dirty="0"/>
              <a:t>Are </a:t>
            </a:r>
            <a:r>
              <a:rPr lang="fr-CH" b="1" dirty="0"/>
              <a:t>Performance</a:t>
            </a:r>
            <a:r>
              <a:rPr lang="fr-CH" dirty="0"/>
              <a:t> </a:t>
            </a:r>
            <a:r>
              <a:rPr lang="fr-CH" dirty="0" err="1"/>
              <a:t>characteristic</a:t>
            </a:r>
            <a:r>
              <a:rPr lang="fr-CH" dirty="0"/>
              <a:t> </a:t>
            </a:r>
            <a:r>
              <a:rPr lang="fr-CH" dirty="0" err="1"/>
              <a:t>within</a:t>
            </a:r>
            <a:r>
              <a:rPr lang="fr-CH" dirty="0"/>
              <a:t> </a:t>
            </a:r>
            <a:r>
              <a:rPr lang="fr-CH" dirty="0" err="1"/>
              <a:t>bounds</a:t>
            </a:r>
            <a:r>
              <a:rPr lang="fr-CH" dirty="0"/>
              <a:t>?</a:t>
            </a:r>
            <a:endParaRPr lang="de-CH" dirty="0"/>
          </a:p>
          <a:p>
            <a:endParaRPr lang="de-CH" dirty="0"/>
          </a:p>
        </p:txBody>
      </p:sp>
    </p:spTree>
    <p:extLst>
      <p:ext uri="{BB962C8B-B14F-4D97-AF65-F5344CB8AC3E}">
        <p14:creationId xmlns:p14="http://schemas.microsoft.com/office/powerpoint/2010/main" val="25193770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Boundary</a:t>
            </a:r>
            <a:r>
              <a:rPr lang="fr-CH" dirty="0" smtClean="0"/>
              <a:t> conditions </a:t>
            </a:r>
            <a:r>
              <a:rPr lang="fr-CH" sz="1800" dirty="0"/>
              <a:t>(</a:t>
            </a:r>
            <a:r>
              <a:rPr lang="fr-CH" sz="1800" dirty="0" err="1"/>
              <a:t>Pragmatic</a:t>
            </a:r>
            <a:r>
              <a:rPr lang="fr-CH" sz="1800" dirty="0"/>
              <a:t> Unit </a:t>
            </a:r>
            <a:r>
              <a:rPr lang="fr-CH" sz="1800" dirty="0" err="1" smtClean="0"/>
              <a:t>Testing</a:t>
            </a:r>
            <a:r>
              <a:rPr lang="fr-CH" sz="1800" dirty="0" smtClean="0"/>
              <a:t>)</a:t>
            </a:r>
            <a:endParaRPr lang="de-CH" sz="1800" dirty="0"/>
          </a:p>
        </p:txBody>
      </p:sp>
      <p:sp>
        <p:nvSpPr>
          <p:cNvPr id="3" name="Content Placeholder 2"/>
          <p:cNvSpPr>
            <a:spLocks noGrp="1"/>
          </p:cNvSpPr>
          <p:nvPr>
            <p:ph idx="1"/>
          </p:nvPr>
        </p:nvSpPr>
        <p:spPr>
          <a:xfrm>
            <a:off x="467544" y="2420888"/>
            <a:ext cx="8352928" cy="3672433"/>
          </a:xfrm>
        </p:spPr>
        <p:txBody>
          <a:bodyPr/>
          <a:lstStyle/>
          <a:p>
            <a:r>
              <a:rPr lang="fr-CH" b="1" dirty="0" err="1" smtClean="0"/>
              <a:t>C</a:t>
            </a:r>
            <a:r>
              <a:rPr lang="fr-CH" dirty="0" err="1" smtClean="0"/>
              <a:t>onformance</a:t>
            </a:r>
            <a:r>
              <a:rPr lang="fr-CH" dirty="0" smtClean="0"/>
              <a:t>: </a:t>
            </a:r>
            <a:r>
              <a:rPr lang="fr-CH" dirty="0" err="1" smtClean="0"/>
              <a:t>Does</a:t>
            </a:r>
            <a:r>
              <a:rPr lang="fr-CH" dirty="0" smtClean="0"/>
              <a:t> the value </a:t>
            </a:r>
            <a:r>
              <a:rPr lang="fr-CH" dirty="0" err="1" smtClean="0"/>
              <a:t>conform</a:t>
            </a:r>
            <a:r>
              <a:rPr lang="fr-CH" dirty="0" smtClean="0"/>
              <a:t> to an </a:t>
            </a:r>
            <a:r>
              <a:rPr lang="fr-CH" dirty="0" err="1" smtClean="0"/>
              <a:t>expected</a:t>
            </a:r>
            <a:r>
              <a:rPr lang="fr-CH" dirty="0" smtClean="0"/>
              <a:t> format?</a:t>
            </a:r>
          </a:p>
          <a:p>
            <a:r>
              <a:rPr lang="en-US" b="1" dirty="0" smtClean="0"/>
              <a:t>O</a:t>
            </a:r>
            <a:r>
              <a:rPr lang="en-US" dirty="0" smtClean="0"/>
              <a:t>rdering: Is </a:t>
            </a:r>
            <a:r>
              <a:rPr lang="en-US" dirty="0"/>
              <a:t>the set of values ordered or unordered </a:t>
            </a:r>
            <a:r>
              <a:rPr lang="en-US" dirty="0" smtClean="0"/>
              <a:t>as </a:t>
            </a:r>
            <a:r>
              <a:rPr lang="de-CH" dirty="0" smtClean="0"/>
              <a:t>appropriate?</a:t>
            </a:r>
          </a:p>
          <a:p>
            <a:r>
              <a:rPr lang="en-US" b="1" dirty="0" smtClean="0"/>
              <a:t>R</a:t>
            </a:r>
            <a:r>
              <a:rPr lang="en-US" dirty="0" smtClean="0"/>
              <a:t>ange: Is </a:t>
            </a:r>
            <a:r>
              <a:rPr lang="en-US" dirty="0"/>
              <a:t>the value within reasonable minimum </a:t>
            </a:r>
            <a:r>
              <a:rPr lang="en-US" dirty="0" smtClean="0"/>
              <a:t>and </a:t>
            </a:r>
            <a:r>
              <a:rPr lang="de-CH" dirty="0" smtClean="0"/>
              <a:t>maximum </a:t>
            </a:r>
            <a:r>
              <a:rPr lang="de-CH" dirty="0"/>
              <a:t>values</a:t>
            </a:r>
            <a:r>
              <a:rPr lang="de-CH" dirty="0" smtClean="0"/>
              <a:t>?</a:t>
            </a:r>
          </a:p>
          <a:p>
            <a:r>
              <a:rPr lang="en-US" b="1" dirty="0" smtClean="0"/>
              <a:t>R</a:t>
            </a:r>
            <a:r>
              <a:rPr lang="en-US" dirty="0" smtClean="0"/>
              <a:t>eference: Does </a:t>
            </a:r>
            <a:r>
              <a:rPr lang="en-US" dirty="0"/>
              <a:t>the code reference anything </a:t>
            </a:r>
            <a:r>
              <a:rPr lang="en-US" dirty="0" smtClean="0"/>
              <a:t>external that </a:t>
            </a:r>
            <a:r>
              <a:rPr lang="en-US" dirty="0"/>
              <a:t>isn’t under direct control of the code itself</a:t>
            </a:r>
            <a:r>
              <a:rPr lang="en-US" dirty="0" smtClean="0"/>
              <a:t>?</a:t>
            </a:r>
          </a:p>
          <a:p>
            <a:r>
              <a:rPr lang="en-US" b="1" dirty="0" smtClean="0"/>
              <a:t>E</a:t>
            </a:r>
            <a:r>
              <a:rPr lang="en-US" dirty="0" smtClean="0"/>
              <a:t>xistence: Does </a:t>
            </a:r>
            <a:r>
              <a:rPr lang="en-US" dirty="0"/>
              <a:t>the value exist (e.g., is non-null, </a:t>
            </a:r>
            <a:r>
              <a:rPr lang="en-US" dirty="0" smtClean="0"/>
              <a:t>nonzero, present </a:t>
            </a:r>
            <a:r>
              <a:rPr lang="en-US" dirty="0"/>
              <a:t>in a set, etc</a:t>
            </a:r>
            <a:r>
              <a:rPr lang="en-US" dirty="0" smtClean="0"/>
              <a:t>.)?</a:t>
            </a:r>
          </a:p>
          <a:p>
            <a:r>
              <a:rPr lang="en-US" b="1" dirty="0" smtClean="0"/>
              <a:t>C</a:t>
            </a:r>
            <a:r>
              <a:rPr lang="en-US" dirty="0" smtClean="0"/>
              <a:t>ardinality: Are </a:t>
            </a:r>
            <a:r>
              <a:rPr lang="en-US" dirty="0"/>
              <a:t>there exactly enough values</a:t>
            </a:r>
            <a:r>
              <a:rPr lang="en-US" dirty="0" smtClean="0"/>
              <a:t>?</a:t>
            </a:r>
          </a:p>
          <a:p>
            <a:r>
              <a:rPr lang="en-US" b="1" dirty="0"/>
              <a:t>T</a:t>
            </a:r>
            <a:r>
              <a:rPr lang="en-US" dirty="0"/>
              <a:t>ime (absolute and </a:t>
            </a:r>
            <a:r>
              <a:rPr lang="en-US" dirty="0" smtClean="0"/>
              <a:t>relative): Is </a:t>
            </a:r>
            <a:r>
              <a:rPr lang="en-US" dirty="0"/>
              <a:t>everything happening </a:t>
            </a:r>
            <a:r>
              <a:rPr lang="en-US" dirty="0" smtClean="0"/>
              <a:t>in order</a:t>
            </a:r>
            <a:r>
              <a:rPr lang="en-US" dirty="0"/>
              <a:t>? At the right time? In time?</a:t>
            </a:r>
            <a:endParaRPr lang="de-CH" b="1" dirty="0"/>
          </a:p>
        </p:txBody>
      </p:sp>
      <p:sp>
        <p:nvSpPr>
          <p:cNvPr id="4" name="Subtitle 3"/>
          <p:cNvSpPr>
            <a:spLocks noGrp="1"/>
          </p:cNvSpPr>
          <p:nvPr>
            <p:ph type="subTitle" idx="13"/>
          </p:nvPr>
        </p:nvSpPr>
        <p:spPr/>
        <p:txBody>
          <a:bodyPr/>
          <a:lstStyle/>
          <a:p>
            <a:r>
              <a:rPr lang="fr-CH" dirty="0"/>
              <a:t>CORRECT</a:t>
            </a:r>
            <a:endParaRPr lang="de-CH" dirty="0"/>
          </a:p>
        </p:txBody>
      </p:sp>
      <p:grpSp>
        <p:nvGrpSpPr>
          <p:cNvPr id="8" name="Group 7"/>
          <p:cNvGrpSpPr/>
          <p:nvPr/>
        </p:nvGrpSpPr>
        <p:grpSpPr>
          <a:xfrm>
            <a:off x="2987824" y="1340768"/>
            <a:ext cx="3312368" cy="864096"/>
            <a:chOff x="2987824" y="1412776"/>
            <a:chExt cx="3312368" cy="864096"/>
          </a:xfrm>
        </p:grpSpPr>
        <p:sp>
          <p:nvSpPr>
            <p:cNvPr id="7" name="Rounded Rectangle 6"/>
            <p:cNvSpPr/>
            <p:nvPr/>
          </p:nvSpPr>
          <p:spPr>
            <a:xfrm>
              <a:off x="2987824" y="1412776"/>
              <a:ext cx="3240360" cy="86409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p>
              <a:pPr algn="ctr"/>
              <a:endParaRPr lang="de-CH" dirty="0" err="1" smtClean="0"/>
            </a:p>
          </p:txBody>
        </p:sp>
        <p:sp>
          <p:nvSpPr>
            <p:cNvPr id="6" name="TextBox 5"/>
            <p:cNvSpPr txBox="1"/>
            <p:nvPr/>
          </p:nvSpPr>
          <p:spPr>
            <a:xfrm>
              <a:off x="3275856" y="1707535"/>
              <a:ext cx="3024336" cy="276999"/>
            </a:xfrm>
            <a:prstGeom prst="rect">
              <a:avLst/>
            </a:prstGeom>
            <a:noFill/>
          </p:spPr>
          <p:txBody>
            <a:bodyPr wrap="square" lIns="0" tIns="0" rIns="0" bIns="0" rtlCol="0">
              <a:spAutoFit/>
            </a:bodyPr>
            <a:lstStyle/>
            <a:p>
              <a:r>
                <a:rPr lang="fr-CH" b="1" dirty="0" err="1" smtClean="0"/>
                <a:t>What</a:t>
              </a:r>
              <a:r>
                <a:rPr lang="fr-CH" b="1" dirty="0" smtClean="0"/>
                <a:t> </a:t>
              </a:r>
              <a:r>
                <a:rPr lang="fr-CH" b="1" dirty="0" err="1" smtClean="0"/>
                <a:t>else</a:t>
              </a:r>
              <a:r>
                <a:rPr lang="fr-CH" b="1" dirty="0" smtClean="0"/>
                <a:t> </a:t>
              </a:r>
              <a:r>
                <a:rPr lang="fr-CH" b="1" dirty="0" err="1" smtClean="0"/>
                <a:t>can</a:t>
              </a:r>
              <a:r>
                <a:rPr lang="fr-CH" b="1" dirty="0" smtClean="0"/>
                <a:t> go </a:t>
              </a:r>
              <a:r>
                <a:rPr lang="fr-CH" b="1" dirty="0" err="1" smtClean="0"/>
                <a:t>wrong</a:t>
              </a:r>
              <a:r>
                <a:rPr lang="fr-CH" b="1" dirty="0" smtClean="0"/>
                <a:t>?</a:t>
              </a:r>
              <a:endParaRPr lang="de-CH" dirty="0" err="1" smtClean="0"/>
            </a:p>
          </p:txBody>
        </p:sp>
      </p:grpSp>
    </p:spTree>
    <p:extLst>
      <p:ext uri="{BB962C8B-B14F-4D97-AF65-F5344CB8AC3E}">
        <p14:creationId xmlns:p14="http://schemas.microsoft.com/office/powerpoint/2010/main" val="475040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Concepts</a:t>
            </a:r>
            <a:endParaRPr lang="de-CH" dirty="0"/>
          </a:p>
        </p:txBody>
      </p:sp>
      <p:sp>
        <p:nvSpPr>
          <p:cNvPr id="4" name="Subtitle 3"/>
          <p:cNvSpPr>
            <a:spLocks noGrp="1"/>
          </p:cNvSpPr>
          <p:nvPr>
            <p:ph type="subTitle" idx="13"/>
          </p:nvPr>
        </p:nvSpPr>
        <p:spPr/>
        <p:txBody>
          <a:bodyPr/>
          <a:lstStyle/>
          <a:p>
            <a:r>
              <a:rPr lang="fr-CH" dirty="0" smtClean="0"/>
              <a:t>BDD</a:t>
            </a:r>
            <a:endParaRPr lang="de-CH"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1772816"/>
            <a:ext cx="6480720" cy="4020072"/>
          </a:xfrm>
          <a:prstGeom prst="rect">
            <a:avLst/>
          </a:prstGeom>
        </p:spPr>
      </p:pic>
    </p:spTree>
    <p:extLst>
      <p:ext uri="{BB962C8B-B14F-4D97-AF65-F5344CB8AC3E}">
        <p14:creationId xmlns:p14="http://schemas.microsoft.com/office/powerpoint/2010/main" val="19086029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CORRECT</a:t>
            </a:r>
            <a:endParaRPr lang="de-CH" sz="1800" dirty="0"/>
          </a:p>
        </p:txBody>
      </p:sp>
      <p:sp>
        <p:nvSpPr>
          <p:cNvPr id="3" name="Content Placeholder 2"/>
          <p:cNvSpPr>
            <a:spLocks noGrp="1"/>
          </p:cNvSpPr>
          <p:nvPr>
            <p:ph idx="1"/>
          </p:nvPr>
        </p:nvSpPr>
        <p:spPr>
          <a:xfrm>
            <a:off x="467544" y="1628775"/>
            <a:ext cx="8352928" cy="3672433"/>
          </a:xfrm>
        </p:spPr>
        <p:txBody>
          <a:bodyPr/>
          <a:lstStyle/>
          <a:p>
            <a:r>
              <a:rPr lang="en-US" dirty="0"/>
              <a:t>Many times you expect or produce data that must conform </a:t>
            </a:r>
            <a:r>
              <a:rPr lang="en-US" dirty="0" smtClean="0"/>
              <a:t>to </a:t>
            </a:r>
            <a:r>
              <a:rPr lang="de-CH" dirty="0"/>
              <a:t>some specific </a:t>
            </a:r>
            <a:r>
              <a:rPr lang="de-CH" dirty="0" smtClean="0"/>
              <a:t>format</a:t>
            </a:r>
          </a:p>
          <a:p>
            <a:pPr lvl="1"/>
            <a:r>
              <a:rPr lang="fr-CH" dirty="0" smtClean="0"/>
              <a:t>E-mails </a:t>
            </a:r>
            <a:r>
              <a:rPr lang="fr-CH" dirty="0" err="1" smtClean="0"/>
              <a:t>addresses</a:t>
            </a:r>
            <a:r>
              <a:rPr lang="fr-CH" dirty="0" smtClean="0"/>
              <a:t>: </a:t>
            </a:r>
            <a:r>
              <a:rPr lang="de-CH" dirty="0" smtClean="0">
                <a:hlinkClick r:id="rId2"/>
              </a:rPr>
              <a:t>name@somewhere.com</a:t>
            </a:r>
            <a:r>
              <a:rPr lang="de-CH" dirty="0" smtClean="0"/>
              <a:t>, </a:t>
            </a:r>
            <a:r>
              <a:rPr lang="de-CH" dirty="0" smtClean="0">
                <a:hlinkClick r:id="rId3"/>
              </a:rPr>
              <a:t>firstname.lastname@subdomain.somewhere.com</a:t>
            </a:r>
            <a:r>
              <a:rPr lang="de-CH" dirty="0" smtClean="0"/>
              <a:t>, </a:t>
            </a:r>
            <a:r>
              <a:rPr lang="de-CH" dirty="0" smtClean="0">
                <a:hlinkClick r:id="rId4"/>
              </a:rPr>
              <a:t>firstname.lastname%somewhere@subdomain.somewhere.com</a:t>
            </a:r>
            <a:endParaRPr lang="de-CH" dirty="0" smtClean="0"/>
          </a:p>
          <a:p>
            <a:pPr lvl="1"/>
            <a:r>
              <a:rPr lang="fr-CH" dirty="0" err="1" smtClean="0"/>
              <a:t>Internationalization</a:t>
            </a:r>
            <a:r>
              <a:rPr lang="fr-CH" dirty="0" smtClean="0"/>
              <a:t> </a:t>
            </a:r>
            <a:r>
              <a:rPr lang="fr-CH" dirty="0" err="1" smtClean="0"/>
              <a:t>problems</a:t>
            </a:r>
            <a:endParaRPr lang="fr-CH" dirty="0" smtClean="0"/>
          </a:p>
          <a:p>
            <a:r>
              <a:rPr lang="en-US" dirty="0" smtClean="0"/>
              <a:t>This </a:t>
            </a:r>
            <a:r>
              <a:rPr lang="en-US" dirty="0"/>
              <a:t>directly applies to </a:t>
            </a:r>
            <a:r>
              <a:rPr lang="en-US" dirty="0" smtClean="0"/>
              <a:t>any </a:t>
            </a:r>
            <a:r>
              <a:rPr lang="de-CH" dirty="0" smtClean="0"/>
              <a:t>code </a:t>
            </a:r>
            <a:r>
              <a:rPr lang="de-CH" dirty="0"/>
              <a:t>that parses file formats or network protocols, </a:t>
            </a:r>
            <a:r>
              <a:rPr lang="de-CH" dirty="0" smtClean="0"/>
              <a:t>avenues </a:t>
            </a:r>
            <a:r>
              <a:rPr lang="en-US" dirty="0" smtClean="0"/>
              <a:t>by </a:t>
            </a:r>
            <a:r>
              <a:rPr lang="en-US" dirty="0"/>
              <a:t>which attacks will come either on purpose or unwittingly</a:t>
            </a:r>
            <a:endParaRPr lang="de-CH" dirty="0"/>
          </a:p>
        </p:txBody>
      </p:sp>
      <p:sp>
        <p:nvSpPr>
          <p:cNvPr id="4" name="Subtitle 3"/>
          <p:cNvSpPr>
            <a:spLocks noGrp="1"/>
          </p:cNvSpPr>
          <p:nvPr>
            <p:ph type="subTitle" idx="13"/>
          </p:nvPr>
        </p:nvSpPr>
        <p:spPr/>
        <p:txBody>
          <a:bodyPr/>
          <a:lstStyle/>
          <a:p>
            <a:r>
              <a:rPr lang="fr-CH" dirty="0" err="1"/>
              <a:t>Conformance</a:t>
            </a:r>
            <a:endParaRPr lang="de-CH" dirty="0"/>
          </a:p>
        </p:txBody>
      </p:sp>
      <p:grpSp>
        <p:nvGrpSpPr>
          <p:cNvPr id="5" name="Group 4"/>
          <p:cNvGrpSpPr/>
          <p:nvPr/>
        </p:nvGrpSpPr>
        <p:grpSpPr>
          <a:xfrm>
            <a:off x="3995936" y="476672"/>
            <a:ext cx="4176464" cy="864096"/>
            <a:chOff x="2987824" y="1412776"/>
            <a:chExt cx="3430667" cy="864096"/>
          </a:xfrm>
        </p:grpSpPr>
        <p:sp>
          <p:nvSpPr>
            <p:cNvPr id="6" name="Rounded Rectangle 5"/>
            <p:cNvSpPr/>
            <p:nvPr/>
          </p:nvSpPr>
          <p:spPr>
            <a:xfrm>
              <a:off x="2987824" y="1412776"/>
              <a:ext cx="3430667" cy="86409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p>
              <a:pPr algn="ctr"/>
              <a:endParaRPr lang="de-CH" dirty="0" err="1" smtClean="0"/>
            </a:p>
          </p:txBody>
        </p:sp>
        <p:sp>
          <p:nvSpPr>
            <p:cNvPr id="7" name="TextBox 6"/>
            <p:cNvSpPr txBox="1"/>
            <p:nvPr/>
          </p:nvSpPr>
          <p:spPr>
            <a:xfrm>
              <a:off x="3190990" y="1700808"/>
              <a:ext cx="3024336" cy="276999"/>
            </a:xfrm>
            <a:prstGeom prst="rect">
              <a:avLst/>
            </a:prstGeom>
            <a:noFill/>
          </p:spPr>
          <p:txBody>
            <a:bodyPr wrap="square" lIns="0" tIns="0" rIns="0" bIns="0" rtlCol="0">
              <a:spAutoFit/>
            </a:bodyPr>
            <a:lstStyle/>
            <a:p>
              <a:r>
                <a:rPr lang="fr-CH" b="1" dirty="0" smtClean="0"/>
                <a:t>How </a:t>
              </a:r>
              <a:r>
                <a:rPr lang="fr-CH" b="1" dirty="0" err="1" smtClean="0"/>
                <a:t>would</a:t>
              </a:r>
              <a:r>
                <a:rPr lang="fr-CH" b="1" dirty="0" smtClean="0"/>
                <a:t> I </a:t>
              </a:r>
              <a:r>
                <a:rPr lang="fr-CH" b="1" dirty="0" err="1" smtClean="0"/>
                <a:t>attack</a:t>
              </a:r>
              <a:r>
                <a:rPr lang="fr-CH" b="1" dirty="0" smtClean="0"/>
                <a:t> </a:t>
              </a:r>
              <a:r>
                <a:rPr lang="fr-CH" b="1" dirty="0" err="1" smtClean="0"/>
                <a:t>this</a:t>
              </a:r>
              <a:r>
                <a:rPr lang="fr-CH" b="1" dirty="0" smtClean="0"/>
                <a:t> </a:t>
              </a:r>
              <a:r>
                <a:rPr lang="fr-CH" b="1" dirty="0" err="1" smtClean="0"/>
                <a:t>function</a:t>
              </a:r>
              <a:r>
                <a:rPr lang="fr-CH" b="1" dirty="0" smtClean="0"/>
                <a:t>?</a:t>
              </a:r>
              <a:endParaRPr lang="de-CH" dirty="0" err="1" smtClean="0"/>
            </a:p>
          </p:txBody>
        </p:sp>
      </p:grpSp>
    </p:spTree>
    <p:extLst>
      <p:ext uri="{BB962C8B-B14F-4D97-AF65-F5344CB8AC3E}">
        <p14:creationId xmlns:p14="http://schemas.microsoft.com/office/powerpoint/2010/main" val="22470546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CORRECT</a:t>
            </a:r>
            <a:endParaRPr lang="de-CH" sz="1800" dirty="0"/>
          </a:p>
        </p:txBody>
      </p:sp>
      <p:sp>
        <p:nvSpPr>
          <p:cNvPr id="3" name="Content Placeholder 2"/>
          <p:cNvSpPr>
            <a:spLocks noGrp="1"/>
          </p:cNvSpPr>
          <p:nvPr>
            <p:ph idx="1"/>
          </p:nvPr>
        </p:nvSpPr>
        <p:spPr>
          <a:xfrm>
            <a:off x="467544" y="1628775"/>
            <a:ext cx="8352928" cy="2232273"/>
          </a:xfrm>
        </p:spPr>
        <p:txBody>
          <a:bodyPr/>
          <a:lstStyle/>
          <a:p>
            <a:pPr marL="0" indent="0">
              <a:buNone/>
            </a:pPr>
            <a:r>
              <a:rPr lang="en-US" dirty="0" smtClean="0"/>
              <a:t>Suppose </a:t>
            </a:r>
            <a:r>
              <a:rPr lang="en-US" dirty="0"/>
              <a:t>you are writing </a:t>
            </a:r>
            <a:r>
              <a:rPr lang="en-US" dirty="0" smtClean="0"/>
              <a:t>a method </a:t>
            </a:r>
            <a:r>
              <a:rPr lang="en-US" dirty="0"/>
              <a:t>that is passed a collection containing a </a:t>
            </a:r>
            <a:r>
              <a:rPr lang="en-US" dirty="0" smtClean="0"/>
              <a:t>restaurant order</a:t>
            </a:r>
            <a:r>
              <a:rPr lang="en-US" dirty="0"/>
              <a:t>. You would probably expect that the appetizers will </a:t>
            </a:r>
            <a:r>
              <a:rPr lang="en-US" dirty="0" smtClean="0"/>
              <a:t>appear first </a:t>
            </a:r>
            <a:r>
              <a:rPr lang="en-US" dirty="0"/>
              <a:t>in the order, followed by the salad (and that </a:t>
            </a:r>
            <a:r>
              <a:rPr lang="en-US" dirty="0" smtClean="0"/>
              <a:t>all important dressing </a:t>
            </a:r>
            <a:r>
              <a:rPr lang="en-US" dirty="0"/>
              <a:t>choice), then the entree and finally a </a:t>
            </a:r>
            <a:r>
              <a:rPr lang="en-US" dirty="0" smtClean="0"/>
              <a:t>decadent dessert </a:t>
            </a:r>
            <a:r>
              <a:rPr lang="en-US" dirty="0"/>
              <a:t>involving lots of chocolate</a:t>
            </a:r>
            <a:r>
              <a:rPr lang="en-US" dirty="0" smtClean="0"/>
              <a:t>.</a:t>
            </a:r>
          </a:p>
          <a:p>
            <a:pPr marL="0" indent="0">
              <a:buNone/>
            </a:pPr>
            <a:r>
              <a:rPr lang="en-US" dirty="0" smtClean="0"/>
              <a:t>What </a:t>
            </a:r>
            <a:r>
              <a:rPr lang="en-US" dirty="0"/>
              <a:t>happens to your code if the dessert is first, and </a:t>
            </a:r>
            <a:r>
              <a:rPr lang="en-US" dirty="0" smtClean="0"/>
              <a:t>the </a:t>
            </a:r>
            <a:r>
              <a:rPr lang="de-CH" dirty="0" smtClean="0"/>
              <a:t>entree </a:t>
            </a:r>
            <a:r>
              <a:rPr lang="de-CH" dirty="0"/>
              <a:t>is last?</a:t>
            </a:r>
            <a:endParaRPr lang="de-CH" b="1" dirty="0"/>
          </a:p>
        </p:txBody>
      </p:sp>
      <p:sp>
        <p:nvSpPr>
          <p:cNvPr id="4" name="Subtitle 3"/>
          <p:cNvSpPr>
            <a:spLocks noGrp="1"/>
          </p:cNvSpPr>
          <p:nvPr>
            <p:ph type="subTitle" idx="13"/>
          </p:nvPr>
        </p:nvSpPr>
        <p:spPr/>
        <p:txBody>
          <a:bodyPr/>
          <a:lstStyle/>
          <a:p>
            <a:r>
              <a:rPr lang="fr-CH" dirty="0" err="1" smtClean="0"/>
              <a:t>Ordering</a:t>
            </a:r>
            <a:endParaRPr lang="de-CH" dirty="0"/>
          </a:p>
        </p:txBody>
      </p:sp>
    </p:spTree>
    <p:extLst>
      <p:ext uri="{BB962C8B-B14F-4D97-AF65-F5344CB8AC3E}">
        <p14:creationId xmlns:p14="http://schemas.microsoft.com/office/powerpoint/2010/main" val="7866988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CORRECT</a:t>
            </a:r>
            <a:endParaRPr lang="de-CH" sz="1800" dirty="0"/>
          </a:p>
        </p:txBody>
      </p:sp>
      <p:sp>
        <p:nvSpPr>
          <p:cNvPr id="3" name="Content Placeholder 2"/>
          <p:cNvSpPr>
            <a:spLocks noGrp="1"/>
          </p:cNvSpPr>
          <p:nvPr>
            <p:ph idx="1"/>
          </p:nvPr>
        </p:nvSpPr>
        <p:spPr>
          <a:xfrm>
            <a:off x="467544" y="1628775"/>
            <a:ext cx="8352928" cy="3672433"/>
          </a:xfrm>
        </p:spPr>
        <p:txBody>
          <a:bodyPr/>
          <a:lstStyle/>
          <a:p>
            <a:r>
              <a:rPr lang="fr-CH" dirty="0" smtClean="0"/>
              <a:t>User </a:t>
            </a:r>
            <a:r>
              <a:rPr lang="fr-CH" dirty="0" err="1" smtClean="0"/>
              <a:t>who’s</a:t>
            </a:r>
            <a:r>
              <a:rPr lang="fr-CH" dirty="0" smtClean="0"/>
              <a:t> 1000 </a:t>
            </a:r>
            <a:r>
              <a:rPr lang="fr-CH" dirty="0" err="1" smtClean="0"/>
              <a:t>years</a:t>
            </a:r>
            <a:r>
              <a:rPr lang="fr-CH" dirty="0" smtClean="0"/>
              <a:t> </a:t>
            </a:r>
            <a:r>
              <a:rPr lang="fr-CH" dirty="0" err="1" smtClean="0"/>
              <a:t>old</a:t>
            </a:r>
            <a:endParaRPr lang="fr-CH" dirty="0" smtClean="0"/>
          </a:p>
          <a:p>
            <a:r>
              <a:rPr lang="fr-CH" dirty="0" smtClean="0"/>
              <a:t>Index of out </a:t>
            </a:r>
            <a:r>
              <a:rPr lang="fr-CH" dirty="0" err="1" smtClean="0"/>
              <a:t>array</a:t>
            </a:r>
            <a:r>
              <a:rPr lang="fr-CH" dirty="0" smtClean="0"/>
              <a:t> </a:t>
            </a:r>
            <a:r>
              <a:rPr lang="fr-CH" dirty="0" err="1" smtClean="0"/>
              <a:t>bounds</a:t>
            </a:r>
            <a:endParaRPr lang="fr-CH" dirty="0" smtClean="0"/>
          </a:p>
          <a:p>
            <a:pPr lvl="1"/>
            <a:r>
              <a:rPr lang="fr-CH" dirty="0" err="1" smtClean="0"/>
              <a:t>Almost</a:t>
            </a:r>
            <a:r>
              <a:rPr lang="fr-CH" dirty="0" smtClean="0"/>
              <a:t> </a:t>
            </a:r>
            <a:r>
              <a:rPr lang="fr-CH" dirty="0" err="1" smtClean="0"/>
              <a:t>any</a:t>
            </a:r>
            <a:r>
              <a:rPr lang="fr-CH" dirty="0" smtClean="0"/>
              <a:t> </a:t>
            </a:r>
            <a:r>
              <a:rPr lang="fr-CH" dirty="0" err="1" smtClean="0"/>
              <a:t>indexing</a:t>
            </a:r>
            <a:r>
              <a:rPr lang="fr-CH" dirty="0" smtClean="0"/>
              <a:t> concept </a:t>
            </a:r>
            <a:r>
              <a:rPr lang="fr-CH" dirty="0" err="1" smtClean="0"/>
              <a:t>should</a:t>
            </a:r>
            <a:r>
              <a:rPr lang="fr-CH" dirty="0" smtClean="0"/>
              <a:t> </a:t>
            </a:r>
            <a:r>
              <a:rPr lang="fr-CH" dirty="0" err="1" smtClean="0"/>
              <a:t>be</a:t>
            </a:r>
            <a:r>
              <a:rPr lang="fr-CH" dirty="0" smtClean="0"/>
              <a:t> </a:t>
            </a:r>
            <a:r>
              <a:rPr lang="fr-CH" dirty="0" err="1" smtClean="0"/>
              <a:t>extensively</a:t>
            </a:r>
            <a:r>
              <a:rPr lang="fr-CH" dirty="0" smtClean="0"/>
              <a:t> </a:t>
            </a:r>
            <a:r>
              <a:rPr lang="fr-CH" dirty="0" err="1" smtClean="0"/>
              <a:t>tested</a:t>
            </a:r>
            <a:endParaRPr lang="fr-CH" dirty="0" smtClean="0"/>
          </a:p>
          <a:p>
            <a:pPr lvl="2"/>
            <a:r>
              <a:rPr lang="en-US" dirty="0"/>
              <a:t>Start and </a:t>
            </a:r>
            <a:r>
              <a:rPr lang="en-US" dirty="0" smtClean="0"/>
              <a:t>end </a:t>
            </a:r>
            <a:r>
              <a:rPr lang="en-US" dirty="0"/>
              <a:t>index have the same value</a:t>
            </a:r>
          </a:p>
          <a:p>
            <a:pPr lvl="2"/>
            <a:r>
              <a:rPr lang="en-US" dirty="0" smtClean="0"/>
              <a:t>First </a:t>
            </a:r>
            <a:r>
              <a:rPr lang="en-US" dirty="0"/>
              <a:t>is greater than </a:t>
            </a:r>
            <a:r>
              <a:rPr lang="en-US" dirty="0" smtClean="0"/>
              <a:t>last</a:t>
            </a:r>
            <a:endParaRPr lang="en-US" dirty="0"/>
          </a:p>
          <a:p>
            <a:pPr lvl="2"/>
            <a:r>
              <a:rPr lang="de-CH" dirty="0" smtClean="0"/>
              <a:t>Index </a:t>
            </a:r>
            <a:r>
              <a:rPr lang="de-CH" dirty="0"/>
              <a:t>is negative</a:t>
            </a:r>
          </a:p>
          <a:p>
            <a:pPr lvl="2"/>
            <a:r>
              <a:rPr lang="en-US" dirty="0" smtClean="0"/>
              <a:t>Index </a:t>
            </a:r>
            <a:r>
              <a:rPr lang="en-US" dirty="0"/>
              <a:t>is greater than allowed</a:t>
            </a:r>
          </a:p>
          <a:p>
            <a:pPr lvl="2"/>
            <a:r>
              <a:rPr lang="en-US" dirty="0" smtClean="0"/>
              <a:t>Count </a:t>
            </a:r>
            <a:r>
              <a:rPr lang="en-US" dirty="0"/>
              <a:t>doesn’t match actual number of </a:t>
            </a:r>
            <a:r>
              <a:rPr lang="en-US" dirty="0" smtClean="0"/>
              <a:t>items</a:t>
            </a:r>
          </a:p>
          <a:p>
            <a:pPr lvl="2"/>
            <a:r>
              <a:rPr lang="en-US" dirty="0" smtClean="0"/>
              <a:t>…</a:t>
            </a:r>
            <a:endParaRPr lang="fr-CH" dirty="0" smtClean="0"/>
          </a:p>
          <a:p>
            <a:endParaRPr lang="de-CH" dirty="0"/>
          </a:p>
        </p:txBody>
      </p:sp>
      <p:sp>
        <p:nvSpPr>
          <p:cNvPr id="4" name="Subtitle 3"/>
          <p:cNvSpPr>
            <a:spLocks noGrp="1"/>
          </p:cNvSpPr>
          <p:nvPr>
            <p:ph type="subTitle" idx="13"/>
          </p:nvPr>
        </p:nvSpPr>
        <p:spPr/>
        <p:txBody>
          <a:bodyPr/>
          <a:lstStyle/>
          <a:p>
            <a:r>
              <a:rPr lang="fr-CH" dirty="0" smtClean="0"/>
              <a:t>Range</a:t>
            </a:r>
            <a:endParaRPr lang="de-CH" dirty="0"/>
          </a:p>
        </p:txBody>
      </p:sp>
    </p:spTree>
    <p:extLst>
      <p:ext uri="{BB962C8B-B14F-4D97-AF65-F5344CB8AC3E}">
        <p14:creationId xmlns:p14="http://schemas.microsoft.com/office/powerpoint/2010/main" val="2775278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CORRECT</a:t>
            </a:r>
            <a:endParaRPr lang="de-CH" sz="1800" dirty="0"/>
          </a:p>
        </p:txBody>
      </p:sp>
      <p:sp>
        <p:nvSpPr>
          <p:cNvPr id="3" name="Content Placeholder 2"/>
          <p:cNvSpPr>
            <a:spLocks noGrp="1"/>
          </p:cNvSpPr>
          <p:nvPr>
            <p:ph idx="1"/>
          </p:nvPr>
        </p:nvSpPr>
        <p:spPr>
          <a:xfrm>
            <a:off x="467544" y="1628775"/>
            <a:ext cx="8352928" cy="1224161"/>
          </a:xfrm>
        </p:spPr>
        <p:txBody>
          <a:bodyPr/>
          <a:lstStyle/>
          <a:p>
            <a:r>
              <a:rPr lang="en-US" dirty="0" smtClean="0"/>
              <a:t>What things does your method reference that are outside the scope of the method itself? Any external dependencies? What state does the class have to be in? What other conditions must exist in order for the method to work?</a:t>
            </a:r>
            <a:endParaRPr lang="de-CH" b="1" dirty="0"/>
          </a:p>
        </p:txBody>
      </p:sp>
      <p:sp>
        <p:nvSpPr>
          <p:cNvPr id="4" name="Subtitle 3"/>
          <p:cNvSpPr>
            <a:spLocks noGrp="1"/>
          </p:cNvSpPr>
          <p:nvPr>
            <p:ph type="subTitle" idx="13"/>
          </p:nvPr>
        </p:nvSpPr>
        <p:spPr/>
        <p:txBody>
          <a:bodyPr/>
          <a:lstStyle/>
          <a:p>
            <a:r>
              <a:rPr lang="fr-CH" dirty="0" smtClean="0"/>
              <a:t>Reference</a:t>
            </a:r>
            <a:endParaRPr lang="de-CH" dirty="0"/>
          </a:p>
        </p:txBody>
      </p:sp>
      <p:pic>
        <p:nvPicPr>
          <p:cNvPr id="5" name="Picture 4"/>
          <p:cNvPicPr>
            <a:picLocks noChangeAspect="1"/>
          </p:cNvPicPr>
          <p:nvPr/>
        </p:nvPicPr>
        <p:blipFill>
          <a:blip r:embed="rId2"/>
          <a:stretch>
            <a:fillRect/>
          </a:stretch>
        </p:blipFill>
        <p:spPr>
          <a:xfrm>
            <a:off x="539552" y="2828981"/>
            <a:ext cx="2456959" cy="3628826"/>
          </a:xfrm>
          <a:prstGeom prst="rect">
            <a:avLst/>
          </a:prstGeom>
        </p:spPr>
      </p:pic>
      <p:sp>
        <p:nvSpPr>
          <p:cNvPr id="6" name="Rectangle 5"/>
          <p:cNvSpPr/>
          <p:nvPr/>
        </p:nvSpPr>
        <p:spPr>
          <a:xfrm>
            <a:off x="3635896" y="3501008"/>
            <a:ext cx="4958983" cy="2031325"/>
          </a:xfrm>
          <a:prstGeom prst="rect">
            <a:avLst/>
          </a:prstGeom>
        </p:spPr>
        <p:txBody>
          <a:bodyPr wrap="square">
            <a:spAutoFit/>
          </a:bodyPr>
          <a:lstStyle/>
          <a:p>
            <a:r>
              <a:rPr lang="en-US" sz="1400" dirty="0">
                <a:latin typeface="URWBookmanL-Ligh"/>
              </a:rPr>
              <a:t>The </a:t>
            </a:r>
            <a:r>
              <a:rPr lang="en-US" sz="1400" dirty="0">
                <a:latin typeface="URWBookmanL-LighItal"/>
              </a:rPr>
              <a:t>preconditions </a:t>
            </a:r>
            <a:r>
              <a:rPr lang="en-US" sz="1400" dirty="0">
                <a:latin typeface="URWBookmanL-Ligh"/>
              </a:rPr>
              <a:t>for a given method specify what state the</a:t>
            </a:r>
          </a:p>
          <a:p>
            <a:r>
              <a:rPr lang="en-US" sz="1400" dirty="0">
                <a:latin typeface="URWBookmanL-Ligh"/>
              </a:rPr>
              <a:t>world must be in for this method to run. In this case, the </a:t>
            </a:r>
            <a:r>
              <a:rPr lang="en-US" sz="1400" dirty="0" smtClean="0">
                <a:latin typeface="URWBookmanL-Ligh"/>
              </a:rPr>
              <a:t>precondition for </a:t>
            </a:r>
            <a:r>
              <a:rPr lang="en-US" sz="1400" dirty="0">
                <a:latin typeface="URWBookmanL-Ligh"/>
              </a:rPr>
              <a:t>putting the transmission in park is that the </a:t>
            </a:r>
            <a:r>
              <a:rPr lang="en-US" sz="1400" dirty="0" smtClean="0">
                <a:latin typeface="URWBookmanL-Ligh"/>
              </a:rPr>
              <a:t>car’s engine </a:t>
            </a:r>
            <a:r>
              <a:rPr lang="en-US" sz="1400" dirty="0">
                <a:latin typeface="URWBookmanL-Ligh"/>
              </a:rPr>
              <a:t>(a separate component elsewhere in the </a:t>
            </a:r>
            <a:r>
              <a:rPr lang="en-US" sz="1400" dirty="0" smtClean="0">
                <a:latin typeface="URWBookmanL-Ligh"/>
              </a:rPr>
              <a:t>application’s world</a:t>
            </a:r>
            <a:r>
              <a:rPr lang="en-US" sz="1400" dirty="0">
                <a:latin typeface="URWBookmanL-Ligh"/>
              </a:rPr>
              <a:t>) must be at a stop. That’s a documented </a:t>
            </a:r>
            <a:r>
              <a:rPr lang="en-US" sz="1400" dirty="0" smtClean="0">
                <a:latin typeface="URWBookmanL-Ligh"/>
              </a:rPr>
              <a:t>requirement for </a:t>
            </a:r>
            <a:r>
              <a:rPr lang="en-US" sz="1400" dirty="0">
                <a:latin typeface="URWBookmanL-Ligh"/>
              </a:rPr>
              <a:t>the method, so we want to make sure that the </a:t>
            </a:r>
            <a:r>
              <a:rPr lang="en-US" sz="1400" dirty="0" smtClean="0">
                <a:latin typeface="URWBookmanL-Ligh"/>
              </a:rPr>
              <a:t>method will </a:t>
            </a:r>
            <a:r>
              <a:rPr lang="en-US" sz="1400" dirty="0">
                <a:latin typeface="URWBookmanL-Ligh"/>
              </a:rPr>
              <a:t>behave gracefully (in this particular case, just ignore </a:t>
            </a:r>
            <a:r>
              <a:rPr lang="en-US" sz="1400" dirty="0" smtClean="0">
                <a:latin typeface="URWBookmanL-Ligh"/>
              </a:rPr>
              <a:t>the request </a:t>
            </a:r>
            <a:r>
              <a:rPr lang="en-US" sz="1400" dirty="0">
                <a:latin typeface="URWBookmanL-Ligh"/>
              </a:rPr>
              <a:t>silently) in case the precondition is not met.</a:t>
            </a:r>
            <a:endParaRPr lang="de-CH" sz="1400" dirty="0"/>
          </a:p>
        </p:txBody>
      </p:sp>
    </p:spTree>
    <p:extLst>
      <p:ext uri="{BB962C8B-B14F-4D97-AF65-F5344CB8AC3E}">
        <p14:creationId xmlns:p14="http://schemas.microsoft.com/office/powerpoint/2010/main" val="1821395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CORRECT</a:t>
            </a:r>
            <a:endParaRPr lang="de-CH" sz="1800" dirty="0"/>
          </a:p>
        </p:txBody>
      </p:sp>
      <p:sp>
        <p:nvSpPr>
          <p:cNvPr id="3" name="Content Placeholder 2"/>
          <p:cNvSpPr>
            <a:spLocks noGrp="1"/>
          </p:cNvSpPr>
          <p:nvPr>
            <p:ph idx="1"/>
          </p:nvPr>
        </p:nvSpPr>
        <p:spPr>
          <a:xfrm>
            <a:off x="467544" y="1628775"/>
            <a:ext cx="8352928" cy="1224161"/>
          </a:xfrm>
        </p:spPr>
        <p:txBody>
          <a:bodyPr/>
          <a:lstStyle/>
          <a:p>
            <a:r>
              <a:rPr lang="en-US" dirty="0" smtClean="0"/>
              <a:t>What are your method’s post-conditions? Are there any side-effects you need to check?</a:t>
            </a:r>
          </a:p>
          <a:p>
            <a:r>
              <a:rPr lang="de-CH" dirty="0" smtClean="0"/>
              <a:t>Code contracts? </a:t>
            </a:r>
            <a:r>
              <a:rPr lang="de-CH" dirty="0">
                <a:hlinkClick r:id="rId2"/>
              </a:rPr>
              <a:t>https://docs.microsoft.com/en-us/dotnet/framework/debug-trace-profile/code-contracts</a:t>
            </a:r>
            <a:endParaRPr lang="de-CH" dirty="0" smtClean="0"/>
          </a:p>
          <a:p>
            <a:endParaRPr lang="de-CH" b="1" dirty="0"/>
          </a:p>
        </p:txBody>
      </p:sp>
      <p:sp>
        <p:nvSpPr>
          <p:cNvPr id="4" name="Subtitle 3"/>
          <p:cNvSpPr>
            <a:spLocks noGrp="1"/>
          </p:cNvSpPr>
          <p:nvPr>
            <p:ph type="subTitle" idx="13"/>
          </p:nvPr>
        </p:nvSpPr>
        <p:spPr/>
        <p:txBody>
          <a:bodyPr/>
          <a:lstStyle/>
          <a:p>
            <a:r>
              <a:rPr lang="fr-CH" dirty="0" smtClean="0"/>
              <a:t>Reference</a:t>
            </a:r>
            <a:endParaRPr lang="de-CH" dirty="0"/>
          </a:p>
        </p:txBody>
      </p:sp>
    </p:spTree>
    <p:extLst>
      <p:ext uri="{BB962C8B-B14F-4D97-AF65-F5344CB8AC3E}">
        <p14:creationId xmlns:p14="http://schemas.microsoft.com/office/powerpoint/2010/main" val="19795078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CORRECT</a:t>
            </a:r>
            <a:endParaRPr lang="de-CH" sz="1800" dirty="0"/>
          </a:p>
        </p:txBody>
      </p:sp>
      <p:sp>
        <p:nvSpPr>
          <p:cNvPr id="3" name="Content Placeholder 2"/>
          <p:cNvSpPr>
            <a:spLocks noGrp="1"/>
          </p:cNvSpPr>
          <p:nvPr>
            <p:ph idx="1"/>
          </p:nvPr>
        </p:nvSpPr>
        <p:spPr>
          <a:xfrm>
            <a:off x="467544" y="1628775"/>
            <a:ext cx="8352928" cy="3672433"/>
          </a:xfrm>
        </p:spPr>
        <p:txBody>
          <a:bodyPr/>
          <a:lstStyle/>
          <a:p>
            <a:r>
              <a:rPr lang="en-US" dirty="0"/>
              <a:t>For any value you are passed in or maintain, ask </a:t>
            </a:r>
            <a:r>
              <a:rPr lang="en-US" dirty="0" smtClean="0"/>
              <a:t>yourself what </a:t>
            </a:r>
            <a:r>
              <a:rPr lang="en-US" dirty="0"/>
              <a:t>would happen to the method if the value didn’t </a:t>
            </a:r>
            <a:r>
              <a:rPr lang="en-US" dirty="0" smtClean="0"/>
              <a:t>exist: if it </a:t>
            </a:r>
            <a:r>
              <a:rPr lang="en-US" dirty="0"/>
              <a:t>were null, or blank, or zero, or an empty string, or an </a:t>
            </a:r>
            <a:r>
              <a:rPr lang="en-US" dirty="0" smtClean="0"/>
              <a:t>empty </a:t>
            </a:r>
            <a:r>
              <a:rPr lang="de-CH" dirty="0" smtClean="0"/>
              <a:t>collection</a:t>
            </a:r>
            <a:endParaRPr lang="en-US" dirty="0" smtClean="0"/>
          </a:p>
          <a:p>
            <a:r>
              <a:rPr lang="en-US" dirty="0" smtClean="0"/>
              <a:t>Things </a:t>
            </a:r>
            <a:r>
              <a:rPr lang="en-US" dirty="0"/>
              <a:t>in the environment can wink out of </a:t>
            </a:r>
            <a:r>
              <a:rPr lang="en-US" dirty="0" smtClean="0"/>
              <a:t>existence as well: networks</a:t>
            </a:r>
            <a:r>
              <a:rPr lang="en-US" dirty="0"/>
              <a:t>, files’ URLs, license keys, users, </a:t>
            </a:r>
            <a:r>
              <a:rPr lang="en-US" dirty="0" smtClean="0"/>
              <a:t>printers, permissions </a:t>
            </a:r>
            <a:r>
              <a:rPr lang="en-US" dirty="0"/>
              <a:t>that had been fine last time you </a:t>
            </a:r>
            <a:r>
              <a:rPr lang="en-US" dirty="0" smtClean="0"/>
              <a:t>checked. </a:t>
            </a:r>
            <a:r>
              <a:rPr lang="en-US" dirty="0"/>
              <a:t>All of these things may not exist when you </a:t>
            </a:r>
            <a:r>
              <a:rPr lang="en-US" dirty="0" smtClean="0"/>
              <a:t>expect </a:t>
            </a:r>
            <a:r>
              <a:rPr lang="en-US" dirty="0"/>
              <a:t>them to, so be sure to test with plenty of nulls, zeros, </a:t>
            </a:r>
            <a:r>
              <a:rPr lang="en-US" dirty="0" smtClean="0"/>
              <a:t>empty strings </a:t>
            </a:r>
            <a:r>
              <a:rPr lang="en-US" dirty="0"/>
              <a:t>and other nihilist </a:t>
            </a:r>
            <a:r>
              <a:rPr lang="en-US" dirty="0" smtClean="0"/>
              <a:t>trappings</a:t>
            </a:r>
            <a:endParaRPr lang="de-CH" b="1" dirty="0"/>
          </a:p>
        </p:txBody>
      </p:sp>
      <p:sp>
        <p:nvSpPr>
          <p:cNvPr id="4" name="Subtitle 3"/>
          <p:cNvSpPr>
            <a:spLocks noGrp="1"/>
          </p:cNvSpPr>
          <p:nvPr>
            <p:ph type="subTitle" idx="13"/>
          </p:nvPr>
        </p:nvSpPr>
        <p:spPr/>
        <p:txBody>
          <a:bodyPr/>
          <a:lstStyle/>
          <a:p>
            <a:r>
              <a:rPr lang="fr-CH" dirty="0" smtClean="0"/>
              <a:t>Existence</a:t>
            </a:r>
            <a:endParaRPr lang="de-CH" dirty="0"/>
          </a:p>
        </p:txBody>
      </p:sp>
      <p:grpSp>
        <p:nvGrpSpPr>
          <p:cNvPr id="5" name="Group 4"/>
          <p:cNvGrpSpPr/>
          <p:nvPr/>
        </p:nvGrpSpPr>
        <p:grpSpPr>
          <a:xfrm>
            <a:off x="3995936" y="476672"/>
            <a:ext cx="4176464" cy="864096"/>
            <a:chOff x="2987824" y="1412776"/>
            <a:chExt cx="3430667" cy="864096"/>
          </a:xfrm>
        </p:grpSpPr>
        <p:sp>
          <p:nvSpPr>
            <p:cNvPr id="6" name="Rounded Rectangle 5"/>
            <p:cNvSpPr/>
            <p:nvPr/>
          </p:nvSpPr>
          <p:spPr>
            <a:xfrm>
              <a:off x="2987824" y="1412776"/>
              <a:ext cx="3430667" cy="86409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p>
              <a:pPr algn="ctr"/>
              <a:endParaRPr lang="de-CH" dirty="0" err="1" smtClean="0"/>
            </a:p>
          </p:txBody>
        </p:sp>
        <p:sp>
          <p:nvSpPr>
            <p:cNvPr id="7" name="TextBox 6"/>
            <p:cNvSpPr txBox="1"/>
            <p:nvPr/>
          </p:nvSpPr>
          <p:spPr>
            <a:xfrm>
              <a:off x="3190990" y="1700808"/>
              <a:ext cx="3024336" cy="276999"/>
            </a:xfrm>
            <a:prstGeom prst="rect">
              <a:avLst/>
            </a:prstGeom>
            <a:noFill/>
          </p:spPr>
          <p:txBody>
            <a:bodyPr wrap="square" lIns="0" tIns="0" rIns="0" bIns="0" rtlCol="0">
              <a:spAutoFit/>
            </a:bodyPr>
            <a:lstStyle/>
            <a:p>
              <a:r>
                <a:rPr lang="fr-CH" b="1" dirty="0" err="1" smtClean="0"/>
                <a:t>Does</a:t>
              </a:r>
              <a:r>
                <a:rPr lang="fr-CH" b="1" dirty="0" smtClean="0"/>
                <a:t> </a:t>
              </a:r>
              <a:r>
                <a:rPr lang="fr-CH" b="1" dirty="0" err="1" smtClean="0"/>
                <a:t>some</a:t>
              </a:r>
              <a:r>
                <a:rPr lang="fr-CH" b="1" dirty="0" smtClean="0"/>
                <a:t> </a:t>
              </a:r>
              <a:r>
                <a:rPr lang="fr-CH" b="1" dirty="0" err="1" smtClean="0"/>
                <a:t>given</a:t>
              </a:r>
              <a:r>
                <a:rPr lang="fr-CH" b="1" dirty="0" smtClean="0"/>
                <a:t> </a:t>
              </a:r>
              <a:r>
                <a:rPr lang="fr-CH" b="1" dirty="0" err="1" smtClean="0"/>
                <a:t>thing</a:t>
              </a:r>
              <a:r>
                <a:rPr lang="fr-CH" b="1" dirty="0" smtClean="0"/>
                <a:t> </a:t>
              </a:r>
              <a:r>
                <a:rPr lang="fr-CH" b="1" dirty="0" err="1" smtClean="0"/>
                <a:t>exist</a:t>
              </a:r>
              <a:r>
                <a:rPr lang="fr-CH" b="1" dirty="0" smtClean="0"/>
                <a:t>?</a:t>
              </a:r>
              <a:endParaRPr lang="de-CH" dirty="0" err="1" smtClean="0"/>
            </a:p>
          </p:txBody>
        </p:sp>
      </p:grpSp>
    </p:spTree>
    <p:extLst>
      <p:ext uri="{BB962C8B-B14F-4D97-AF65-F5344CB8AC3E}">
        <p14:creationId xmlns:p14="http://schemas.microsoft.com/office/powerpoint/2010/main" val="4502234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CORRECT</a:t>
            </a:r>
            <a:endParaRPr lang="de-CH" sz="1800" dirty="0"/>
          </a:p>
        </p:txBody>
      </p:sp>
      <p:sp>
        <p:nvSpPr>
          <p:cNvPr id="3" name="Content Placeholder 2"/>
          <p:cNvSpPr>
            <a:spLocks noGrp="1"/>
          </p:cNvSpPr>
          <p:nvPr>
            <p:ph idx="1"/>
          </p:nvPr>
        </p:nvSpPr>
        <p:spPr>
          <a:xfrm>
            <a:off x="467544" y="1628775"/>
            <a:ext cx="8352928" cy="3672433"/>
          </a:xfrm>
        </p:spPr>
        <p:txBody>
          <a:bodyPr/>
          <a:lstStyle/>
          <a:p>
            <a:r>
              <a:rPr lang="fr-CH" dirty="0" smtClean="0"/>
              <a:t>Off-by-one </a:t>
            </a:r>
            <a:r>
              <a:rPr lang="fr-CH" dirty="0" err="1" smtClean="0"/>
              <a:t>errors</a:t>
            </a:r>
            <a:r>
              <a:rPr lang="fr-CH" dirty="0" smtClean="0"/>
              <a:t> («</a:t>
            </a:r>
            <a:r>
              <a:rPr lang="fr-CH" dirty="0" err="1" smtClean="0"/>
              <a:t>fence</a:t>
            </a:r>
            <a:r>
              <a:rPr lang="fr-CH" dirty="0" smtClean="0"/>
              <a:t> post </a:t>
            </a:r>
            <a:r>
              <a:rPr lang="fr-CH" dirty="0" err="1" smtClean="0"/>
              <a:t>errors</a:t>
            </a:r>
            <a:r>
              <a:rPr lang="fr-CH" dirty="0" smtClean="0"/>
              <a:t>»)</a:t>
            </a:r>
          </a:p>
          <a:p>
            <a:endParaRPr lang="fr-CH" dirty="0"/>
          </a:p>
          <a:p>
            <a:endParaRPr lang="fr-CH" dirty="0" smtClean="0"/>
          </a:p>
          <a:p>
            <a:endParaRPr lang="fr-CH" dirty="0"/>
          </a:p>
          <a:p>
            <a:endParaRPr lang="fr-CH" dirty="0" smtClean="0"/>
          </a:p>
          <a:p>
            <a:endParaRPr lang="fr-CH" dirty="0"/>
          </a:p>
          <a:p>
            <a:endParaRPr lang="fr-CH" dirty="0" smtClean="0"/>
          </a:p>
          <a:p>
            <a:endParaRPr lang="fr-CH" dirty="0"/>
          </a:p>
          <a:p>
            <a:endParaRPr lang="fr-CH" dirty="0" smtClean="0"/>
          </a:p>
          <a:p>
            <a:endParaRPr lang="fr-CH" dirty="0" smtClean="0"/>
          </a:p>
          <a:p>
            <a:r>
              <a:rPr lang="fr-CH" dirty="0" smtClean="0"/>
              <a:t>«0-1-n </a:t>
            </a:r>
            <a:r>
              <a:rPr lang="fr-CH" dirty="0" err="1" smtClean="0"/>
              <a:t>Rule</a:t>
            </a:r>
            <a:r>
              <a:rPr lang="fr-CH" dirty="0" smtClean="0"/>
              <a:t>»</a:t>
            </a:r>
          </a:p>
          <a:p>
            <a:pPr lvl="1"/>
            <a:r>
              <a:rPr lang="fr-CH" dirty="0" err="1" smtClean="0"/>
              <a:t>Beware</a:t>
            </a:r>
            <a:r>
              <a:rPr lang="fr-CH" dirty="0" smtClean="0"/>
              <a:t> of the </a:t>
            </a:r>
            <a:r>
              <a:rPr lang="fr-CH" dirty="0" err="1" smtClean="0"/>
              <a:t>number</a:t>
            </a:r>
            <a:r>
              <a:rPr lang="fr-CH" dirty="0" smtClean="0"/>
              <a:t> 260 on Windows </a:t>
            </a:r>
            <a:r>
              <a:rPr lang="fr-CH" dirty="0" smtClean="0">
                <a:sym typeface="Wingdings" panose="05000000000000000000" pitchFamily="2" charset="2"/>
              </a:rPr>
              <a:t></a:t>
            </a:r>
            <a:endParaRPr lang="de-CH" dirty="0"/>
          </a:p>
        </p:txBody>
      </p:sp>
      <p:sp>
        <p:nvSpPr>
          <p:cNvPr id="4" name="Subtitle 3"/>
          <p:cNvSpPr>
            <a:spLocks noGrp="1"/>
          </p:cNvSpPr>
          <p:nvPr>
            <p:ph type="subTitle" idx="13"/>
          </p:nvPr>
        </p:nvSpPr>
        <p:spPr/>
        <p:txBody>
          <a:bodyPr/>
          <a:lstStyle/>
          <a:p>
            <a:r>
              <a:rPr lang="fr-CH" dirty="0" err="1" smtClean="0"/>
              <a:t>Cardinality</a:t>
            </a:r>
            <a:endParaRPr lang="de-CH" dirty="0"/>
          </a:p>
        </p:txBody>
      </p:sp>
      <p:grpSp>
        <p:nvGrpSpPr>
          <p:cNvPr id="5" name="Group 4"/>
          <p:cNvGrpSpPr/>
          <p:nvPr/>
        </p:nvGrpSpPr>
        <p:grpSpPr>
          <a:xfrm>
            <a:off x="3491880" y="476672"/>
            <a:ext cx="4680520" cy="864096"/>
            <a:chOff x="2987824" y="1412776"/>
            <a:chExt cx="3430667" cy="864096"/>
          </a:xfrm>
        </p:grpSpPr>
        <p:sp>
          <p:nvSpPr>
            <p:cNvPr id="6" name="Rounded Rectangle 5"/>
            <p:cNvSpPr/>
            <p:nvPr/>
          </p:nvSpPr>
          <p:spPr>
            <a:xfrm>
              <a:off x="2987824" y="1412776"/>
              <a:ext cx="3430667" cy="86409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p>
              <a:pPr algn="ctr"/>
              <a:endParaRPr lang="de-CH" dirty="0" err="1" smtClean="0"/>
            </a:p>
          </p:txBody>
        </p:sp>
        <p:sp>
          <p:nvSpPr>
            <p:cNvPr id="7" name="TextBox 6"/>
            <p:cNvSpPr txBox="1"/>
            <p:nvPr/>
          </p:nvSpPr>
          <p:spPr>
            <a:xfrm>
              <a:off x="3190990" y="1700808"/>
              <a:ext cx="3024336" cy="553998"/>
            </a:xfrm>
            <a:prstGeom prst="rect">
              <a:avLst/>
            </a:prstGeom>
            <a:noFill/>
          </p:spPr>
          <p:txBody>
            <a:bodyPr wrap="square" lIns="0" tIns="0" rIns="0" bIns="0" rtlCol="0">
              <a:spAutoFit/>
            </a:bodyPr>
            <a:lstStyle/>
            <a:p>
              <a:r>
                <a:rPr lang="fr-CH" b="1" dirty="0" smtClean="0"/>
                <a:t>Do I have </a:t>
              </a:r>
              <a:r>
                <a:rPr lang="fr-CH" b="1" dirty="0" err="1" smtClean="0"/>
                <a:t>exactly</a:t>
              </a:r>
              <a:r>
                <a:rPr lang="fr-CH" b="1" dirty="0" smtClean="0"/>
                <a:t> as </a:t>
              </a:r>
              <a:r>
                <a:rPr lang="fr-CH" b="1" dirty="0" err="1" smtClean="0"/>
                <a:t>many</a:t>
              </a:r>
              <a:r>
                <a:rPr lang="fr-CH" b="1" dirty="0" smtClean="0"/>
                <a:t> as I </a:t>
              </a:r>
              <a:r>
                <a:rPr lang="fr-CH" b="1" dirty="0" err="1" smtClean="0"/>
                <a:t>need</a:t>
              </a:r>
              <a:r>
                <a:rPr lang="fr-CH" b="1" dirty="0" smtClean="0"/>
                <a:t>?</a:t>
              </a:r>
              <a:endParaRPr lang="de-CH" dirty="0" err="1" smtClean="0"/>
            </a:p>
          </p:txBody>
        </p:sp>
      </p:grpSp>
      <p:pic>
        <p:nvPicPr>
          <p:cNvPr id="8" name="Picture 7"/>
          <p:cNvPicPr>
            <a:picLocks noChangeAspect="1"/>
          </p:cNvPicPr>
          <p:nvPr/>
        </p:nvPicPr>
        <p:blipFill>
          <a:blip r:embed="rId2"/>
          <a:stretch>
            <a:fillRect/>
          </a:stretch>
        </p:blipFill>
        <p:spPr>
          <a:xfrm>
            <a:off x="2478758" y="2348880"/>
            <a:ext cx="4330500" cy="2675756"/>
          </a:xfrm>
          <a:prstGeom prst="rect">
            <a:avLst/>
          </a:prstGeom>
        </p:spPr>
      </p:pic>
    </p:spTree>
    <p:extLst>
      <p:ext uri="{BB962C8B-B14F-4D97-AF65-F5344CB8AC3E}">
        <p14:creationId xmlns:p14="http://schemas.microsoft.com/office/powerpoint/2010/main" val="24383531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CORRECT</a:t>
            </a:r>
            <a:endParaRPr lang="de-CH" sz="1800" dirty="0"/>
          </a:p>
        </p:txBody>
      </p:sp>
      <p:sp>
        <p:nvSpPr>
          <p:cNvPr id="3" name="Content Placeholder 2"/>
          <p:cNvSpPr>
            <a:spLocks noGrp="1"/>
          </p:cNvSpPr>
          <p:nvPr>
            <p:ph idx="1"/>
          </p:nvPr>
        </p:nvSpPr>
        <p:spPr>
          <a:xfrm>
            <a:off x="467544" y="1628775"/>
            <a:ext cx="8352928" cy="3672433"/>
          </a:xfrm>
        </p:spPr>
        <p:txBody>
          <a:bodyPr/>
          <a:lstStyle/>
          <a:p>
            <a:r>
              <a:rPr lang="fr-CH" dirty="0" err="1"/>
              <a:t>Does</a:t>
            </a:r>
            <a:r>
              <a:rPr lang="fr-CH" dirty="0"/>
              <a:t> the </a:t>
            </a:r>
            <a:r>
              <a:rPr lang="fr-CH" dirty="0" err="1"/>
              <a:t>order</a:t>
            </a:r>
            <a:r>
              <a:rPr lang="fr-CH" dirty="0"/>
              <a:t> in </a:t>
            </a:r>
            <a:r>
              <a:rPr lang="fr-CH" dirty="0" err="1"/>
              <a:t>which</a:t>
            </a:r>
            <a:r>
              <a:rPr lang="fr-CH" dirty="0"/>
              <a:t> </a:t>
            </a:r>
            <a:r>
              <a:rPr lang="fr-CH" dirty="0" err="1"/>
              <a:t>you</a:t>
            </a:r>
            <a:r>
              <a:rPr lang="fr-CH" dirty="0"/>
              <a:t> call </a:t>
            </a:r>
            <a:r>
              <a:rPr lang="fr-CH" dirty="0" err="1"/>
              <a:t>your</a:t>
            </a:r>
            <a:r>
              <a:rPr lang="fr-CH" dirty="0"/>
              <a:t> </a:t>
            </a:r>
            <a:r>
              <a:rPr lang="fr-CH" dirty="0" err="1"/>
              <a:t>methods</a:t>
            </a:r>
            <a:r>
              <a:rPr lang="fr-CH" dirty="0"/>
              <a:t> </a:t>
            </a:r>
            <a:r>
              <a:rPr lang="fr-CH" dirty="0" err="1"/>
              <a:t>matter</a:t>
            </a:r>
            <a:r>
              <a:rPr lang="fr-CH" dirty="0"/>
              <a:t>? </a:t>
            </a:r>
            <a:r>
              <a:rPr lang="fr-CH" dirty="0" err="1"/>
              <a:t>Try</a:t>
            </a:r>
            <a:r>
              <a:rPr lang="fr-CH" dirty="0"/>
              <a:t> </a:t>
            </a:r>
            <a:r>
              <a:rPr lang="fr-CH" dirty="0" err="1"/>
              <a:t>calling</a:t>
            </a:r>
            <a:r>
              <a:rPr lang="fr-CH" dirty="0"/>
              <a:t> </a:t>
            </a:r>
            <a:r>
              <a:rPr lang="fr-CH" dirty="0" err="1"/>
              <a:t>methods</a:t>
            </a:r>
            <a:r>
              <a:rPr lang="fr-CH" dirty="0"/>
              <a:t> out of the </a:t>
            </a:r>
            <a:r>
              <a:rPr lang="fr-CH" dirty="0" err="1"/>
              <a:t>expected</a:t>
            </a:r>
            <a:r>
              <a:rPr lang="fr-CH" dirty="0"/>
              <a:t> </a:t>
            </a:r>
            <a:r>
              <a:rPr lang="fr-CH" dirty="0" err="1" smtClean="0"/>
              <a:t>order</a:t>
            </a:r>
            <a:endParaRPr lang="en-US" dirty="0" smtClean="0"/>
          </a:p>
          <a:p>
            <a:r>
              <a:rPr lang="en-US" dirty="0" smtClean="0"/>
              <a:t>Absolute </a:t>
            </a:r>
            <a:r>
              <a:rPr lang="en-US" dirty="0"/>
              <a:t>time (elapsed and wall clock)</a:t>
            </a:r>
          </a:p>
          <a:p>
            <a:r>
              <a:rPr lang="de-CH" dirty="0" smtClean="0"/>
              <a:t>Concurrency issues </a:t>
            </a:r>
            <a:r>
              <a:rPr lang="de-CH" dirty="0" smtClean="0">
                <a:sym typeface="Wingdings" panose="05000000000000000000" pitchFamily="2" charset="2"/>
              </a:rPr>
              <a:t> exercise time-outs, asynchronous calls, etc.</a:t>
            </a:r>
            <a:endParaRPr lang="de-CH" dirty="0" smtClean="0"/>
          </a:p>
          <a:p>
            <a:pPr marL="0" indent="0">
              <a:buNone/>
            </a:pPr>
            <a:endParaRPr lang="de-CH" dirty="0"/>
          </a:p>
        </p:txBody>
      </p:sp>
      <p:sp>
        <p:nvSpPr>
          <p:cNvPr id="4" name="Subtitle 3"/>
          <p:cNvSpPr>
            <a:spLocks noGrp="1"/>
          </p:cNvSpPr>
          <p:nvPr>
            <p:ph type="subTitle" idx="13"/>
          </p:nvPr>
        </p:nvSpPr>
        <p:spPr/>
        <p:txBody>
          <a:bodyPr/>
          <a:lstStyle/>
          <a:p>
            <a:r>
              <a:rPr lang="fr-CH" dirty="0" smtClean="0"/>
              <a:t>Time</a:t>
            </a:r>
            <a:endParaRPr lang="de-CH" dirty="0"/>
          </a:p>
        </p:txBody>
      </p:sp>
    </p:spTree>
    <p:extLst>
      <p:ext uri="{BB962C8B-B14F-4D97-AF65-F5344CB8AC3E}">
        <p14:creationId xmlns:p14="http://schemas.microsoft.com/office/powerpoint/2010/main" val="38887128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Properties</a:t>
            </a:r>
            <a:r>
              <a:rPr lang="fr-CH" dirty="0" smtClean="0"/>
              <a:t> of good tests </a:t>
            </a:r>
            <a:r>
              <a:rPr lang="fr-CH" sz="1800" dirty="0"/>
              <a:t>(</a:t>
            </a:r>
            <a:r>
              <a:rPr lang="fr-CH" sz="1800" dirty="0" err="1"/>
              <a:t>Pragmatic</a:t>
            </a:r>
            <a:r>
              <a:rPr lang="fr-CH" sz="1800" dirty="0"/>
              <a:t> Unit </a:t>
            </a:r>
            <a:r>
              <a:rPr lang="fr-CH" sz="1800" dirty="0" err="1"/>
              <a:t>Testing</a:t>
            </a:r>
            <a:r>
              <a:rPr lang="fr-CH" sz="1800" dirty="0"/>
              <a:t>)</a:t>
            </a:r>
            <a:endParaRPr lang="de-CH" sz="1800" dirty="0"/>
          </a:p>
        </p:txBody>
      </p:sp>
      <p:sp>
        <p:nvSpPr>
          <p:cNvPr id="3" name="Content Placeholder 2"/>
          <p:cNvSpPr>
            <a:spLocks noGrp="1"/>
          </p:cNvSpPr>
          <p:nvPr>
            <p:ph idx="1"/>
          </p:nvPr>
        </p:nvSpPr>
        <p:spPr>
          <a:xfrm>
            <a:off x="467544" y="1628775"/>
            <a:ext cx="8352928" cy="1872233"/>
          </a:xfrm>
        </p:spPr>
        <p:txBody>
          <a:bodyPr/>
          <a:lstStyle/>
          <a:p>
            <a:r>
              <a:rPr lang="fr-CH" b="1" dirty="0" err="1" smtClean="0"/>
              <a:t>A</a:t>
            </a:r>
            <a:r>
              <a:rPr lang="fr-CH" dirty="0" err="1" smtClean="0"/>
              <a:t>utomatic</a:t>
            </a:r>
            <a:endParaRPr lang="fr-CH" dirty="0" smtClean="0"/>
          </a:p>
          <a:p>
            <a:r>
              <a:rPr lang="fr-CH" b="1" dirty="0" err="1" smtClean="0"/>
              <a:t>T</a:t>
            </a:r>
            <a:r>
              <a:rPr lang="fr-CH" dirty="0" err="1" smtClean="0"/>
              <a:t>horough</a:t>
            </a:r>
            <a:endParaRPr lang="fr-CH" dirty="0" smtClean="0"/>
          </a:p>
          <a:p>
            <a:r>
              <a:rPr lang="fr-CH" b="1" dirty="0" err="1" smtClean="0"/>
              <a:t>R</a:t>
            </a:r>
            <a:r>
              <a:rPr lang="fr-CH" dirty="0" err="1" smtClean="0"/>
              <a:t>epeatable</a:t>
            </a:r>
            <a:endParaRPr lang="fr-CH" dirty="0" smtClean="0"/>
          </a:p>
          <a:p>
            <a:r>
              <a:rPr lang="fr-CH" b="1" dirty="0" smtClean="0"/>
              <a:t>I</a:t>
            </a:r>
            <a:r>
              <a:rPr lang="fr-CH" dirty="0" smtClean="0"/>
              <a:t>ndependent</a:t>
            </a:r>
          </a:p>
          <a:p>
            <a:r>
              <a:rPr lang="fr-CH" b="1" dirty="0" smtClean="0"/>
              <a:t>P</a:t>
            </a:r>
            <a:r>
              <a:rPr lang="fr-CH" dirty="0" smtClean="0"/>
              <a:t>rofessional</a:t>
            </a:r>
            <a:endParaRPr lang="de-CH" b="1" dirty="0"/>
          </a:p>
        </p:txBody>
      </p:sp>
      <p:sp>
        <p:nvSpPr>
          <p:cNvPr id="4" name="Subtitle 3"/>
          <p:cNvSpPr>
            <a:spLocks noGrp="1"/>
          </p:cNvSpPr>
          <p:nvPr>
            <p:ph type="subTitle" idx="13"/>
          </p:nvPr>
        </p:nvSpPr>
        <p:spPr/>
        <p:txBody>
          <a:bodyPr/>
          <a:lstStyle/>
          <a:p>
            <a:r>
              <a:rPr lang="fr-CH" dirty="0" smtClean="0"/>
              <a:t>A-TRIP</a:t>
            </a:r>
            <a:endParaRPr lang="de-CH" dirty="0"/>
          </a:p>
        </p:txBody>
      </p:sp>
    </p:spTree>
    <p:extLst>
      <p:ext uri="{BB962C8B-B14F-4D97-AF65-F5344CB8AC3E}">
        <p14:creationId xmlns:p14="http://schemas.microsoft.com/office/powerpoint/2010/main" val="35963085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Properties</a:t>
            </a:r>
            <a:r>
              <a:rPr lang="fr-CH" dirty="0" smtClean="0"/>
              <a:t> of good tests </a:t>
            </a:r>
            <a:r>
              <a:rPr lang="fr-CH" sz="1800" dirty="0"/>
              <a:t>(</a:t>
            </a:r>
            <a:r>
              <a:rPr lang="fr-CH" sz="1800" dirty="0" err="1"/>
              <a:t>Pragmatic</a:t>
            </a:r>
            <a:r>
              <a:rPr lang="fr-CH" sz="1800" dirty="0"/>
              <a:t> Unit </a:t>
            </a:r>
            <a:r>
              <a:rPr lang="fr-CH" sz="1800" dirty="0" err="1"/>
              <a:t>Testing</a:t>
            </a:r>
            <a:r>
              <a:rPr lang="fr-CH" sz="1800" dirty="0"/>
              <a:t>)</a:t>
            </a:r>
            <a:endParaRPr lang="de-CH" sz="1800" dirty="0"/>
          </a:p>
        </p:txBody>
      </p:sp>
      <p:sp>
        <p:nvSpPr>
          <p:cNvPr id="3" name="Content Placeholder 2"/>
          <p:cNvSpPr>
            <a:spLocks noGrp="1"/>
          </p:cNvSpPr>
          <p:nvPr>
            <p:ph idx="1"/>
          </p:nvPr>
        </p:nvSpPr>
        <p:spPr>
          <a:xfrm>
            <a:off x="467544" y="1628775"/>
            <a:ext cx="8352928" cy="1872233"/>
          </a:xfrm>
        </p:spPr>
        <p:txBody>
          <a:bodyPr/>
          <a:lstStyle/>
          <a:p>
            <a:r>
              <a:rPr lang="fr-CH" dirty="0" smtClean="0"/>
              <a:t>You </a:t>
            </a:r>
            <a:r>
              <a:rPr lang="fr-CH" dirty="0" err="1" smtClean="0"/>
              <a:t>will</a:t>
            </a:r>
            <a:r>
              <a:rPr lang="fr-CH" dirty="0" smtClean="0"/>
              <a:t> </a:t>
            </a:r>
            <a:r>
              <a:rPr lang="fr-CH" dirty="0" err="1" smtClean="0"/>
              <a:t>run</a:t>
            </a:r>
            <a:r>
              <a:rPr lang="fr-CH" dirty="0" smtClean="0"/>
              <a:t> the tests over and over </a:t>
            </a:r>
            <a:r>
              <a:rPr lang="fr-CH" dirty="0" err="1" smtClean="0"/>
              <a:t>again</a:t>
            </a:r>
            <a:r>
              <a:rPr lang="fr-CH" dirty="0" smtClean="0"/>
              <a:t> </a:t>
            </a:r>
            <a:r>
              <a:rPr lang="fr-CH" dirty="0" smtClean="0">
                <a:sym typeface="Wingdings" panose="05000000000000000000" pitchFamily="2" charset="2"/>
              </a:rPr>
              <a:t> </a:t>
            </a:r>
            <a:r>
              <a:rPr lang="fr-CH" dirty="0" err="1" smtClean="0">
                <a:sym typeface="Wingdings" panose="05000000000000000000" pitchFamily="2" charset="2"/>
              </a:rPr>
              <a:t>they</a:t>
            </a:r>
            <a:r>
              <a:rPr lang="fr-CH" dirty="0" smtClean="0">
                <a:sym typeface="Wingdings" panose="05000000000000000000" pitchFamily="2" charset="2"/>
              </a:rPr>
              <a:t> </a:t>
            </a:r>
            <a:r>
              <a:rPr lang="fr-CH" dirty="0" err="1" smtClean="0">
                <a:sym typeface="Wingdings" panose="05000000000000000000" pitchFamily="2" charset="2"/>
              </a:rPr>
              <a:t>need</a:t>
            </a:r>
            <a:r>
              <a:rPr lang="fr-CH" dirty="0" smtClean="0">
                <a:sym typeface="Wingdings" panose="05000000000000000000" pitchFamily="2" charset="2"/>
              </a:rPr>
              <a:t> to </a:t>
            </a:r>
            <a:r>
              <a:rPr lang="fr-CH" dirty="0" err="1" smtClean="0">
                <a:sym typeface="Wingdings" panose="05000000000000000000" pitchFamily="2" charset="2"/>
              </a:rPr>
              <a:t>be</a:t>
            </a:r>
            <a:r>
              <a:rPr lang="fr-CH" dirty="0" smtClean="0">
                <a:sym typeface="Wingdings" panose="05000000000000000000" pitchFamily="2" charset="2"/>
              </a:rPr>
              <a:t> </a:t>
            </a:r>
            <a:r>
              <a:rPr lang="fr-CH" dirty="0" err="1" smtClean="0">
                <a:sym typeface="Wingdings" panose="05000000000000000000" pitchFamily="2" charset="2"/>
              </a:rPr>
              <a:t>automatic</a:t>
            </a:r>
            <a:endParaRPr lang="fr-CH" dirty="0" smtClean="0">
              <a:sym typeface="Wingdings" panose="05000000000000000000" pitchFamily="2" charset="2"/>
            </a:endParaRPr>
          </a:p>
          <a:p>
            <a:r>
              <a:rPr lang="fr-CH" dirty="0" smtClean="0">
                <a:sym typeface="Wingdings" panose="05000000000000000000" pitchFamily="2" charset="2"/>
              </a:rPr>
              <a:t>You </a:t>
            </a:r>
            <a:r>
              <a:rPr lang="fr-CH" dirty="0" err="1" smtClean="0">
                <a:sym typeface="Wingdings" panose="05000000000000000000" pitchFamily="2" charset="2"/>
              </a:rPr>
              <a:t>need</a:t>
            </a:r>
            <a:r>
              <a:rPr lang="fr-CH" dirty="0" smtClean="0">
                <a:sym typeface="Wingdings" panose="05000000000000000000" pitchFamily="2" charset="2"/>
              </a:rPr>
              <a:t> a server </a:t>
            </a:r>
            <a:r>
              <a:rPr lang="fr-CH" dirty="0" err="1" smtClean="0">
                <a:sym typeface="Wingdings" panose="05000000000000000000" pitchFamily="2" charset="2"/>
              </a:rPr>
              <a:t>that</a:t>
            </a:r>
            <a:r>
              <a:rPr lang="fr-CH" dirty="0" smtClean="0">
                <a:sym typeface="Wingdings" panose="05000000000000000000" pitchFamily="2" charset="2"/>
              </a:rPr>
              <a:t> </a:t>
            </a:r>
            <a:r>
              <a:rPr lang="fr-CH" dirty="0" err="1" smtClean="0">
                <a:sym typeface="Wingdings" panose="05000000000000000000" pitchFamily="2" charset="2"/>
              </a:rPr>
              <a:t>continuously</a:t>
            </a:r>
            <a:r>
              <a:rPr lang="fr-CH" dirty="0" smtClean="0">
                <a:sym typeface="Wingdings" panose="05000000000000000000" pitchFamily="2" charset="2"/>
              </a:rPr>
              <a:t> </a:t>
            </a:r>
            <a:r>
              <a:rPr lang="fr-CH" dirty="0" err="1" smtClean="0">
                <a:sym typeface="Wingdings" panose="05000000000000000000" pitchFamily="2" charset="2"/>
              </a:rPr>
              <a:t>runs</a:t>
            </a:r>
            <a:r>
              <a:rPr lang="fr-CH" dirty="0" smtClean="0">
                <a:sym typeface="Wingdings" panose="05000000000000000000" pitchFamily="2" charset="2"/>
              </a:rPr>
              <a:t> the tests </a:t>
            </a:r>
            <a:r>
              <a:rPr lang="fr-CH" dirty="0" err="1" smtClean="0">
                <a:sym typeface="Wingdings" panose="05000000000000000000" pitchFamily="2" charset="2"/>
              </a:rPr>
              <a:t>automatically</a:t>
            </a:r>
            <a:endParaRPr lang="fr-CH" dirty="0" smtClean="0">
              <a:sym typeface="Wingdings" panose="05000000000000000000" pitchFamily="2" charset="2"/>
            </a:endParaRPr>
          </a:p>
          <a:p>
            <a:r>
              <a:rPr lang="fr-CH" dirty="0" smtClean="0">
                <a:sym typeface="Wingdings" panose="05000000000000000000" pitchFamily="2" charset="2"/>
              </a:rPr>
              <a:t>You </a:t>
            </a:r>
            <a:r>
              <a:rPr lang="fr-CH" dirty="0" err="1" smtClean="0">
                <a:sym typeface="Wingdings" panose="05000000000000000000" pitchFamily="2" charset="2"/>
              </a:rPr>
              <a:t>need</a:t>
            </a:r>
            <a:r>
              <a:rPr lang="fr-CH" dirty="0" smtClean="0">
                <a:sym typeface="Wingdings" panose="05000000000000000000" pitchFamily="2" charset="2"/>
              </a:rPr>
              <a:t> an </a:t>
            </a:r>
            <a:r>
              <a:rPr lang="fr-CH" dirty="0" err="1" smtClean="0">
                <a:sym typeface="Wingdings" panose="05000000000000000000" pitchFamily="2" charset="2"/>
              </a:rPr>
              <a:t>automated</a:t>
            </a:r>
            <a:r>
              <a:rPr lang="fr-CH" dirty="0" smtClean="0">
                <a:sym typeface="Wingdings" panose="05000000000000000000" pitchFamily="2" charset="2"/>
              </a:rPr>
              <a:t> </a:t>
            </a:r>
            <a:r>
              <a:rPr lang="fr-CH" dirty="0" err="1" smtClean="0">
                <a:sym typeface="Wingdings" panose="05000000000000000000" pitchFamily="2" charset="2"/>
              </a:rPr>
              <a:t>way</a:t>
            </a:r>
            <a:r>
              <a:rPr lang="fr-CH" dirty="0" smtClean="0">
                <a:sym typeface="Wingdings" panose="05000000000000000000" pitchFamily="2" charset="2"/>
              </a:rPr>
              <a:t> of </a:t>
            </a:r>
            <a:r>
              <a:rPr lang="fr-CH" dirty="0" err="1" smtClean="0">
                <a:sym typeface="Wingdings" panose="05000000000000000000" pitchFamily="2" charset="2"/>
              </a:rPr>
              <a:t>checking</a:t>
            </a:r>
            <a:r>
              <a:rPr lang="fr-CH" dirty="0" smtClean="0">
                <a:sym typeface="Wingdings" panose="05000000000000000000" pitchFamily="2" charset="2"/>
              </a:rPr>
              <a:t> </a:t>
            </a:r>
            <a:r>
              <a:rPr lang="fr-CH" dirty="0" err="1" smtClean="0">
                <a:sym typeface="Wingdings" panose="05000000000000000000" pitchFamily="2" charset="2"/>
              </a:rPr>
              <a:t>whether</a:t>
            </a:r>
            <a:r>
              <a:rPr lang="fr-CH" dirty="0" smtClean="0">
                <a:sym typeface="Wingdings" panose="05000000000000000000" pitchFamily="2" charset="2"/>
              </a:rPr>
              <a:t> the tests have </a:t>
            </a:r>
            <a:r>
              <a:rPr lang="fr-CH" dirty="0" err="1" smtClean="0">
                <a:sym typeface="Wingdings" panose="05000000000000000000" pitchFamily="2" charset="2"/>
              </a:rPr>
              <a:t>passed</a:t>
            </a:r>
            <a:r>
              <a:rPr lang="fr-CH" dirty="0" smtClean="0">
                <a:sym typeface="Wingdings" panose="05000000000000000000" pitchFamily="2" charset="2"/>
              </a:rPr>
              <a:t> or not</a:t>
            </a:r>
          </a:p>
          <a:p>
            <a:r>
              <a:rPr lang="fr-CH" dirty="0" smtClean="0">
                <a:sym typeface="Wingdings" panose="05000000000000000000" pitchFamily="2" charset="2"/>
              </a:rPr>
              <a:t>Unit-tests </a:t>
            </a:r>
            <a:r>
              <a:rPr lang="fr-CH" dirty="0" err="1" smtClean="0">
                <a:sym typeface="Wingdings" panose="05000000000000000000" pitchFamily="2" charset="2"/>
              </a:rPr>
              <a:t>need</a:t>
            </a:r>
            <a:r>
              <a:rPr lang="fr-CH" dirty="0" smtClean="0">
                <a:sym typeface="Wingdings" panose="05000000000000000000" pitchFamily="2" charset="2"/>
              </a:rPr>
              <a:t> to </a:t>
            </a:r>
            <a:r>
              <a:rPr lang="fr-CH" dirty="0" err="1" smtClean="0">
                <a:sym typeface="Wingdings" panose="05000000000000000000" pitchFamily="2" charset="2"/>
              </a:rPr>
              <a:t>be</a:t>
            </a:r>
            <a:r>
              <a:rPr lang="fr-CH" dirty="0" smtClean="0">
                <a:sym typeface="Wingdings" panose="05000000000000000000" pitchFamily="2" charset="2"/>
              </a:rPr>
              <a:t> </a:t>
            </a:r>
            <a:r>
              <a:rPr lang="fr-CH" dirty="0" err="1" smtClean="0">
                <a:sym typeface="Wingdings" panose="05000000000000000000" pitchFamily="2" charset="2"/>
              </a:rPr>
              <a:t>silent</a:t>
            </a:r>
            <a:r>
              <a:rPr lang="fr-CH" dirty="0" smtClean="0">
                <a:sym typeface="Wingdings" panose="05000000000000000000" pitchFamily="2" charset="2"/>
              </a:rPr>
              <a:t>, self-</a:t>
            </a:r>
            <a:r>
              <a:rPr lang="fr-CH" dirty="0" err="1" smtClean="0">
                <a:sym typeface="Wingdings" panose="05000000000000000000" pitchFamily="2" charset="2"/>
              </a:rPr>
              <a:t>contained</a:t>
            </a:r>
            <a:r>
              <a:rPr lang="fr-CH" dirty="0" smtClean="0">
                <a:sym typeface="Wingdings" panose="05000000000000000000" pitchFamily="2" charset="2"/>
              </a:rPr>
              <a:t>, and </a:t>
            </a:r>
            <a:r>
              <a:rPr lang="fr-CH" dirty="0" err="1" smtClean="0">
                <a:sym typeface="Wingdings" panose="05000000000000000000" pitchFamily="2" charset="2"/>
              </a:rPr>
              <a:t>fast</a:t>
            </a:r>
            <a:endParaRPr lang="de-CH" dirty="0"/>
          </a:p>
        </p:txBody>
      </p:sp>
      <p:sp>
        <p:nvSpPr>
          <p:cNvPr id="4" name="Subtitle 3"/>
          <p:cNvSpPr>
            <a:spLocks noGrp="1"/>
          </p:cNvSpPr>
          <p:nvPr>
            <p:ph type="subTitle" idx="13"/>
          </p:nvPr>
        </p:nvSpPr>
        <p:spPr/>
        <p:txBody>
          <a:bodyPr/>
          <a:lstStyle/>
          <a:p>
            <a:r>
              <a:rPr lang="fr-CH" dirty="0" err="1" smtClean="0"/>
              <a:t>Automatic</a:t>
            </a:r>
            <a:endParaRPr lang="de-CH" dirty="0"/>
          </a:p>
        </p:txBody>
      </p:sp>
    </p:spTree>
    <p:extLst>
      <p:ext uri="{BB962C8B-B14F-4D97-AF65-F5344CB8AC3E}">
        <p14:creationId xmlns:p14="http://schemas.microsoft.com/office/powerpoint/2010/main" val="34026329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Concepts</a:t>
            </a:r>
            <a:endParaRPr lang="de-CH" dirty="0"/>
          </a:p>
        </p:txBody>
      </p:sp>
      <p:sp>
        <p:nvSpPr>
          <p:cNvPr id="4" name="Subtitle 3"/>
          <p:cNvSpPr>
            <a:spLocks noGrp="1"/>
          </p:cNvSpPr>
          <p:nvPr>
            <p:ph type="subTitle" idx="13"/>
          </p:nvPr>
        </p:nvSpPr>
        <p:spPr/>
        <p:txBody>
          <a:bodyPr/>
          <a:lstStyle/>
          <a:p>
            <a:r>
              <a:rPr lang="fr-CH" dirty="0" err="1"/>
              <a:t>Behavior-driven</a:t>
            </a:r>
            <a:r>
              <a:rPr lang="fr-CH" dirty="0"/>
              <a:t> </a:t>
            </a:r>
            <a:r>
              <a:rPr lang="fr-CH" dirty="0" err="1"/>
              <a:t>development</a:t>
            </a:r>
            <a:endParaRPr lang="de-CH" dirty="0"/>
          </a:p>
        </p:txBody>
      </p:sp>
      <p:pic>
        <p:nvPicPr>
          <p:cNvPr id="5" name="Picture 4"/>
          <p:cNvPicPr>
            <a:picLocks noChangeAspect="1"/>
          </p:cNvPicPr>
          <p:nvPr/>
        </p:nvPicPr>
        <p:blipFill>
          <a:blip r:embed="rId3"/>
          <a:stretch>
            <a:fillRect/>
          </a:stretch>
        </p:blipFill>
        <p:spPr>
          <a:xfrm>
            <a:off x="1331640" y="1628800"/>
            <a:ext cx="6104016" cy="4237657"/>
          </a:xfrm>
          <a:prstGeom prst="rect">
            <a:avLst/>
          </a:prstGeom>
        </p:spPr>
      </p:pic>
    </p:spTree>
    <p:extLst>
      <p:ext uri="{BB962C8B-B14F-4D97-AF65-F5344CB8AC3E}">
        <p14:creationId xmlns:p14="http://schemas.microsoft.com/office/powerpoint/2010/main" val="41192526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Properties</a:t>
            </a:r>
            <a:r>
              <a:rPr lang="fr-CH" dirty="0" smtClean="0"/>
              <a:t> of good tests </a:t>
            </a:r>
            <a:r>
              <a:rPr lang="fr-CH" sz="1800" dirty="0"/>
              <a:t>(</a:t>
            </a:r>
            <a:r>
              <a:rPr lang="fr-CH" sz="1800" dirty="0" err="1"/>
              <a:t>Pragmatic</a:t>
            </a:r>
            <a:r>
              <a:rPr lang="fr-CH" sz="1800" dirty="0"/>
              <a:t> Unit </a:t>
            </a:r>
            <a:r>
              <a:rPr lang="fr-CH" sz="1800" dirty="0" err="1"/>
              <a:t>Testing</a:t>
            </a:r>
            <a:r>
              <a:rPr lang="fr-CH" sz="1800" dirty="0"/>
              <a:t>)</a:t>
            </a:r>
            <a:endParaRPr lang="de-CH" sz="1800" dirty="0"/>
          </a:p>
        </p:txBody>
      </p:sp>
      <p:sp>
        <p:nvSpPr>
          <p:cNvPr id="3" name="Content Placeholder 2"/>
          <p:cNvSpPr>
            <a:spLocks noGrp="1"/>
          </p:cNvSpPr>
          <p:nvPr>
            <p:ph idx="1"/>
          </p:nvPr>
        </p:nvSpPr>
        <p:spPr>
          <a:xfrm>
            <a:off x="467544" y="1628775"/>
            <a:ext cx="8352928" cy="1872233"/>
          </a:xfrm>
        </p:spPr>
        <p:txBody>
          <a:bodyPr/>
          <a:lstStyle/>
          <a:p>
            <a:r>
              <a:rPr lang="fr-CH" dirty="0" smtClean="0"/>
              <a:t>Test </a:t>
            </a:r>
            <a:r>
              <a:rPr lang="fr-CH" dirty="0" err="1" smtClean="0"/>
              <a:t>everything</a:t>
            </a:r>
            <a:r>
              <a:rPr lang="fr-CH" dirty="0" smtClean="0"/>
              <a:t> </a:t>
            </a:r>
            <a:r>
              <a:rPr lang="fr-CH" dirty="0" err="1" smtClean="0"/>
              <a:t>that’s</a:t>
            </a:r>
            <a:r>
              <a:rPr lang="fr-CH" dirty="0" smtClean="0"/>
              <a:t> </a:t>
            </a:r>
            <a:r>
              <a:rPr lang="fr-CH" dirty="0" err="1" smtClean="0"/>
              <a:t>likely</a:t>
            </a:r>
            <a:r>
              <a:rPr lang="fr-CH" dirty="0" smtClean="0"/>
              <a:t> to break</a:t>
            </a:r>
          </a:p>
          <a:p>
            <a:pPr lvl="1"/>
            <a:r>
              <a:rPr lang="fr-CH" dirty="0" smtClean="0"/>
              <a:t>Test </a:t>
            </a:r>
            <a:r>
              <a:rPr lang="fr-CH" dirty="0" err="1" smtClean="0"/>
              <a:t>every</a:t>
            </a:r>
            <a:r>
              <a:rPr lang="fr-CH" dirty="0" smtClean="0"/>
              <a:t> line of code?</a:t>
            </a:r>
          </a:p>
          <a:p>
            <a:pPr lvl="1"/>
            <a:r>
              <a:rPr lang="fr-CH" dirty="0" smtClean="0"/>
              <a:t>Test the </a:t>
            </a:r>
            <a:r>
              <a:rPr lang="fr-CH" dirty="0" err="1" smtClean="0"/>
              <a:t>most</a:t>
            </a:r>
            <a:r>
              <a:rPr lang="fr-CH" dirty="0" smtClean="0"/>
              <a:t> </a:t>
            </a:r>
            <a:r>
              <a:rPr lang="fr-CH" dirty="0" err="1" smtClean="0"/>
              <a:t>likely</a:t>
            </a:r>
            <a:r>
              <a:rPr lang="fr-CH" dirty="0" smtClean="0"/>
              <a:t> candidates (</a:t>
            </a:r>
            <a:r>
              <a:rPr lang="fr-CH" dirty="0" err="1" smtClean="0"/>
              <a:t>boundary</a:t>
            </a:r>
            <a:r>
              <a:rPr lang="fr-CH" dirty="0" smtClean="0"/>
              <a:t> conditions, </a:t>
            </a:r>
            <a:r>
              <a:rPr lang="fr-CH" dirty="0" err="1" smtClean="0"/>
              <a:t>missing</a:t>
            </a:r>
            <a:r>
              <a:rPr lang="fr-CH" dirty="0" smtClean="0"/>
              <a:t> and </a:t>
            </a:r>
            <a:r>
              <a:rPr lang="fr-CH" dirty="0" err="1" smtClean="0"/>
              <a:t>malformed</a:t>
            </a:r>
            <a:r>
              <a:rPr lang="fr-CH" dirty="0" smtClean="0"/>
              <a:t> data, …)?</a:t>
            </a:r>
          </a:p>
          <a:p>
            <a:r>
              <a:rPr lang="fr-CH" dirty="0" smtClean="0"/>
              <a:t>Bugs tend to </a:t>
            </a:r>
            <a:r>
              <a:rPr lang="fr-CH" dirty="0" err="1" smtClean="0"/>
              <a:t>clump</a:t>
            </a:r>
            <a:r>
              <a:rPr lang="fr-CH" dirty="0" smtClean="0"/>
              <a:t> </a:t>
            </a:r>
            <a:r>
              <a:rPr lang="fr-CH" dirty="0" err="1" smtClean="0"/>
              <a:t>together</a:t>
            </a:r>
            <a:r>
              <a:rPr lang="fr-CH" dirty="0" smtClean="0"/>
              <a:t> in </a:t>
            </a:r>
            <a:r>
              <a:rPr lang="fr-CH" dirty="0" err="1" smtClean="0"/>
              <a:t>problematic</a:t>
            </a:r>
            <a:r>
              <a:rPr lang="fr-CH" dirty="0" smtClean="0"/>
              <a:t> areas</a:t>
            </a:r>
            <a:endParaRPr lang="de-CH" dirty="0"/>
          </a:p>
        </p:txBody>
      </p:sp>
      <p:sp>
        <p:nvSpPr>
          <p:cNvPr id="4" name="Subtitle 3"/>
          <p:cNvSpPr>
            <a:spLocks noGrp="1"/>
          </p:cNvSpPr>
          <p:nvPr>
            <p:ph type="subTitle" idx="13"/>
          </p:nvPr>
        </p:nvSpPr>
        <p:spPr/>
        <p:txBody>
          <a:bodyPr/>
          <a:lstStyle/>
          <a:p>
            <a:r>
              <a:rPr lang="fr-CH" dirty="0" err="1" smtClean="0"/>
              <a:t>Thorough</a:t>
            </a:r>
            <a:endParaRPr lang="de-CH" dirty="0"/>
          </a:p>
        </p:txBody>
      </p:sp>
    </p:spTree>
    <p:extLst>
      <p:ext uri="{BB962C8B-B14F-4D97-AF65-F5344CB8AC3E}">
        <p14:creationId xmlns:p14="http://schemas.microsoft.com/office/powerpoint/2010/main" val="341281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Why</a:t>
            </a:r>
            <a:r>
              <a:rPr lang="fr-CH" dirty="0" smtClean="0"/>
              <a:t> </a:t>
            </a:r>
            <a:r>
              <a:rPr lang="fr-CH" dirty="0" err="1" smtClean="0"/>
              <a:t>most</a:t>
            </a:r>
            <a:r>
              <a:rPr lang="fr-CH" dirty="0" smtClean="0"/>
              <a:t> unit </a:t>
            </a:r>
            <a:r>
              <a:rPr lang="fr-CH" dirty="0" err="1" smtClean="0"/>
              <a:t>testing</a:t>
            </a:r>
            <a:r>
              <a:rPr lang="fr-CH" dirty="0" smtClean="0"/>
              <a:t> </a:t>
            </a:r>
            <a:r>
              <a:rPr lang="fr-CH" dirty="0" err="1" smtClean="0"/>
              <a:t>is</a:t>
            </a:r>
            <a:r>
              <a:rPr lang="fr-CH" dirty="0" smtClean="0"/>
              <a:t> </a:t>
            </a:r>
            <a:r>
              <a:rPr lang="fr-CH" dirty="0" err="1" smtClean="0"/>
              <a:t>waste</a:t>
            </a:r>
            <a:r>
              <a:rPr lang="fr-CH" dirty="0" smtClean="0"/>
              <a:t>, J. O. </a:t>
            </a:r>
            <a:r>
              <a:rPr lang="fr-CH" dirty="0" err="1" smtClean="0"/>
              <a:t>Coplien</a:t>
            </a:r>
            <a:endParaRPr lang="de-CH" dirty="0"/>
          </a:p>
        </p:txBody>
      </p:sp>
      <p:sp>
        <p:nvSpPr>
          <p:cNvPr id="4" name="Rectangle 3"/>
          <p:cNvSpPr/>
          <p:nvPr/>
        </p:nvSpPr>
        <p:spPr>
          <a:xfrm>
            <a:off x="467544" y="980728"/>
            <a:ext cx="8136904" cy="5909310"/>
          </a:xfrm>
          <a:prstGeom prst="rect">
            <a:avLst/>
          </a:prstGeom>
        </p:spPr>
        <p:txBody>
          <a:bodyPr wrap="square">
            <a:spAutoFit/>
          </a:bodyPr>
          <a:lstStyle/>
          <a:p>
            <a:pPr marL="285750" indent="-285750">
              <a:buFont typeface="Arial" panose="020B0604020202020204" pitchFamily="34" charset="0"/>
              <a:buChar char="•"/>
            </a:pPr>
            <a:r>
              <a:rPr lang="en-US" dirty="0"/>
              <a:t>Keep regression tests around for up to a year — but most of those will be system-level tests rather than unit tests. </a:t>
            </a:r>
            <a:endParaRPr lang="en-US" dirty="0" smtClean="0"/>
          </a:p>
          <a:p>
            <a:pPr marL="285750" indent="-285750">
              <a:buFont typeface="Arial" panose="020B0604020202020204" pitchFamily="34" charset="0"/>
              <a:buChar char="•"/>
            </a:pPr>
            <a:r>
              <a:rPr lang="en-US" dirty="0" smtClean="0"/>
              <a:t>Keep </a:t>
            </a:r>
            <a:r>
              <a:rPr lang="en-US" dirty="0"/>
              <a:t>unit tests that test key algorithms for which there is a broad, formal, independent oracle of correctness, and for which there is ascribable business </a:t>
            </a:r>
            <a:r>
              <a:rPr lang="en-US" dirty="0" smtClean="0"/>
              <a:t>value.</a:t>
            </a:r>
          </a:p>
          <a:p>
            <a:pPr marL="285750" indent="-285750">
              <a:buFont typeface="Arial" panose="020B0604020202020204" pitchFamily="34" charset="0"/>
              <a:buChar char="•"/>
            </a:pPr>
            <a:r>
              <a:rPr lang="en-US" dirty="0" smtClean="0"/>
              <a:t>Except </a:t>
            </a:r>
            <a:r>
              <a:rPr lang="en-US" dirty="0"/>
              <a:t>for the preceding case, if X has business value and you can test X with either a system test or a unit test, use a system test — context is </a:t>
            </a:r>
            <a:r>
              <a:rPr lang="en-US" dirty="0" smtClean="0"/>
              <a:t>everything.</a:t>
            </a:r>
          </a:p>
          <a:p>
            <a:pPr marL="285750" indent="-285750">
              <a:buFont typeface="Arial" panose="020B0604020202020204" pitchFamily="34" charset="0"/>
              <a:buChar char="•"/>
            </a:pPr>
            <a:r>
              <a:rPr lang="en-US" dirty="0" smtClean="0"/>
              <a:t>Design </a:t>
            </a:r>
            <a:r>
              <a:rPr lang="en-US" dirty="0"/>
              <a:t>a test with more care than you design the </a:t>
            </a:r>
            <a:r>
              <a:rPr lang="en-US" dirty="0" smtClean="0"/>
              <a:t>code.</a:t>
            </a:r>
          </a:p>
          <a:p>
            <a:pPr marL="285750" indent="-285750">
              <a:buFont typeface="Arial" panose="020B0604020202020204" pitchFamily="34" charset="0"/>
              <a:buChar char="•"/>
            </a:pPr>
            <a:r>
              <a:rPr lang="en-US" dirty="0" smtClean="0"/>
              <a:t>Turn </a:t>
            </a:r>
            <a:r>
              <a:rPr lang="en-US" dirty="0"/>
              <a:t>most unit tests into </a:t>
            </a:r>
            <a:r>
              <a:rPr lang="en-US" dirty="0" smtClean="0"/>
              <a:t>assertions.</a:t>
            </a:r>
          </a:p>
          <a:p>
            <a:pPr marL="285750" indent="-285750">
              <a:buFont typeface="Arial" panose="020B0604020202020204" pitchFamily="34" charset="0"/>
              <a:buChar char="•"/>
            </a:pPr>
            <a:r>
              <a:rPr lang="en-US" dirty="0" smtClean="0"/>
              <a:t>Throw </a:t>
            </a:r>
            <a:r>
              <a:rPr lang="en-US" dirty="0"/>
              <a:t>away tests that haven’t failed in a </a:t>
            </a:r>
            <a:r>
              <a:rPr lang="en-US" dirty="0" smtClean="0"/>
              <a:t>year.</a:t>
            </a:r>
          </a:p>
          <a:p>
            <a:pPr marL="285750" indent="-285750">
              <a:buFont typeface="Arial" panose="020B0604020202020204" pitchFamily="34" charset="0"/>
              <a:buChar char="•"/>
            </a:pPr>
            <a:r>
              <a:rPr lang="en-US" dirty="0" smtClean="0"/>
              <a:t>Testing </a:t>
            </a:r>
            <a:r>
              <a:rPr lang="en-US" dirty="0"/>
              <a:t>can’t replace good development: a high test failure rate suggests you should shorten development intervals, perhaps radically, and make sure your architecture and design regimens have </a:t>
            </a:r>
            <a:r>
              <a:rPr lang="en-US" dirty="0" smtClean="0"/>
              <a:t>teeth</a:t>
            </a:r>
          </a:p>
          <a:p>
            <a:pPr marL="285750" indent="-285750">
              <a:buFont typeface="Arial" panose="020B0604020202020204" pitchFamily="34" charset="0"/>
              <a:buChar char="•"/>
            </a:pPr>
            <a:r>
              <a:rPr lang="en-US" dirty="0" smtClean="0"/>
              <a:t>If </a:t>
            </a:r>
            <a:r>
              <a:rPr lang="en-US" dirty="0"/>
              <a:t>you find that individual functions being tested are trivial, double-check the way you incentivize developers’ performance. Rewarding coverage or other meaningless </a:t>
            </a:r>
            <a:r>
              <a:rPr lang="en-US" dirty="0" smtClean="0"/>
              <a:t>metrics </a:t>
            </a:r>
            <a:r>
              <a:rPr lang="en-US" dirty="0"/>
              <a:t>can lead to rapid architecture </a:t>
            </a:r>
            <a:r>
              <a:rPr lang="en-US" dirty="0" smtClean="0"/>
              <a:t>decay.</a:t>
            </a:r>
          </a:p>
          <a:p>
            <a:pPr marL="285750" indent="-285750">
              <a:buFont typeface="Arial" panose="020B0604020202020204" pitchFamily="34" charset="0"/>
              <a:buChar char="•"/>
            </a:pPr>
            <a:r>
              <a:rPr lang="en-US" dirty="0" smtClean="0"/>
              <a:t>Be </a:t>
            </a:r>
            <a:r>
              <a:rPr lang="en-US" dirty="0"/>
              <a:t>humble about what tests can achieve. </a:t>
            </a:r>
            <a:r>
              <a:rPr lang="en-US" b="1" dirty="0">
                <a:solidFill>
                  <a:schemeClr val="accent1"/>
                </a:solidFill>
              </a:rPr>
              <a:t>Tests don’t improve quality: developers do.</a:t>
            </a:r>
          </a:p>
          <a:p>
            <a:endParaRPr lang="en-US" dirty="0"/>
          </a:p>
          <a:p>
            <a:endParaRPr lang="en-US" dirty="0"/>
          </a:p>
        </p:txBody>
      </p:sp>
    </p:spTree>
    <p:extLst>
      <p:ext uri="{BB962C8B-B14F-4D97-AF65-F5344CB8AC3E}">
        <p14:creationId xmlns:p14="http://schemas.microsoft.com/office/powerpoint/2010/main" val="22104343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Properties</a:t>
            </a:r>
            <a:r>
              <a:rPr lang="fr-CH" dirty="0" smtClean="0"/>
              <a:t> of good tests </a:t>
            </a:r>
            <a:r>
              <a:rPr lang="fr-CH" sz="1800" dirty="0"/>
              <a:t>(</a:t>
            </a:r>
            <a:r>
              <a:rPr lang="fr-CH" sz="1800" dirty="0" err="1"/>
              <a:t>Pragmatic</a:t>
            </a:r>
            <a:r>
              <a:rPr lang="fr-CH" sz="1800" dirty="0"/>
              <a:t> Unit </a:t>
            </a:r>
            <a:r>
              <a:rPr lang="fr-CH" sz="1800" dirty="0" err="1"/>
              <a:t>Testing</a:t>
            </a:r>
            <a:r>
              <a:rPr lang="fr-CH" sz="1800" dirty="0"/>
              <a:t>)</a:t>
            </a:r>
            <a:endParaRPr lang="de-CH" sz="1800" dirty="0"/>
          </a:p>
        </p:txBody>
      </p:sp>
      <p:sp>
        <p:nvSpPr>
          <p:cNvPr id="3" name="Content Placeholder 2"/>
          <p:cNvSpPr>
            <a:spLocks noGrp="1"/>
          </p:cNvSpPr>
          <p:nvPr>
            <p:ph idx="1"/>
          </p:nvPr>
        </p:nvSpPr>
        <p:spPr>
          <a:xfrm>
            <a:off x="467544" y="1628775"/>
            <a:ext cx="8352928" cy="1872233"/>
          </a:xfrm>
        </p:spPr>
        <p:txBody>
          <a:bodyPr/>
          <a:lstStyle/>
          <a:p>
            <a:r>
              <a:rPr lang="fr-CH" dirty="0" smtClean="0"/>
              <a:t>Tests must </a:t>
            </a:r>
            <a:r>
              <a:rPr lang="fr-CH" dirty="0" err="1" smtClean="0"/>
              <a:t>be</a:t>
            </a:r>
            <a:r>
              <a:rPr lang="fr-CH" dirty="0" smtClean="0"/>
              <a:t> </a:t>
            </a:r>
            <a:r>
              <a:rPr lang="fr-CH" dirty="0" err="1" smtClean="0"/>
              <a:t>independent</a:t>
            </a:r>
            <a:r>
              <a:rPr lang="fr-CH" dirty="0" smtClean="0"/>
              <a:t> of the </a:t>
            </a:r>
            <a:r>
              <a:rPr lang="fr-CH" dirty="0" err="1" smtClean="0"/>
              <a:t>environment</a:t>
            </a:r>
            <a:endParaRPr lang="fr-CH" dirty="0" smtClean="0"/>
          </a:p>
          <a:p>
            <a:pPr lvl="1"/>
            <a:r>
              <a:rPr lang="fr-CH" dirty="0" smtClean="0"/>
              <a:t>Must </a:t>
            </a:r>
            <a:r>
              <a:rPr lang="fr-CH" dirty="0" err="1" smtClean="0"/>
              <a:t>be</a:t>
            </a:r>
            <a:r>
              <a:rPr lang="fr-CH" dirty="0" smtClean="0"/>
              <a:t> able to </a:t>
            </a:r>
            <a:r>
              <a:rPr lang="fr-CH" dirty="0" err="1" smtClean="0"/>
              <a:t>run</a:t>
            </a:r>
            <a:r>
              <a:rPr lang="fr-CH" dirty="0" smtClean="0"/>
              <a:t> over and over </a:t>
            </a:r>
            <a:r>
              <a:rPr lang="fr-CH" dirty="0" err="1" smtClean="0"/>
              <a:t>again</a:t>
            </a:r>
            <a:r>
              <a:rPr lang="fr-CH" dirty="0" smtClean="0"/>
              <a:t> in </a:t>
            </a:r>
            <a:r>
              <a:rPr lang="fr-CH" dirty="0" err="1" smtClean="0"/>
              <a:t>any</a:t>
            </a:r>
            <a:r>
              <a:rPr lang="fr-CH" dirty="0" smtClean="0"/>
              <a:t> </a:t>
            </a:r>
            <a:r>
              <a:rPr lang="fr-CH" dirty="0" err="1" smtClean="0"/>
              <a:t>order</a:t>
            </a:r>
            <a:r>
              <a:rPr lang="fr-CH" dirty="0" smtClean="0"/>
              <a:t> and </a:t>
            </a:r>
            <a:r>
              <a:rPr lang="fr-CH" b="1" dirty="0" err="1" smtClean="0"/>
              <a:t>produce</a:t>
            </a:r>
            <a:r>
              <a:rPr lang="fr-CH" b="1" dirty="0" smtClean="0"/>
              <a:t> the </a:t>
            </a:r>
            <a:r>
              <a:rPr lang="fr-CH" b="1" dirty="0" err="1" smtClean="0"/>
              <a:t>very</a:t>
            </a:r>
            <a:r>
              <a:rPr lang="fr-CH" b="1" dirty="0" smtClean="0"/>
              <a:t> </a:t>
            </a:r>
            <a:r>
              <a:rPr lang="fr-CH" b="1" dirty="0" err="1" smtClean="0"/>
              <a:t>same</a:t>
            </a:r>
            <a:r>
              <a:rPr lang="fr-CH" b="1" dirty="0" smtClean="0"/>
              <a:t> </a:t>
            </a:r>
            <a:r>
              <a:rPr lang="fr-CH" b="1" dirty="0" err="1" smtClean="0"/>
              <a:t>results</a:t>
            </a:r>
            <a:endParaRPr lang="fr-CH" dirty="0" smtClean="0"/>
          </a:p>
          <a:p>
            <a:pPr lvl="1"/>
            <a:r>
              <a:rPr lang="fr-CH" dirty="0" smtClean="0"/>
              <a:t>Tests must not </a:t>
            </a:r>
            <a:r>
              <a:rPr lang="fr-CH" dirty="0" err="1" smtClean="0"/>
              <a:t>rely</a:t>
            </a:r>
            <a:r>
              <a:rPr lang="fr-CH" dirty="0" smtClean="0"/>
              <a:t> on </a:t>
            </a:r>
            <a:r>
              <a:rPr lang="fr-CH" dirty="0" err="1" smtClean="0"/>
              <a:t>anything</a:t>
            </a:r>
            <a:r>
              <a:rPr lang="fr-CH" dirty="0" smtClean="0"/>
              <a:t> in the </a:t>
            </a:r>
            <a:r>
              <a:rPr lang="fr-CH" dirty="0" err="1" smtClean="0"/>
              <a:t>external</a:t>
            </a:r>
            <a:r>
              <a:rPr lang="fr-CH" dirty="0" smtClean="0"/>
              <a:t> </a:t>
            </a:r>
            <a:r>
              <a:rPr lang="fr-CH" dirty="0" err="1" smtClean="0"/>
              <a:t>environment</a:t>
            </a:r>
            <a:r>
              <a:rPr lang="fr-CH" dirty="0" smtClean="0"/>
              <a:t> </a:t>
            </a:r>
            <a:r>
              <a:rPr lang="fr-CH" dirty="0" err="1" smtClean="0"/>
              <a:t>that</a:t>
            </a:r>
            <a:r>
              <a:rPr lang="fr-CH" dirty="0" smtClean="0"/>
              <a:t> </a:t>
            </a:r>
            <a:r>
              <a:rPr lang="fr-CH" dirty="0" err="1" smtClean="0"/>
              <a:t>isn’t</a:t>
            </a:r>
            <a:r>
              <a:rPr lang="fr-CH" dirty="0" smtClean="0"/>
              <a:t> </a:t>
            </a:r>
            <a:r>
              <a:rPr lang="fr-CH" dirty="0" err="1" smtClean="0"/>
              <a:t>under</a:t>
            </a:r>
            <a:r>
              <a:rPr lang="fr-CH" dirty="0" smtClean="0"/>
              <a:t> </a:t>
            </a:r>
            <a:r>
              <a:rPr lang="fr-CH" dirty="0" err="1" smtClean="0"/>
              <a:t>your</a:t>
            </a:r>
            <a:r>
              <a:rPr lang="fr-CH" dirty="0" smtClean="0"/>
              <a:t> direct control (</a:t>
            </a:r>
            <a:r>
              <a:rPr lang="fr-CH" dirty="0" err="1" smtClean="0"/>
              <a:t>databases</a:t>
            </a:r>
            <a:r>
              <a:rPr lang="fr-CH" dirty="0" smtClean="0"/>
              <a:t>, system time, network conditions, global variables [</a:t>
            </a:r>
            <a:r>
              <a:rPr lang="fr-CH" dirty="0" err="1" smtClean="0"/>
              <a:t>e.g</a:t>
            </a:r>
            <a:r>
              <a:rPr lang="fr-CH" dirty="0" smtClean="0"/>
              <a:t>. Singletons], etc.)</a:t>
            </a:r>
          </a:p>
          <a:p>
            <a:pPr lvl="1"/>
            <a:endParaRPr lang="fr-CH" dirty="0" smtClean="0"/>
          </a:p>
          <a:p>
            <a:pPr lvl="1"/>
            <a:endParaRPr lang="de-CH" dirty="0"/>
          </a:p>
        </p:txBody>
      </p:sp>
      <p:sp>
        <p:nvSpPr>
          <p:cNvPr id="4" name="Subtitle 3"/>
          <p:cNvSpPr>
            <a:spLocks noGrp="1"/>
          </p:cNvSpPr>
          <p:nvPr>
            <p:ph type="subTitle" idx="13"/>
          </p:nvPr>
        </p:nvSpPr>
        <p:spPr/>
        <p:txBody>
          <a:bodyPr/>
          <a:lstStyle/>
          <a:p>
            <a:r>
              <a:rPr lang="fr-CH" dirty="0" err="1" smtClean="0"/>
              <a:t>Repeatable</a:t>
            </a:r>
            <a:endParaRPr lang="de-CH" dirty="0"/>
          </a:p>
        </p:txBody>
      </p:sp>
    </p:spTree>
    <p:extLst>
      <p:ext uri="{BB962C8B-B14F-4D97-AF65-F5344CB8AC3E}">
        <p14:creationId xmlns:p14="http://schemas.microsoft.com/office/powerpoint/2010/main" val="29686485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Properties</a:t>
            </a:r>
            <a:r>
              <a:rPr lang="fr-CH" dirty="0" smtClean="0"/>
              <a:t> of good tests </a:t>
            </a:r>
            <a:r>
              <a:rPr lang="fr-CH" sz="1800" dirty="0"/>
              <a:t>(</a:t>
            </a:r>
            <a:r>
              <a:rPr lang="fr-CH" sz="1800" dirty="0" err="1"/>
              <a:t>Pragmatic</a:t>
            </a:r>
            <a:r>
              <a:rPr lang="fr-CH" sz="1800" dirty="0"/>
              <a:t> Unit </a:t>
            </a:r>
            <a:r>
              <a:rPr lang="fr-CH" sz="1800" dirty="0" err="1"/>
              <a:t>Testing</a:t>
            </a:r>
            <a:r>
              <a:rPr lang="fr-CH" sz="1800" dirty="0"/>
              <a:t>)</a:t>
            </a:r>
            <a:endParaRPr lang="de-CH" sz="1800" dirty="0"/>
          </a:p>
        </p:txBody>
      </p:sp>
      <p:sp>
        <p:nvSpPr>
          <p:cNvPr id="3" name="Content Placeholder 2"/>
          <p:cNvSpPr>
            <a:spLocks noGrp="1"/>
          </p:cNvSpPr>
          <p:nvPr>
            <p:ph idx="1"/>
          </p:nvPr>
        </p:nvSpPr>
        <p:spPr>
          <a:xfrm>
            <a:off x="467544" y="1628775"/>
            <a:ext cx="8352928" cy="3960465"/>
          </a:xfrm>
        </p:spPr>
        <p:txBody>
          <a:bodyPr/>
          <a:lstStyle/>
          <a:p>
            <a:r>
              <a:rPr lang="fr-CH" dirty="0" smtClean="0"/>
              <a:t>Tests </a:t>
            </a:r>
            <a:r>
              <a:rPr lang="fr-CH" dirty="0" err="1" smtClean="0"/>
              <a:t>need</a:t>
            </a:r>
            <a:r>
              <a:rPr lang="fr-CH" dirty="0" smtClean="0"/>
              <a:t> to </a:t>
            </a:r>
            <a:r>
              <a:rPr lang="fr-CH" dirty="0" err="1" smtClean="0"/>
              <a:t>be</a:t>
            </a:r>
            <a:r>
              <a:rPr lang="fr-CH" dirty="0" smtClean="0"/>
              <a:t> </a:t>
            </a:r>
            <a:r>
              <a:rPr lang="fr-CH" dirty="0" err="1" smtClean="0"/>
              <a:t>kept</a:t>
            </a:r>
            <a:r>
              <a:rPr lang="fr-CH" dirty="0" smtClean="0"/>
              <a:t> </a:t>
            </a:r>
            <a:r>
              <a:rPr lang="fr-CH" dirty="0" err="1" smtClean="0"/>
              <a:t>neat</a:t>
            </a:r>
            <a:r>
              <a:rPr lang="fr-CH" dirty="0" smtClean="0"/>
              <a:t> and </a:t>
            </a:r>
            <a:r>
              <a:rPr lang="fr-CH" dirty="0" err="1" smtClean="0"/>
              <a:t>tidy</a:t>
            </a:r>
            <a:r>
              <a:rPr lang="fr-CH" dirty="0" smtClean="0"/>
              <a:t>, </a:t>
            </a:r>
            <a:r>
              <a:rPr lang="fr-CH" dirty="0" err="1" smtClean="0"/>
              <a:t>tightly</a:t>
            </a:r>
            <a:r>
              <a:rPr lang="fr-CH" dirty="0" smtClean="0"/>
              <a:t> </a:t>
            </a:r>
            <a:r>
              <a:rPr lang="fr-CH" dirty="0" err="1" smtClean="0"/>
              <a:t>focused</a:t>
            </a:r>
            <a:r>
              <a:rPr lang="fr-CH" dirty="0" smtClean="0"/>
              <a:t>, and </a:t>
            </a:r>
            <a:r>
              <a:rPr lang="fr-CH" dirty="0" err="1" smtClean="0"/>
              <a:t>independent</a:t>
            </a:r>
            <a:r>
              <a:rPr lang="fr-CH" dirty="0" smtClean="0"/>
              <a:t> </a:t>
            </a:r>
            <a:r>
              <a:rPr lang="fr-CH" dirty="0" err="1" smtClean="0"/>
              <a:t>from</a:t>
            </a:r>
            <a:r>
              <a:rPr lang="fr-CH" dirty="0" smtClean="0"/>
              <a:t> the </a:t>
            </a:r>
            <a:r>
              <a:rPr lang="fr-CH" dirty="0" err="1" smtClean="0"/>
              <a:t>environment</a:t>
            </a:r>
            <a:r>
              <a:rPr lang="fr-CH" dirty="0" smtClean="0"/>
              <a:t> and </a:t>
            </a:r>
            <a:r>
              <a:rPr lang="fr-CH" dirty="0" err="1" smtClean="0"/>
              <a:t>each</a:t>
            </a:r>
            <a:r>
              <a:rPr lang="fr-CH" dirty="0" smtClean="0"/>
              <a:t> </a:t>
            </a:r>
            <a:r>
              <a:rPr lang="fr-CH" dirty="0" err="1" smtClean="0"/>
              <a:t>other</a:t>
            </a:r>
            <a:endParaRPr lang="fr-CH" dirty="0" smtClean="0"/>
          </a:p>
          <a:p>
            <a:r>
              <a:rPr lang="fr-CH" dirty="0" err="1" smtClean="0"/>
              <a:t>When</a:t>
            </a:r>
            <a:r>
              <a:rPr lang="fr-CH" dirty="0" smtClean="0"/>
              <a:t> a test </a:t>
            </a:r>
            <a:r>
              <a:rPr lang="fr-CH" dirty="0" err="1" smtClean="0"/>
              <a:t>fails</a:t>
            </a:r>
            <a:r>
              <a:rPr lang="fr-CH" dirty="0" smtClean="0"/>
              <a:t>, </a:t>
            </a:r>
            <a:r>
              <a:rPr lang="fr-CH" dirty="0" err="1" smtClean="0"/>
              <a:t>it</a:t>
            </a:r>
            <a:r>
              <a:rPr lang="fr-CH" dirty="0" smtClean="0"/>
              <a:t> </a:t>
            </a:r>
            <a:r>
              <a:rPr lang="fr-CH" dirty="0" err="1" smtClean="0"/>
              <a:t>should</a:t>
            </a:r>
            <a:r>
              <a:rPr lang="fr-CH" dirty="0" smtClean="0"/>
              <a:t> </a:t>
            </a:r>
            <a:r>
              <a:rPr lang="fr-CH" dirty="0" err="1" smtClean="0"/>
              <a:t>be</a:t>
            </a:r>
            <a:r>
              <a:rPr lang="fr-CH" dirty="0" smtClean="0"/>
              <a:t> </a:t>
            </a:r>
            <a:r>
              <a:rPr lang="fr-CH" dirty="0" err="1" smtClean="0"/>
              <a:t>obvious</a:t>
            </a:r>
            <a:r>
              <a:rPr lang="fr-CH" dirty="0" smtClean="0"/>
              <a:t> </a:t>
            </a:r>
            <a:r>
              <a:rPr lang="fr-CH" dirty="0" err="1" smtClean="0"/>
              <a:t>where</a:t>
            </a:r>
            <a:r>
              <a:rPr lang="fr-CH" dirty="0" smtClean="0"/>
              <a:t> in the code the </a:t>
            </a:r>
            <a:r>
              <a:rPr lang="fr-CH" dirty="0" err="1" smtClean="0"/>
              <a:t>underlying</a:t>
            </a:r>
            <a:r>
              <a:rPr lang="fr-CH" dirty="0" smtClean="0"/>
              <a:t> bug </a:t>
            </a:r>
            <a:r>
              <a:rPr lang="fr-CH" dirty="0" err="1" smtClean="0"/>
              <a:t>exists</a:t>
            </a:r>
            <a:r>
              <a:rPr lang="fr-CH" dirty="0" smtClean="0"/>
              <a:t> </a:t>
            </a:r>
            <a:r>
              <a:rPr lang="fr-CH" dirty="0" err="1" smtClean="0"/>
              <a:t>without</a:t>
            </a:r>
            <a:r>
              <a:rPr lang="fr-CH" dirty="0" smtClean="0"/>
              <a:t> </a:t>
            </a:r>
            <a:r>
              <a:rPr lang="fr-CH" dirty="0" err="1" smtClean="0"/>
              <a:t>looking</a:t>
            </a:r>
            <a:r>
              <a:rPr lang="fr-CH" dirty="0" smtClean="0"/>
              <a:t> at the test code </a:t>
            </a:r>
            <a:r>
              <a:rPr lang="fr-CH" dirty="0" err="1" smtClean="0"/>
              <a:t>itself</a:t>
            </a:r>
            <a:r>
              <a:rPr lang="fr-CH" dirty="0" smtClean="0"/>
              <a:t>; the </a:t>
            </a:r>
            <a:r>
              <a:rPr lang="fr-CH" dirty="0" err="1" smtClean="0"/>
              <a:t>name</a:t>
            </a:r>
            <a:r>
              <a:rPr lang="fr-CH" dirty="0" smtClean="0"/>
              <a:t> of the test </a:t>
            </a:r>
            <a:r>
              <a:rPr lang="fr-CH" dirty="0" err="1" smtClean="0"/>
              <a:t>should</a:t>
            </a:r>
            <a:r>
              <a:rPr lang="fr-CH" dirty="0" smtClean="0"/>
              <a:t> tell us all </a:t>
            </a:r>
            <a:r>
              <a:rPr lang="fr-CH" dirty="0" err="1" smtClean="0"/>
              <a:t>we</a:t>
            </a:r>
            <a:r>
              <a:rPr lang="fr-CH" dirty="0" smtClean="0"/>
              <a:t> </a:t>
            </a:r>
            <a:r>
              <a:rPr lang="fr-CH" dirty="0" err="1" smtClean="0"/>
              <a:t>need</a:t>
            </a:r>
            <a:r>
              <a:rPr lang="fr-CH" dirty="0" smtClean="0"/>
              <a:t> to know</a:t>
            </a:r>
          </a:p>
          <a:p>
            <a:r>
              <a:rPr lang="fr-CH" dirty="0" smtClean="0"/>
              <a:t>No test relies on </a:t>
            </a:r>
            <a:r>
              <a:rPr lang="fr-CH" dirty="0" err="1" smtClean="0"/>
              <a:t>any</a:t>
            </a:r>
            <a:r>
              <a:rPr lang="fr-CH" dirty="0" smtClean="0"/>
              <a:t> </a:t>
            </a:r>
            <a:r>
              <a:rPr lang="fr-CH" dirty="0" err="1" smtClean="0"/>
              <a:t>other</a:t>
            </a:r>
            <a:r>
              <a:rPr lang="fr-CH" dirty="0" smtClean="0"/>
              <a:t> test; </a:t>
            </a:r>
            <a:r>
              <a:rPr lang="fr-CH" dirty="0" err="1" smtClean="0"/>
              <a:t>we</a:t>
            </a:r>
            <a:r>
              <a:rPr lang="fr-CH" dirty="0" smtClean="0"/>
              <a:t> </a:t>
            </a:r>
            <a:r>
              <a:rPr lang="fr-CH" dirty="0" err="1" smtClean="0"/>
              <a:t>should</a:t>
            </a:r>
            <a:r>
              <a:rPr lang="fr-CH" dirty="0" smtClean="0"/>
              <a:t> </a:t>
            </a:r>
            <a:r>
              <a:rPr lang="fr-CH" dirty="0" err="1" smtClean="0"/>
              <a:t>be</a:t>
            </a:r>
            <a:r>
              <a:rPr lang="fr-CH" dirty="0" smtClean="0"/>
              <a:t> able to </a:t>
            </a:r>
            <a:r>
              <a:rPr lang="fr-CH" dirty="0" err="1" smtClean="0"/>
              <a:t>run</a:t>
            </a:r>
            <a:r>
              <a:rPr lang="fr-CH" dirty="0" smtClean="0"/>
              <a:t> </a:t>
            </a:r>
            <a:r>
              <a:rPr lang="fr-CH" dirty="0" err="1" smtClean="0"/>
              <a:t>any</a:t>
            </a:r>
            <a:r>
              <a:rPr lang="fr-CH" dirty="0" smtClean="0"/>
              <a:t> </a:t>
            </a:r>
            <a:r>
              <a:rPr lang="fr-CH" dirty="0" err="1" smtClean="0"/>
              <a:t>individual</a:t>
            </a:r>
            <a:r>
              <a:rPr lang="fr-CH" dirty="0" smtClean="0"/>
              <a:t> test at </a:t>
            </a:r>
            <a:r>
              <a:rPr lang="fr-CH" dirty="0" err="1" smtClean="0"/>
              <a:t>any</a:t>
            </a:r>
            <a:r>
              <a:rPr lang="fr-CH" dirty="0" smtClean="0"/>
              <a:t> time and in </a:t>
            </a:r>
            <a:r>
              <a:rPr lang="fr-CH" dirty="0" err="1" smtClean="0"/>
              <a:t>any</a:t>
            </a:r>
            <a:r>
              <a:rPr lang="fr-CH" dirty="0" smtClean="0"/>
              <a:t> </a:t>
            </a:r>
            <a:r>
              <a:rPr lang="fr-CH" dirty="0" err="1" smtClean="0"/>
              <a:t>order</a:t>
            </a:r>
            <a:endParaRPr lang="fr-CH" dirty="0" smtClean="0"/>
          </a:p>
          <a:p>
            <a:pPr lvl="1"/>
            <a:r>
              <a:rPr lang="fr-CH" dirty="0" err="1" smtClean="0"/>
              <a:t>Per-test</a:t>
            </a:r>
            <a:r>
              <a:rPr lang="fr-CH" dirty="0" smtClean="0"/>
              <a:t> setup / </a:t>
            </a:r>
            <a:r>
              <a:rPr lang="fr-CH" dirty="0" err="1" smtClean="0"/>
              <a:t>tear</a:t>
            </a:r>
            <a:r>
              <a:rPr lang="fr-CH" dirty="0" smtClean="0"/>
              <a:t> down</a:t>
            </a:r>
          </a:p>
          <a:p>
            <a:pPr lvl="1"/>
            <a:r>
              <a:rPr lang="fr-CH" dirty="0" smtClean="0"/>
              <a:t>Per-</a:t>
            </a:r>
            <a:r>
              <a:rPr lang="fr-CH" dirty="0" err="1" smtClean="0"/>
              <a:t>fixture</a:t>
            </a:r>
            <a:r>
              <a:rPr lang="fr-CH" dirty="0" smtClean="0"/>
              <a:t> setup / </a:t>
            </a:r>
            <a:r>
              <a:rPr lang="fr-CH" dirty="0" err="1" smtClean="0"/>
              <a:t>tear</a:t>
            </a:r>
            <a:r>
              <a:rPr lang="fr-CH" dirty="0" smtClean="0"/>
              <a:t> down</a:t>
            </a:r>
            <a:endParaRPr lang="de-CH" dirty="0"/>
          </a:p>
        </p:txBody>
      </p:sp>
      <p:sp>
        <p:nvSpPr>
          <p:cNvPr id="4" name="Subtitle 3"/>
          <p:cNvSpPr>
            <a:spLocks noGrp="1"/>
          </p:cNvSpPr>
          <p:nvPr>
            <p:ph type="subTitle" idx="13"/>
          </p:nvPr>
        </p:nvSpPr>
        <p:spPr/>
        <p:txBody>
          <a:bodyPr/>
          <a:lstStyle/>
          <a:p>
            <a:r>
              <a:rPr lang="fr-CH" dirty="0" smtClean="0"/>
              <a:t>Independent</a:t>
            </a:r>
            <a:endParaRPr lang="de-CH" dirty="0"/>
          </a:p>
        </p:txBody>
      </p:sp>
    </p:spTree>
    <p:extLst>
      <p:ext uri="{BB962C8B-B14F-4D97-AF65-F5344CB8AC3E}">
        <p14:creationId xmlns:p14="http://schemas.microsoft.com/office/powerpoint/2010/main" val="1199319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Properties</a:t>
            </a:r>
            <a:r>
              <a:rPr lang="fr-CH" dirty="0" smtClean="0"/>
              <a:t> of good tests </a:t>
            </a:r>
            <a:r>
              <a:rPr lang="fr-CH" sz="1800" dirty="0"/>
              <a:t>(</a:t>
            </a:r>
            <a:r>
              <a:rPr lang="fr-CH" sz="1800" dirty="0" err="1"/>
              <a:t>Pragmatic</a:t>
            </a:r>
            <a:r>
              <a:rPr lang="fr-CH" sz="1800" dirty="0"/>
              <a:t> Unit </a:t>
            </a:r>
            <a:r>
              <a:rPr lang="fr-CH" sz="1800" dirty="0" err="1"/>
              <a:t>Testing</a:t>
            </a:r>
            <a:r>
              <a:rPr lang="fr-CH" sz="1800" dirty="0"/>
              <a:t>)</a:t>
            </a:r>
            <a:endParaRPr lang="de-CH" sz="1800" dirty="0"/>
          </a:p>
        </p:txBody>
      </p:sp>
      <p:sp>
        <p:nvSpPr>
          <p:cNvPr id="3" name="Content Placeholder 2"/>
          <p:cNvSpPr>
            <a:spLocks noGrp="1"/>
          </p:cNvSpPr>
          <p:nvPr>
            <p:ph idx="1"/>
          </p:nvPr>
        </p:nvSpPr>
        <p:spPr>
          <a:xfrm>
            <a:off x="467544" y="1628775"/>
            <a:ext cx="8352928" cy="3672433"/>
          </a:xfrm>
        </p:spPr>
        <p:txBody>
          <a:bodyPr/>
          <a:lstStyle/>
          <a:p>
            <a:r>
              <a:rPr lang="fr-CH" dirty="0" smtClean="0"/>
              <a:t>Test code </a:t>
            </a:r>
            <a:r>
              <a:rPr lang="fr-CH" dirty="0" err="1" smtClean="0"/>
              <a:t>needs</a:t>
            </a:r>
            <a:r>
              <a:rPr lang="fr-CH" dirty="0" smtClean="0"/>
              <a:t> to </a:t>
            </a:r>
            <a:r>
              <a:rPr lang="fr-CH" dirty="0" err="1" smtClean="0"/>
              <a:t>be</a:t>
            </a:r>
            <a:r>
              <a:rPr lang="fr-CH" dirty="0" smtClean="0"/>
              <a:t> </a:t>
            </a:r>
            <a:r>
              <a:rPr lang="fr-CH" dirty="0" err="1" smtClean="0"/>
              <a:t>written</a:t>
            </a:r>
            <a:r>
              <a:rPr lang="fr-CH" dirty="0" smtClean="0"/>
              <a:t> and </a:t>
            </a:r>
            <a:r>
              <a:rPr lang="fr-CH" dirty="0" err="1" smtClean="0"/>
              <a:t>maintained</a:t>
            </a:r>
            <a:r>
              <a:rPr lang="fr-CH" dirty="0" smtClean="0"/>
              <a:t> to the </a:t>
            </a:r>
            <a:r>
              <a:rPr lang="fr-CH" dirty="0" err="1" smtClean="0"/>
              <a:t>same</a:t>
            </a:r>
            <a:r>
              <a:rPr lang="fr-CH" dirty="0" smtClean="0"/>
              <a:t> </a:t>
            </a:r>
            <a:r>
              <a:rPr lang="fr-CH" dirty="0" err="1" smtClean="0"/>
              <a:t>professional</a:t>
            </a:r>
            <a:r>
              <a:rPr lang="fr-CH" dirty="0" smtClean="0"/>
              <a:t> standards as </a:t>
            </a:r>
            <a:r>
              <a:rPr lang="fr-CH" dirty="0" err="1" smtClean="0"/>
              <a:t>your</a:t>
            </a:r>
            <a:r>
              <a:rPr lang="fr-CH" dirty="0" smtClean="0"/>
              <a:t> production code</a:t>
            </a:r>
          </a:p>
          <a:p>
            <a:r>
              <a:rPr lang="fr-CH" dirty="0" smtClean="0"/>
              <a:t>Test code </a:t>
            </a:r>
            <a:r>
              <a:rPr lang="fr-CH" dirty="0" err="1" smtClean="0"/>
              <a:t>is</a:t>
            </a:r>
            <a:r>
              <a:rPr lang="fr-CH" dirty="0" smtClean="0"/>
              <a:t> real code</a:t>
            </a:r>
          </a:p>
          <a:p>
            <a:r>
              <a:rPr lang="fr-CH" dirty="0" smtClean="0"/>
              <a:t>Test code must </a:t>
            </a:r>
            <a:r>
              <a:rPr lang="fr-CH" dirty="0" err="1" smtClean="0"/>
              <a:t>be</a:t>
            </a:r>
            <a:r>
              <a:rPr lang="fr-CH" dirty="0" smtClean="0"/>
              <a:t> </a:t>
            </a:r>
            <a:r>
              <a:rPr lang="fr-CH" dirty="0" err="1" smtClean="0"/>
              <a:t>thorough</a:t>
            </a:r>
            <a:r>
              <a:rPr lang="fr-CH" dirty="0" smtClean="0"/>
              <a:t> in </a:t>
            </a:r>
            <a:r>
              <a:rPr lang="fr-CH" dirty="0" err="1" smtClean="0"/>
              <a:t>that</a:t>
            </a:r>
            <a:r>
              <a:rPr lang="fr-CH" dirty="0" smtClean="0"/>
              <a:t> </a:t>
            </a:r>
            <a:r>
              <a:rPr lang="fr-CH" dirty="0" err="1" smtClean="0"/>
              <a:t>it</a:t>
            </a:r>
            <a:r>
              <a:rPr lang="fr-CH" dirty="0" smtClean="0"/>
              <a:t> must test </a:t>
            </a:r>
            <a:r>
              <a:rPr lang="fr-CH" dirty="0" err="1" smtClean="0"/>
              <a:t>everything</a:t>
            </a:r>
            <a:r>
              <a:rPr lang="fr-CH" dirty="0" smtClean="0"/>
              <a:t> about a </a:t>
            </a:r>
            <a:r>
              <a:rPr lang="fr-CH" dirty="0" err="1" smtClean="0"/>
              <a:t>behavior</a:t>
            </a:r>
            <a:r>
              <a:rPr lang="fr-CH" dirty="0" smtClean="0"/>
              <a:t> </a:t>
            </a:r>
            <a:r>
              <a:rPr lang="fr-CH" dirty="0" err="1" smtClean="0"/>
              <a:t>that</a:t>
            </a:r>
            <a:r>
              <a:rPr lang="fr-CH" dirty="0" smtClean="0"/>
              <a:t> </a:t>
            </a:r>
            <a:r>
              <a:rPr lang="fr-CH" dirty="0" err="1" smtClean="0"/>
              <a:t>might</a:t>
            </a:r>
            <a:r>
              <a:rPr lang="fr-CH" dirty="0" smtClean="0"/>
              <a:t> break </a:t>
            </a:r>
            <a:r>
              <a:rPr lang="fr-CH" dirty="0" smtClean="0">
                <a:sym typeface="Wingdings" panose="05000000000000000000" pitchFamily="2" charset="2"/>
              </a:rPr>
              <a:t> </a:t>
            </a:r>
            <a:r>
              <a:rPr lang="fr-CH" dirty="0" err="1" smtClean="0">
                <a:sym typeface="Wingdings" panose="05000000000000000000" pitchFamily="2" charset="2"/>
              </a:rPr>
              <a:t>don’t</a:t>
            </a:r>
            <a:r>
              <a:rPr lang="fr-CH" dirty="0" smtClean="0">
                <a:sym typeface="Wingdings" panose="05000000000000000000" pitchFamily="2" charset="2"/>
              </a:rPr>
              <a:t> </a:t>
            </a:r>
            <a:r>
              <a:rPr lang="fr-CH" dirty="0" err="1" smtClean="0">
                <a:sym typeface="Wingdings" panose="05000000000000000000" pitchFamily="2" charset="2"/>
              </a:rPr>
              <a:t>waste</a:t>
            </a:r>
            <a:r>
              <a:rPr lang="fr-CH" dirty="0" smtClean="0">
                <a:sym typeface="Wingdings" panose="05000000000000000000" pitchFamily="2" charset="2"/>
              </a:rPr>
              <a:t> </a:t>
            </a:r>
            <a:r>
              <a:rPr lang="fr-CH" dirty="0" err="1" smtClean="0">
                <a:sym typeface="Wingdings" panose="05000000000000000000" pitchFamily="2" charset="2"/>
              </a:rPr>
              <a:t>your</a:t>
            </a:r>
            <a:r>
              <a:rPr lang="fr-CH" dirty="0" smtClean="0">
                <a:sym typeface="Wingdings" panose="05000000000000000000" pitchFamily="2" charset="2"/>
              </a:rPr>
              <a:t> time </a:t>
            </a:r>
            <a:r>
              <a:rPr lang="fr-CH" dirty="0" err="1" smtClean="0">
                <a:sym typeface="Wingdings" panose="05000000000000000000" pitchFamily="2" charset="2"/>
              </a:rPr>
              <a:t>testing</a:t>
            </a:r>
            <a:r>
              <a:rPr lang="fr-CH" dirty="0" smtClean="0">
                <a:sym typeface="Wingdings" panose="05000000000000000000" pitchFamily="2" charset="2"/>
              </a:rPr>
              <a:t> </a:t>
            </a:r>
            <a:r>
              <a:rPr lang="fr-CH" dirty="0" err="1" smtClean="0">
                <a:sym typeface="Wingdings" panose="05000000000000000000" pitchFamily="2" charset="2"/>
              </a:rPr>
              <a:t>e.g</a:t>
            </a:r>
            <a:r>
              <a:rPr lang="fr-CH" dirty="0" smtClean="0">
                <a:sym typeface="Wingdings" panose="05000000000000000000" pitchFamily="2" charset="2"/>
              </a:rPr>
              <a:t>. simple getters / setters </a:t>
            </a:r>
          </a:p>
          <a:p>
            <a:r>
              <a:rPr lang="fr-CH" dirty="0" err="1" smtClean="0">
                <a:sym typeface="Wingdings" panose="05000000000000000000" pitchFamily="2" charset="2"/>
              </a:rPr>
              <a:t>Expect</a:t>
            </a:r>
            <a:r>
              <a:rPr lang="fr-CH" dirty="0" smtClean="0">
                <a:sym typeface="Wingdings" panose="05000000000000000000" pitchFamily="2" charset="2"/>
              </a:rPr>
              <a:t> </a:t>
            </a:r>
            <a:r>
              <a:rPr lang="fr-CH" dirty="0" err="1" smtClean="0">
                <a:sym typeface="Wingdings" panose="05000000000000000000" pitchFamily="2" charset="2"/>
              </a:rPr>
              <a:t>that</a:t>
            </a:r>
            <a:r>
              <a:rPr lang="fr-CH" dirty="0" smtClean="0">
                <a:sym typeface="Wingdings" panose="05000000000000000000" pitchFamily="2" charset="2"/>
              </a:rPr>
              <a:t> </a:t>
            </a:r>
            <a:r>
              <a:rPr lang="fr-CH" dirty="0" err="1" smtClean="0">
                <a:sym typeface="Wingdings" panose="05000000000000000000" pitchFamily="2" charset="2"/>
              </a:rPr>
              <a:t>there</a:t>
            </a:r>
            <a:r>
              <a:rPr lang="fr-CH" dirty="0" smtClean="0">
                <a:sym typeface="Wingdings" panose="05000000000000000000" pitchFamily="2" charset="2"/>
              </a:rPr>
              <a:t> </a:t>
            </a:r>
            <a:r>
              <a:rPr lang="fr-CH" dirty="0" err="1" smtClean="0">
                <a:sym typeface="Wingdings" panose="05000000000000000000" pitchFamily="2" charset="2"/>
              </a:rPr>
              <a:t>will</a:t>
            </a:r>
            <a:r>
              <a:rPr lang="fr-CH" dirty="0" smtClean="0">
                <a:sym typeface="Wingdings" panose="05000000000000000000" pitchFamily="2" charset="2"/>
              </a:rPr>
              <a:t> </a:t>
            </a:r>
            <a:r>
              <a:rPr lang="fr-CH" dirty="0" err="1" smtClean="0">
                <a:sym typeface="Wingdings" panose="05000000000000000000" pitchFamily="2" charset="2"/>
              </a:rPr>
              <a:t>be</a:t>
            </a:r>
            <a:r>
              <a:rPr lang="fr-CH" dirty="0" smtClean="0">
                <a:sym typeface="Wingdings" panose="05000000000000000000" pitchFamily="2" charset="2"/>
              </a:rPr>
              <a:t> </a:t>
            </a:r>
            <a:r>
              <a:rPr lang="fr-CH" b="1" dirty="0" smtClean="0">
                <a:sym typeface="Wingdings" panose="05000000000000000000" pitchFamily="2" charset="2"/>
              </a:rPr>
              <a:t>at least</a:t>
            </a:r>
            <a:r>
              <a:rPr lang="fr-CH" dirty="0" smtClean="0">
                <a:sym typeface="Wingdings" panose="05000000000000000000" pitchFamily="2" charset="2"/>
              </a:rPr>
              <a:t> as </a:t>
            </a:r>
            <a:r>
              <a:rPr lang="fr-CH" dirty="0" err="1" smtClean="0">
                <a:sym typeface="Wingdings" panose="05000000000000000000" pitchFamily="2" charset="2"/>
              </a:rPr>
              <a:t>much</a:t>
            </a:r>
            <a:r>
              <a:rPr lang="fr-CH" dirty="0" smtClean="0">
                <a:sym typeface="Wingdings" panose="05000000000000000000" pitchFamily="2" charset="2"/>
              </a:rPr>
              <a:t> test code </a:t>
            </a:r>
            <a:r>
              <a:rPr lang="fr-CH" dirty="0" err="1" smtClean="0">
                <a:sym typeface="Wingdings" panose="05000000000000000000" pitchFamily="2" charset="2"/>
              </a:rPr>
              <a:t>written</a:t>
            </a:r>
            <a:r>
              <a:rPr lang="fr-CH" dirty="0" smtClean="0">
                <a:sym typeface="Wingdings" panose="05000000000000000000" pitchFamily="2" charset="2"/>
              </a:rPr>
              <a:t> as </a:t>
            </a:r>
            <a:r>
              <a:rPr lang="fr-CH" dirty="0" err="1" smtClean="0">
                <a:sym typeface="Wingdings" panose="05000000000000000000" pitchFamily="2" charset="2"/>
              </a:rPr>
              <a:t>there</a:t>
            </a:r>
            <a:r>
              <a:rPr lang="fr-CH" dirty="0">
                <a:sym typeface="Wingdings" panose="05000000000000000000" pitchFamily="2" charset="2"/>
              </a:rPr>
              <a:t> </a:t>
            </a:r>
            <a:r>
              <a:rPr lang="fr-CH" dirty="0" err="1" smtClean="0">
                <a:sym typeface="Wingdings" panose="05000000000000000000" pitchFamily="2" charset="2"/>
              </a:rPr>
              <a:t>will</a:t>
            </a:r>
            <a:r>
              <a:rPr lang="fr-CH" dirty="0" smtClean="0">
                <a:sym typeface="Wingdings" panose="05000000000000000000" pitchFamily="2" charset="2"/>
              </a:rPr>
              <a:t> </a:t>
            </a:r>
            <a:r>
              <a:rPr lang="fr-CH" dirty="0" err="1" smtClean="0">
                <a:sym typeface="Wingdings" panose="05000000000000000000" pitchFamily="2" charset="2"/>
              </a:rPr>
              <a:t>be</a:t>
            </a:r>
            <a:r>
              <a:rPr lang="fr-CH" dirty="0" smtClean="0">
                <a:sym typeface="Wingdings" panose="05000000000000000000" pitchFamily="2" charset="2"/>
              </a:rPr>
              <a:t> production code</a:t>
            </a:r>
            <a:endParaRPr lang="de-CH" dirty="0"/>
          </a:p>
        </p:txBody>
      </p:sp>
      <p:sp>
        <p:nvSpPr>
          <p:cNvPr id="4" name="Subtitle 3"/>
          <p:cNvSpPr>
            <a:spLocks noGrp="1"/>
          </p:cNvSpPr>
          <p:nvPr>
            <p:ph type="subTitle" idx="13"/>
          </p:nvPr>
        </p:nvSpPr>
        <p:spPr/>
        <p:txBody>
          <a:bodyPr/>
          <a:lstStyle/>
          <a:p>
            <a:r>
              <a:rPr lang="fr-CH" smtClean="0"/>
              <a:t>Professional</a:t>
            </a:r>
            <a:endParaRPr lang="de-CH" dirty="0"/>
          </a:p>
        </p:txBody>
      </p:sp>
    </p:spTree>
    <p:extLst>
      <p:ext uri="{BB962C8B-B14F-4D97-AF65-F5344CB8AC3E}">
        <p14:creationId xmlns:p14="http://schemas.microsoft.com/office/powerpoint/2010/main" val="5922620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What</a:t>
            </a:r>
            <a:r>
              <a:rPr lang="fr-CH" dirty="0" smtClean="0"/>
              <a:t> about </a:t>
            </a:r>
            <a:r>
              <a:rPr lang="fr-CH" dirty="0" err="1" smtClean="0"/>
              <a:t>testing</a:t>
            </a:r>
            <a:r>
              <a:rPr lang="fr-CH" dirty="0" smtClean="0"/>
              <a:t> the test code?</a:t>
            </a:r>
            <a:endParaRPr lang="de-CH" dirty="0"/>
          </a:p>
        </p:txBody>
      </p:sp>
      <p:sp>
        <p:nvSpPr>
          <p:cNvPr id="4" name="Subtitle 3"/>
          <p:cNvSpPr>
            <a:spLocks noGrp="1"/>
          </p:cNvSpPr>
          <p:nvPr>
            <p:ph type="subTitle" idx="13"/>
          </p:nvPr>
        </p:nvSpPr>
        <p:spPr/>
        <p:txBody>
          <a:bodyPr/>
          <a:lstStyle/>
          <a:p>
            <a:endParaRPr lang="de-CH" sz="1800" dirty="0"/>
          </a:p>
        </p:txBody>
      </p:sp>
      <p:sp>
        <p:nvSpPr>
          <p:cNvPr id="5" name="Content Placeholder 4"/>
          <p:cNvSpPr>
            <a:spLocks noGrp="1"/>
          </p:cNvSpPr>
          <p:nvPr>
            <p:ph idx="1"/>
          </p:nvPr>
        </p:nvSpPr>
        <p:spPr>
          <a:xfrm>
            <a:off x="467544" y="1628775"/>
            <a:ext cx="8352928" cy="2376289"/>
          </a:xfrm>
        </p:spPr>
        <p:txBody>
          <a:bodyPr/>
          <a:lstStyle/>
          <a:p>
            <a:r>
              <a:rPr lang="fr-CH" dirty="0" err="1" smtClean="0"/>
              <a:t>Improve</a:t>
            </a:r>
            <a:r>
              <a:rPr lang="fr-CH" dirty="0" smtClean="0"/>
              <a:t> tests </a:t>
            </a:r>
            <a:r>
              <a:rPr lang="fr-CH" dirty="0" err="1" smtClean="0"/>
              <a:t>when</a:t>
            </a:r>
            <a:r>
              <a:rPr lang="fr-CH" dirty="0" smtClean="0"/>
              <a:t> fixing bugs</a:t>
            </a:r>
          </a:p>
          <a:p>
            <a:r>
              <a:rPr lang="fr-CH" dirty="0" err="1" smtClean="0"/>
              <a:t>Prove</a:t>
            </a:r>
            <a:r>
              <a:rPr lang="fr-CH" dirty="0" smtClean="0"/>
              <a:t> tests by </a:t>
            </a:r>
            <a:r>
              <a:rPr lang="fr-CH" dirty="0" err="1" smtClean="0"/>
              <a:t>introducing</a:t>
            </a:r>
            <a:r>
              <a:rPr lang="fr-CH" dirty="0" smtClean="0"/>
              <a:t> bugs</a:t>
            </a:r>
            <a:endParaRPr lang="de-CH" dirty="0"/>
          </a:p>
        </p:txBody>
      </p:sp>
    </p:spTree>
    <p:extLst>
      <p:ext uri="{BB962C8B-B14F-4D97-AF65-F5344CB8AC3E}">
        <p14:creationId xmlns:p14="http://schemas.microsoft.com/office/powerpoint/2010/main" val="4487220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How to </a:t>
            </a:r>
            <a:r>
              <a:rPr lang="fr-CH" dirty="0" err="1" smtClean="0"/>
              <a:t>fix</a:t>
            </a:r>
            <a:r>
              <a:rPr lang="fr-CH" dirty="0" smtClean="0"/>
              <a:t> a bug in production code?</a:t>
            </a:r>
            <a:endParaRPr lang="de-CH" dirty="0"/>
          </a:p>
        </p:txBody>
      </p:sp>
      <p:sp>
        <p:nvSpPr>
          <p:cNvPr id="4" name="Subtitle 3"/>
          <p:cNvSpPr>
            <a:spLocks noGrp="1"/>
          </p:cNvSpPr>
          <p:nvPr>
            <p:ph type="subTitle" idx="13"/>
          </p:nvPr>
        </p:nvSpPr>
        <p:spPr/>
        <p:txBody>
          <a:bodyPr/>
          <a:lstStyle/>
          <a:p>
            <a:r>
              <a:rPr lang="fr-CH" dirty="0" err="1" smtClean="0"/>
              <a:t>Pragmatic</a:t>
            </a:r>
            <a:r>
              <a:rPr lang="fr-CH" dirty="0" smtClean="0"/>
              <a:t> bug fixing</a:t>
            </a:r>
            <a:endParaRPr lang="de-CH" sz="1800" dirty="0"/>
          </a:p>
        </p:txBody>
      </p:sp>
      <p:sp>
        <p:nvSpPr>
          <p:cNvPr id="5" name="Content Placeholder 4"/>
          <p:cNvSpPr>
            <a:spLocks noGrp="1"/>
          </p:cNvSpPr>
          <p:nvPr>
            <p:ph idx="1"/>
          </p:nvPr>
        </p:nvSpPr>
        <p:spPr>
          <a:xfrm>
            <a:off x="467544" y="1628775"/>
            <a:ext cx="8352928" cy="2376289"/>
          </a:xfrm>
        </p:spPr>
        <p:txBody>
          <a:bodyPr/>
          <a:lstStyle/>
          <a:p>
            <a:pPr marL="457200" indent="-457200">
              <a:buFont typeface="+mj-lt"/>
              <a:buAutoNum type="arabicPeriod"/>
            </a:pPr>
            <a:r>
              <a:rPr lang="fr-CH" dirty="0" smtClean="0"/>
              <a:t>The </a:t>
            </a:r>
            <a:r>
              <a:rPr lang="fr-CH" dirty="0" err="1" smtClean="0"/>
              <a:t>testers</a:t>
            </a:r>
            <a:r>
              <a:rPr lang="fr-CH" dirty="0" smtClean="0"/>
              <a:t> </a:t>
            </a:r>
            <a:r>
              <a:rPr lang="fr-CH" dirty="0" err="1" smtClean="0"/>
              <a:t>notify</a:t>
            </a:r>
            <a:r>
              <a:rPr lang="fr-CH" dirty="0" smtClean="0"/>
              <a:t> a bug</a:t>
            </a:r>
          </a:p>
          <a:p>
            <a:pPr marL="457200" indent="-457200">
              <a:buFont typeface="+mj-lt"/>
              <a:buAutoNum type="arabicPeriod"/>
            </a:pPr>
            <a:r>
              <a:rPr lang="fr-CH" dirty="0" smtClean="0"/>
              <a:t>The </a:t>
            </a:r>
            <a:r>
              <a:rPr lang="fr-CH" dirty="0" err="1" smtClean="0"/>
              <a:t>testers</a:t>
            </a:r>
            <a:r>
              <a:rPr lang="fr-CH" dirty="0" smtClean="0"/>
              <a:t> / </a:t>
            </a:r>
            <a:r>
              <a:rPr lang="fr-CH" dirty="0" err="1" smtClean="0"/>
              <a:t>developers</a:t>
            </a:r>
            <a:r>
              <a:rPr lang="fr-CH" dirty="0" smtClean="0"/>
              <a:t> </a:t>
            </a:r>
            <a:r>
              <a:rPr lang="fr-CH" dirty="0" err="1" smtClean="0"/>
              <a:t>write</a:t>
            </a:r>
            <a:r>
              <a:rPr lang="fr-CH" dirty="0" smtClean="0"/>
              <a:t> a </a:t>
            </a:r>
            <a:r>
              <a:rPr lang="fr-CH" dirty="0" err="1" smtClean="0"/>
              <a:t>series</a:t>
            </a:r>
            <a:r>
              <a:rPr lang="fr-CH" dirty="0" smtClean="0"/>
              <a:t> of tests </a:t>
            </a:r>
            <a:r>
              <a:rPr lang="fr-CH" dirty="0" err="1" smtClean="0"/>
              <a:t>that</a:t>
            </a:r>
            <a:r>
              <a:rPr lang="fr-CH" dirty="0" smtClean="0"/>
              <a:t> </a:t>
            </a:r>
            <a:r>
              <a:rPr lang="fr-CH" dirty="0" err="1" smtClean="0"/>
              <a:t>fail</a:t>
            </a:r>
            <a:r>
              <a:rPr lang="fr-CH" dirty="0" smtClean="0"/>
              <a:t> </a:t>
            </a:r>
            <a:r>
              <a:rPr lang="fr-CH" dirty="0" err="1" smtClean="0"/>
              <a:t>because</a:t>
            </a:r>
            <a:r>
              <a:rPr lang="fr-CH" dirty="0" smtClean="0"/>
              <a:t> of the bug</a:t>
            </a:r>
          </a:p>
          <a:p>
            <a:pPr marL="457200" indent="-457200">
              <a:buFont typeface="+mj-lt"/>
              <a:buAutoNum type="arabicPeriod"/>
            </a:pPr>
            <a:r>
              <a:rPr lang="fr-CH" dirty="0" smtClean="0"/>
              <a:t>The </a:t>
            </a:r>
            <a:r>
              <a:rPr lang="fr-CH" dirty="0" err="1" smtClean="0"/>
              <a:t>developers</a:t>
            </a:r>
            <a:r>
              <a:rPr lang="fr-CH" dirty="0" smtClean="0"/>
              <a:t> </a:t>
            </a:r>
            <a:r>
              <a:rPr lang="fr-CH" dirty="0" err="1" smtClean="0"/>
              <a:t>write</a:t>
            </a:r>
            <a:r>
              <a:rPr lang="fr-CH" dirty="0" smtClean="0"/>
              <a:t> the minimum </a:t>
            </a:r>
            <a:r>
              <a:rPr lang="fr-CH" dirty="0" err="1" smtClean="0"/>
              <a:t>amount</a:t>
            </a:r>
            <a:r>
              <a:rPr lang="fr-CH" dirty="0" smtClean="0"/>
              <a:t> of code </a:t>
            </a:r>
            <a:r>
              <a:rPr lang="fr-CH" dirty="0" err="1" smtClean="0"/>
              <a:t>that</a:t>
            </a:r>
            <a:r>
              <a:rPr lang="fr-CH" dirty="0" smtClean="0"/>
              <a:t> </a:t>
            </a:r>
            <a:r>
              <a:rPr lang="fr-CH" dirty="0" err="1" smtClean="0"/>
              <a:t>makes</a:t>
            </a:r>
            <a:r>
              <a:rPr lang="fr-CH" dirty="0" smtClean="0"/>
              <a:t> the tests </a:t>
            </a:r>
            <a:r>
              <a:rPr lang="fr-CH" dirty="0" err="1" smtClean="0"/>
              <a:t>pass</a:t>
            </a:r>
            <a:endParaRPr lang="fr-CH" dirty="0" smtClean="0"/>
          </a:p>
          <a:p>
            <a:pPr marL="457200" indent="-457200">
              <a:buFont typeface="+mj-lt"/>
              <a:buAutoNum type="arabicPeriod"/>
            </a:pPr>
            <a:r>
              <a:rPr lang="fr-CH" dirty="0" smtClean="0"/>
              <a:t>The </a:t>
            </a:r>
            <a:r>
              <a:rPr lang="fr-CH" dirty="0" err="1" smtClean="0"/>
              <a:t>developers</a:t>
            </a:r>
            <a:r>
              <a:rPr lang="fr-CH" dirty="0" smtClean="0"/>
              <a:t> </a:t>
            </a:r>
            <a:r>
              <a:rPr lang="fr-CH" dirty="0" err="1" smtClean="0"/>
              <a:t>refactor</a:t>
            </a:r>
            <a:r>
              <a:rPr lang="fr-CH" dirty="0" smtClean="0"/>
              <a:t> the </a:t>
            </a:r>
            <a:r>
              <a:rPr lang="fr-CH" dirty="0" err="1" smtClean="0"/>
              <a:t>fixed</a:t>
            </a:r>
            <a:r>
              <a:rPr lang="fr-CH" dirty="0" smtClean="0"/>
              <a:t> code </a:t>
            </a:r>
            <a:r>
              <a:rPr lang="fr-CH" dirty="0" err="1" smtClean="0"/>
              <a:t>until</a:t>
            </a:r>
            <a:r>
              <a:rPr lang="fr-CH" dirty="0" smtClean="0"/>
              <a:t> </a:t>
            </a:r>
            <a:r>
              <a:rPr lang="fr-CH" dirty="0" err="1" smtClean="0"/>
              <a:t>it</a:t>
            </a:r>
            <a:r>
              <a:rPr lang="fr-CH" dirty="0" smtClean="0"/>
              <a:t> </a:t>
            </a:r>
            <a:r>
              <a:rPr lang="fr-CH" dirty="0" err="1" smtClean="0"/>
              <a:t>reaches</a:t>
            </a:r>
            <a:r>
              <a:rPr lang="fr-CH" dirty="0" smtClean="0"/>
              <a:t> </a:t>
            </a:r>
            <a:r>
              <a:rPr lang="fr-CH" dirty="0" err="1" smtClean="0"/>
              <a:t>satisfying</a:t>
            </a:r>
            <a:r>
              <a:rPr lang="fr-CH" dirty="0" smtClean="0"/>
              <a:t> </a:t>
            </a:r>
            <a:r>
              <a:rPr lang="fr-CH" dirty="0" err="1" smtClean="0"/>
              <a:t>quality</a:t>
            </a:r>
            <a:endParaRPr lang="fr-CH" dirty="0" smtClean="0"/>
          </a:p>
          <a:p>
            <a:pPr marL="457200" indent="-457200">
              <a:buFont typeface="+mj-lt"/>
              <a:buAutoNum type="arabicPeriod"/>
            </a:pPr>
            <a:r>
              <a:rPr lang="fr-CH" dirty="0" err="1" smtClean="0"/>
              <a:t>Ask</a:t>
            </a:r>
            <a:r>
              <a:rPr lang="fr-CH" dirty="0" smtClean="0"/>
              <a:t> </a:t>
            </a:r>
            <a:r>
              <a:rPr lang="fr-CH" dirty="0" err="1" smtClean="0"/>
              <a:t>yourself</a:t>
            </a:r>
            <a:r>
              <a:rPr lang="fr-CH" dirty="0" smtClean="0"/>
              <a:t> the question: «</a:t>
            </a:r>
            <a:r>
              <a:rPr lang="fr-CH" b="1" dirty="0" err="1" smtClean="0"/>
              <a:t>could</a:t>
            </a:r>
            <a:r>
              <a:rPr lang="fr-CH" b="1" dirty="0" smtClean="0"/>
              <a:t> </a:t>
            </a:r>
            <a:r>
              <a:rPr lang="fr-CH" b="1" dirty="0" err="1" smtClean="0"/>
              <a:t>this</a:t>
            </a:r>
            <a:r>
              <a:rPr lang="fr-CH" b="1" dirty="0" smtClean="0"/>
              <a:t> </a:t>
            </a:r>
            <a:r>
              <a:rPr lang="fr-CH" b="1" dirty="0" err="1" smtClean="0"/>
              <a:t>same</a:t>
            </a:r>
            <a:r>
              <a:rPr lang="fr-CH" b="1" dirty="0" smtClean="0"/>
              <a:t> </a:t>
            </a:r>
            <a:r>
              <a:rPr lang="fr-CH" b="1" dirty="0" err="1" smtClean="0"/>
              <a:t>kind</a:t>
            </a:r>
            <a:r>
              <a:rPr lang="fr-CH" b="1" dirty="0" smtClean="0"/>
              <a:t> of </a:t>
            </a:r>
            <a:r>
              <a:rPr lang="fr-CH" b="1" dirty="0" err="1" smtClean="0"/>
              <a:t>problem</a:t>
            </a:r>
            <a:r>
              <a:rPr lang="fr-CH" b="1" dirty="0" smtClean="0"/>
              <a:t> </a:t>
            </a:r>
            <a:r>
              <a:rPr lang="fr-CH" b="1" dirty="0" err="1" smtClean="0"/>
              <a:t>happen</a:t>
            </a:r>
            <a:r>
              <a:rPr lang="fr-CH" b="1" dirty="0" smtClean="0"/>
              <a:t> </a:t>
            </a:r>
            <a:r>
              <a:rPr lang="fr-CH" b="1" dirty="0" err="1" smtClean="0"/>
              <a:t>anywhere</a:t>
            </a:r>
            <a:r>
              <a:rPr lang="fr-CH" b="1" dirty="0" smtClean="0"/>
              <a:t> </a:t>
            </a:r>
            <a:r>
              <a:rPr lang="fr-CH" b="1" dirty="0" err="1" smtClean="0"/>
              <a:t>else</a:t>
            </a:r>
            <a:r>
              <a:rPr lang="fr-CH" b="1" dirty="0" smtClean="0"/>
              <a:t>?</a:t>
            </a:r>
            <a:r>
              <a:rPr lang="fr-CH" dirty="0" smtClean="0"/>
              <a:t>» </a:t>
            </a:r>
            <a:r>
              <a:rPr lang="fr-CH" dirty="0" smtClean="0">
                <a:sym typeface="Wingdings" panose="05000000000000000000" pitchFamily="2" charset="2"/>
              </a:rPr>
              <a:t> catch a </a:t>
            </a:r>
            <a:r>
              <a:rPr lang="fr-CH" dirty="0" err="1" smtClean="0">
                <a:sym typeface="Wingdings" panose="05000000000000000000" pitchFamily="2" charset="2"/>
              </a:rPr>
              <a:t>whole</a:t>
            </a:r>
            <a:r>
              <a:rPr lang="fr-CH" dirty="0" smtClean="0">
                <a:sym typeface="Wingdings" panose="05000000000000000000" pitchFamily="2" charset="2"/>
              </a:rPr>
              <a:t> class of bugs</a:t>
            </a:r>
            <a:endParaRPr lang="fr-CH" dirty="0" smtClean="0"/>
          </a:p>
          <a:p>
            <a:pPr marL="457200" indent="-457200">
              <a:buFont typeface="+mj-lt"/>
              <a:buAutoNum type="arabicPeriod"/>
            </a:pPr>
            <a:endParaRPr lang="de-CH" dirty="0"/>
          </a:p>
        </p:txBody>
      </p:sp>
      <p:sp>
        <p:nvSpPr>
          <p:cNvPr id="3" name="TextBox 2"/>
          <p:cNvSpPr txBox="1"/>
          <p:nvPr/>
        </p:nvSpPr>
        <p:spPr>
          <a:xfrm>
            <a:off x="611560" y="4797152"/>
            <a:ext cx="7776864" cy="830997"/>
          </a:xfrm>
          <a:prstGeom prst="rect">
            <a:avLst/>
          </a:prstGeom>
          <a:noFill/>
        </p:spPr>
        <p:txBody>
          <a:bodyPr wrap="square" lIns="0" tIns="0" rIns="0" bIns="0" rtlCol="0">
            <a:spAutoFit/>
          </a:bodyPr>
          <a:lstStyle/>
          <a:p>
            <a:r>
              <a:rPr lang="fr-CH" dirty="0" smtClean="0">
                <a:sym typeface="Wingdings" panose="05000000000000000000" pitchFamily="2" charset="2"/>
              </a:rPr>
              <a:t> </a:t>
            </a:r>
            <a:r>
              <a:rPr lang="fr-CH" dirty="0" smtClean="0"/>
              <a:t>One </a:t>
            </a:r>
            <a:r>
              <a:rPr lang="fr-CH" dirty="0" err="1" smtClean="0"/>
              <a:t>huge</a:t>
            </a:r>
            <a:r>
              <a:rPr lang="fr-CH" dirty="0" smtClean="0"/>
              <a:t> </a:t>
            </a:r>
            <a:r>
              <a:rPr lang="fr-CH" dirty="0" err="1" smtClean="0"/>
              <a:t>advantage</a:t>
            </a:r>
            <a:r>
              <a:rPr lang="fr-CH" dirty="0" smtClean="0"/>
              <a:t> of </a:t>
            </a:r>
            <a:r>
              <a:rPr lang="fr-CH" dirty="0" err="1" smtClean="0"/>
              <a:t>this</a:t>
            </a:r>
            <a:r>
              <a:rPr lang="fr-CH" dirty="0" smtClean="0"/>
              <a:t> </a:t>
            </a:r>
            <a:r>
              <a:rPr lang="fr-CH" dirty="0" err="1" smtClean="0"/>
              <a:t>is</a:t>
            </a:r>
            <a:r>
              <a:rPr lang="fr-CH" dirty="0" smtClean="0"/>
              <a:t> </a:t>
            </a:r>
            <a:r>
              <a:rPr lang="fr-CH" dirty="0" err="1" smtClean="0"/>
              <a:t>that</a:t>
            </a:r>
            <a:r>
              <a:rPr lang="fr-CH" dirty="0" smtClean="0"/>
              <a:t> the </a:t>
            </a:r>
            <a:r>
              <a:rPr lang="fr-CH" dirty="0" err="1" smtClean="0"/>
              <a:t>testers</a:t>
            </a:r>
            <a:r>
              <a:rPr lang="fr-CH" dirty="0" smtClean="0"/>
              <a:t> </a:t>
            </a:r>
            <a:r>
              <a:rPr lang="fr-CH" dirty="0" err="1" smtClean="0"/>
              <a:t>really</a:t>
            </a:r>
            <a:r>
              <a:rPr lang="fr-CH" dirty="0" smtClean="0"/>
              <a:t> </a:t>
            </a:r>
            <a:r>
              <a:rPr lang="fr-CH" dirty="0" err="1" smtClean="0"/>
              <a:t>provide</a:t>
            </a:r>
            <a:r>
              <a:rPr lang="fr-CH" dirty="0" smtClean="0"/>
              <a:t> the </a:t>
            </a:r>
            <a:r>
              <a:rPr lang="fr-CH" dirty="0" err="1" smtClean="0"/>
              <a:t>most</a:t>
            </a:r>
            <a:r>
              <a:rPr lang="fr-CH" dirty="0" smtClean="0"/>
              <a:t> </a:t>
            </a:r>
            <a:r>
              <a:rPr lang="fr-CH" dirty="0" err="1" smtClean="0"/>
              <a:t>precise</a:t>
            </a:r>
            <a:r>
              <a:rPr lang="fr-CH" dirty="0" smtClean="0"/>
              <a:t> possible </a:t>
            </a:r>
            <a:r>
              <a:rPr lang="fr-CH" smtClean="0"/>
              <a:t>bug descriptions, </a:t>
            </a:r>
            <a:r>
              <a:rPr lang="fr-CH" dirty="0" err="1" smtClean="0"/>
              <a:t>therefore</a:t>
            </a:r>
            <a:r>
              <a:rPr lang="fr-CH" dirty="0" smtClean="0"/>
              <a:t> </a:t>
            </a:r>
            <a:r>
              <a:rPr lang="fr-CH" dirty="0" err="1" smtClean="0"/>
              <a:t>we</a:t>
            </a:r>
            <a:r>
              <a:rPr lang="fr-CH" dirty="0" smtClean="0"/>
              <a:t> </a:t>
            </a:r>
            <a:r>
              <a:rPr lang="fr-CH" dirty="0" err="1" smtClean="0"/>
              <a:t>minimize</a:t>
            </a:r>
            <a:r>
              <a:rPr lang="fr-CH" dirty="0" smtClean="0"/>
              <a:t> the </a:t>
            </a:r>
            <a:r>
              <a:rPr lang="fr-CH" dirty="0" err="1" smtClean="0"/>
              <a:t>amount</a:t>
            </a:r>
            <a:r>
              <a:rPr lang="fr-CH" dirty="0" smtClean="0"/>
              <a:t> of </a:t>
            </a:r>
            <a:r>
              <a:rPr lang="fr-CH" dirty="0" err="1" smtClean="0"/>
              <a:t>unclear</a:t>
            </a:r>
            <a:r>
              <a:rPr lang="fr-CH" dirty="0" smtClean="0"/>
              <a:t> communication</a:t>
            </a:r>
            <a:endParaRPr lang="de-CH" dirty="0" err="1" smtClean="0"/>
          </a:p>
        </p:txBody>
      </p:sp>
    </p:spTree>
    <p:extLst>
      <p:ext uri="{BB962C8B-B14F-4D97-AF65-F5344CB8AC3E}">
        <p14:creationId xmlns:p14="http://schemas.microsoft.com/office/powerpoint/2010/main" val="29329354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a:t>Prove</a:t>
            </a:r>
            <a:r>
              <a:rPr lang="fr-CH" dirty="0"/>
              <a:t> tests by </a:t>
            </a:r>
            <a:r>
              <a:rPr lang="fr-CH" dirty="0" err="1"/>
              <a:t>introducing</a:t>
            </a:r>
            <a:r>
              <a:rPr lang="fr-CH" dirty="0"/>
              <a:t> bugs</a:t>
            </a:r>
            <a:r>
              <a:rPr lang="de-CH" dirty="0"/>
              <a:t/>
            </a:r>
            <a:br>
              <a:rPr lang="de-CH" dirty="0"/>
            </a:br>
            <a:endParaRPr lang="de-CH" dirty="0"/>
          </a:p>
        </p:txBody>
      </p:sp>
      <p:sp>
        <p:nvSpPr>
          <p:cNvPr id="3" name="Content Placeholder 2"/>
          <p:cNvSpPr>
            <a:spLocks noGrp="1"/>
          </p:cNvSpPr>
          <p:nvPr>
            <p:ph idx="1"/>
          </p:nvPr>
        </p:nvSpPr>
        <p:spPr/>
        <p:txBody>
          <a:bodyPr/>
          <a:lstStyle/>
          <a:p>
            <a:r>
              <a:rPr lang="fr-CH" dirty="0" smtClean="0"/>
              <a:t>Cause the production code to </a:t>
            </a:r>
            <a:r>
              <a:rPr lang="fr-CH" dirty="0" err="1" smtClean="0"/>
              <a:t>exhibit</a:t>
            </a:r>
            <a:r>
              <a:rPr lang="fr-CH" dirty="0" smtClean="0"/>
              <a:t> the </a:t>
            </a:r>
            <a:r>
              <a:rPr lang="fr-CH" dirty="0" err="1" smtClean="0"/>
              <a:t>very</a:t>
            </a:r>
            <a:r>
              <a:rPr lang="fr-CH" dirty="0" smtClean="0"/>
              <a:t> bug </a:t>
            </a:r>
            <a:r>
              <a:rPr lang="fr-CH" dirty="0" err="1" smtClean="0"/>
              <a:t>you’re</a:t>
            </a:r>
            <a:r>
              <a:rPr lang="fr-CH" dirty="0" smtClean="0"/>
              <a:t> </a:t>
            </a:r>
            <a:r>
              <a:rPr lang="fr-CH" dirty="0" err="1" smtClean="0"/>
              <a:t>trying</a:t>
            </a:r>
            <a:r>
              <a:rPr lang="fr-CH" dirty="0" smtClean="0"/>
              <a:t> to </a:t>
            </a:r>
            <a:r>
              <a:rPr lang="fr-CH" dirty="0" err="1" smtClean="0"/>
              <a:t>detect</a:t>
            </a:r>
            <a:r>
              <a:rPr lang="fr-CH" dirty="0" smtClean="0"/>
              <a:t> and </a:t>
            </a:r>
            <a:r>
              <a:rPr lang="fr-CH" dirty="0" err="1" smtClean="0"/>
              <a:t>verify</a:t>
            </a:r>
            <a:r>
              <a:rPr lang="fr-CH" dirty="0" smtClean="0"/>
              <a:t> </a:t>
            </a:r>
            <a:r>
              <a:rPr lang="fr-CH" dirty="0" err="1" smtClean="0"/>
              <a:t>that</a:t>
            </a:r>
            <a:r>
              <a:rPr lang="fr-CH" dirty="0" smtClean="0"/>
              <a:t> the test </a:t>
            </a:r>
            <a:r>
              <a:rPr lang="fr-CH" dirty="0" err="1" smtClean="0"/>
              <a:t>fails</a:t>
            </a:r>
            <a:r>
              <a:rPr lang="fr-CH" dirty="0" smtClean="0"/>
              <a:t> as </a:t>
            </a:r>
            <a:r>
              <a:rPr lang="fr-CH" dirty="0" err="1" smtClean="0"/>
              <a:t>expected</a:t>
            </a:r>
            <a:endParaRPr lang="de-CH" dirty="0"/>
          </a:p>
        </p:txBody>
      </p:sp>
      <p:sp>
        <p:nvSpPr>
          <p:cNvPr id="4" name="Subtitle 3"/>
          <p:cNvSpPr>
            <a:spLocks noGrp="1"/>
          </p:cNvSpPr>
          <p:nvPr>
            <p:ph type="subTitle" idx="13"/>
          </p:nvPr>
        </p:nvSpPr>
        <p:spPr/>
        <p:txBody>
          <a:bodyPr/>
          <a:lstStyle/>
          <a:p>
            <a:endParaRPr lang="de-CH" dirty="0"/>
          </a:p>
        </p:txBody>
      </p:sp>
    </p:spTree>
    <p:extLst>
      <p:ext uri="{BB962C8B-B14F-4D97-AF65-F5344CB8AC3E}">
        <p14:creationId xmlns:p14="http://schemas.microsoft.com/office/powerpoint/2010/main" val="16784080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Spike solutions</a:t>
            </a:r>
            <a:endParaRPr lang="de-CH" dirty="0"/>
          </a:p>
        </p:txBody>
      </p:sp>
      <p:sp>
        <p:nvSpPr>
          <p:cNvPr id="3" name="Content Placeholder 2"/>
          <p:cNvSpPr>
            <a:spLocks noGrp="1"/>
          </p:cNvSpPr>
          <p:nvPr>
            <p:ph idx="1"/>
          </p:nvPr>
        </p:nvSpPr>
        <p:spPr/>
        <p:txBody>
          <a:bodyPr/>
          <a:lstStyle/>
          <a:p>
            <a:pPr marL="0" indent="0">
              <a:buNone/>
            </a:pPr>
            <a:r>
              <a:rPr lang="fr-CH" dirty="0" smtClean="0"/>
              <a:t>If</a:t>
            </a:r>
          </a:p>
          <a:p>
            <a:pPr marL="0" indent="0">
              <a:buNone/>
            </a:pPr>
            <a:endParaRPr lang="fr-CH" dirty="0" smtClean="0"/>
          </a:p>
          <a:p>
            <a:r>
              <a:rPr lang="fr-CH" dirty="0" err="1" smtClean="0"/>
              <a:t>you</a:t>
            </a:r>
            <a:r>
              <a:rPr lang="fr-CH" dirty="0" smtClean="0"/>
              <a:t> are new to the </a:t>
            </a:r>
            <a:r>
              <a:rPr lang="fr-CH" dirty="0" err="1" smtClean="0"/>
              <a:t>framework</a:t>
            </a:r>
            <a:r>
              <a:rPr lang="fr-CH" dirty="0" smtClean="0"/>
              <a:t> </a:t>
            </a:r>
            <a:r>
              <a:rPr lang="fr-CH" dirty="0" err="1" smtClean="0"/>
              <a:t>you</a:t>
            </a:r>
            <a:r>
              <a:rPr lang="fr-CH" dirty="0" smtClean="0"/>
              <a:t> are </a:t>
            </a:r>
            <a:r>
              <a:rPr lang="fr-CH" dirty="0" err="1" smtClean="0"/>
              <a:t>using</a:t>
            </a:r>
            <a:endParaRPr lang="fr-CH" dirty="0" smtClean="0"/>
          </a:p>
          <a:p>
            <a:r>
              <a:rPr lang="fr-CH" dirty="0" err="1"/>
              <a:t>y</a:t>
            </a:r>
            <a:r>
              <a:rPr lang="fr-CH" dirty="0" err="1" smtClean="0"/>
              <a:t>ou</a:t>
            </a:r>
            <a:r>
              <a:rPr lang="fr-CH" dirty="0" smtClean="0"/>
              <a:t> are not 100% confident </a:t>
            </a:r>
            <a:r>
              <a:rPr lang="fr-CH" dirty="0" err="1" smtClean="0"/>
              <a:t>with</a:t>
            </a:r>
            <a:r>
              <a:rPr lang="fr-CH" dirty="0" smtClean="0"/>
              <a:t> </a:t>
            </a:r>
            <a:r>
              <a:rPr lang="fr-CH" dirty="0" err="1" smtClean="0"/>
              <a:t>your</a:t>
            </a:r>
            <a:r>
              <a:rPr lang="fr-CH" dirty="0" smtClean="0"/>
              <a:t> </a:t>
            </a:r>
            <a:r>
              <a:rPr lang="fr-CH" dirty="0" err="1" smtClean="0"/>
              <a:t>framework</a:t>
            </a:r>
            <a:endParaRPr lang="fr-CH" dirty="0" smtClean="0"/>
          </a:p>
          <a:p>
            <a:endParaRPr lang="fr-CH" dirty="0" smtClean="0"/>
          </a:p>
          <a:p>
            <a:pPr marL="0" indent="0">
              <a:buNone/>
            </a:pPr>
            <a:r>
              <a:rPr lang="fr-CH" dirty="0" err="1" smtClean="0"/>
              <a:t>then</a:t>
            </a:r>
            <a:r>
              <a:rPr lang="fr-CH" dirty="0" smtClean="0"/>
              <a:t>, go for a </a:t>
            </a:r>
            <a:r>
              <a:rPr lang="fr-CH" b="1" dirty="0" err="1" smtClean="0"/>
              <a:t>spike</a:t>
            </a:r>
            <a:r>
              <a:rPr lang="fr-CH" b="1" dirty="0" smtClean="0"/>
              <a:t> solution</a:t>
            </a:r>
            <a:r>
              <a:rPr lang="fr-CH" dirty="0" smtClean="0"/>
              <a:t>:</a:t>
            </a:r>
          </a:p>
          <a:p>
            <a:pPr marL="0" indent="0">
              <a:buNone/>
            </a:pPr>
            <a:endParaRPr lang="fr-CH" dirty="0" smtClean="0"/>
          </a:p>
          <a:p>
            <a:r>
              <a:rPr lang="fr-CH" dirty="0" smtClean="0"/>
              <a:t>code </a:t>
            </a:r>
            <a:r>
              <a:rPr lang="fr-CH" dirty="0" err="1" smtClean="0"/>
              <a:t>just</a:t>
            </a:r>
            <a:r>
              <a:rPr lang="fr-CH" dirty="0" smtClean="0"/>
              <a:t> </a:t>
            </a:r>
            <a:r>
              <a:rPr lang="fr-CH" dirty="0" err="1" smtClean="0"/>
              <a:t>enough</a:t>
            </a:r>
            <a:r>
              <a:rPr lang="fr-CH" dirty="0" smtClean="0"/>
              <a:t> to </a:t>
            </a:r>
            <a:r>
              <a:rPr lang="fr-CH" dirty="0" err="1" smtClean="0"/>
              <a:t>get</a:t>
            </a:r>
            <a:r>
              <a:rPr lang="fr-CH" dirty="0" smtClean="0"/>
              <a:t> the </a:t>
            </a:r>
            <a:r>
              <a:rPr lang="fr-CH" dirty="0" err="1" smtClean="0"/>
              <a:t>answers</a:t>
            </a:r>
            <a:r>
              <a:rPr lang="fr-CH" dirty="0" smtClean="0"/>
              <a:t> </a:t>
            </a:r>
            <a:r>
              <a:rPr lang="fr-CH" dirty="0" err="1" smtClean="0"/>
              <a:t>you</a:t>
            </a:r>
            <a:r>
              <a:rPr lang="fr-CH" dirty="0" smtClean="0"/>
              <a:t> </a:t>
            </a:r>
            <a:r>
              <a:rPr lang="fr-CH" dirty="0" err="1" smtClean="0"/>
              <a:t>need</a:t>
            </a:r>
            <a:endParaRPr lang="fr-CH" dirty="0" smtClean="0"/>
          </a:p>
          <a:p>
            <a:r>
              <a:rPr lang="fr-CH" dirty="0" err="1" smtClean="0"/>
              <a:t>instead</a:t>
            </a:r>
            <a:r>
              <a:rPr lang="fr-CH" dirty="0" smtClean="0"/>
              <a:t> of </a:t>
            </a:r>
            <a:r>
              <a:rPr lang="fr-CH" dirty="0" err="1" smtClean="0"/>
              <a:t>carefully</a:t>
            </a:r>
            <a:r>
              <a:rPr lang="fr-CH" dirty="0" smtClean="0"/>
              <a:t> building </a:t>
            </a:r>
            <a:r>
              <a:rPr lang="fr-CH" dirty="0" err="1" smtClean="0"/>
              <a:t>things</a:t>
            </a:r>
            <a:r>
              <a:rPr lang="fr-CH" dirty="0" smtClean="0"/>
              <a:t> up layer by layer, </a:t>
            </a:r>
            <a:r>
              <a:rPr lang="fr-CH" dirty="0" err="1" smtClean="0"/>
              <a:t>just</a:t>
            </a:r>
            <a:r>
              <a:rPr lang="fr-CH" dirty="0" smtClean="0"/>
              <a:t> brute-force </a:t>
            </a:r>
            <a:r>
              <a:rPr lang="fr-CH" dirty="0" err="1" smtClean="0"/>
              <a:t>your</a:t>
            </a:r>
            <a:r>
              <a:rPr lang="fr-CH" dirty="0" smtClean="0"/>
              <a:t> code</a:t>
            </a:r>
          </a:p>
          <a:p>
            <a:r>
              <a:rPr lang="fr-CH" dirty="0" err="1" smtClean="0"/>
              <a:t>throw</a:t>
            </a:r>
            <a:r>
              <a:rPr lang="fr-CH" dirty="0" smtClean="0"/>
              <a:t> </a:t>
            </a:r>
            <a:r>
              <a:rPr lang="fr-CH" dirty="0" err="1" smtClean="0"/>
              <a:t>your</a:t>
            </a:r>
            <a:r>
              <a:rPr lang="fr-CH" dirty="0" smtClean="0"/>
              <a:t> </a:t>
            </a:r>
            <a:r>
              <a:rPr lang="fr-CH" dirty="0" err="1" smtClean="0"/>
              <a:t>spike</a:t>
            </a:r>
            <a:r>
              <a:rPr lang="fr-CH" dirty="0" smtClean="0"/>
              <a:t> </a:t>
            </a:r>
            <a:r>
              <a:rPr lang="fr-CH" dirty="0" err="1" smtClean="0"/>
              <a:t>away</a:t>
            </a:r>
            <a:r>
              <a:rPr lang="fr-CH" dirty="0" smtClean="0"/>
              <a:t> </a:t>
            </a:r>
            <a:r>
              <a:rPr lang="fr-CH" dirty="0" err="1" smtClean="0"/>
              <a:t>when</a:t>
            </a:r>
            <a:r>
              <a:rPr lang="fr-CH" dirty="0" smtClean="0"/>
              <a:t> </a:t>
            </a:r>
            <a:r>
              <a:rPr lang="fr-CH" dirty="0" err="1" smtClean="0"/>
              <a:t>you’re</a:t>
            </a:r>
            <a:r>
              <a:rPr lang="fr-CH" dirty="0" smtClean="0"/>
              <a:t> </a:t>
            </a:r>
            <a:r>
              <a:rPr lang="fr-CH" dirty="0" err="1" smtClean="0"/>
              <a:t>done</a:t>
            </a:r>
            <a:r>
              <a:rPr lang="fr-CH" dirty="0" smtClean="0"/>
              <a:t> </a:t>
            </a:r>
            <a:r>
              <a:rPr lang="fr-CH" dirty="0" err="1" smtClean="0"/>
              <a:t>with</a:t>
            </a:r>
            <a:r>
              <a:rPr lang="fr-CH" dirty="0" smtClean="0"/>
              <a:t> </a:t>
            </a:r>
            <a:r>
              <a:rPr lang="fr-CH" dirty="0" err="1" smtClean="0"/>
              <a:t>it</a:t>
            </a:r>
            <a:endParaRPr lang="fr-CH" dirty="0" smtClean="0"/>
          </a:p>
          <a:p>
            <a:endParaRPr lang="de-CH" dirty="0"/>
          </a:p>
        </p:txBody>
      </p:sp>
      <p:sp>
        <p:nvSpPr>
          <p:cNvPr id="4" name="Subtitle 3"/>
          <p:cNvSpPr>
            <a:spLocks noGrp="1"/>
          </p:cNvSpPr>
          <p:nvPr>
            <p:ph type="subTitle" idx="13"/>
          </p:nvPr>
        </p:nvSpPr>
        <p:spPr/>
        <p:txBody>
          <a:bodyPr/>
          <a:lstStyle/>
          <a:p>
            <a:r>
              <a:rPr lang="fr-CH" dirty="0" err="1" smtClean="0"/>
              <a:t>Quick’n’dirty</a:t>
            </a:r>
            <a:r>
              <a:rPr lang="fr-CH" dirty="0" smtClean="0"/>
              <a:t> </a:t>
            </a:r>
            <a:r>
              <a:rPr lang="fr-CH" dirty="0" err="1" smtClean="0"/>
              <a:t>experimentations</a:t>
            </a:r>
            <a:endParaRPr lang="de-CH" dirty="0"/>
          </a:p>
        </p:txBody>
      </p:sp>
    </p:spTree>
    <p:extLst>
      <p:ext uri="{BB962C8B-B14F-4D97-AF65-F5344CB8AC3E}">
        <p14:creationId xmlns:p14="http://schemas.microsoft.com/office/powerpoint/2010/main" val="4240329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Gotchas</a:t>
            </a:r>
            <a:endParaRPr lang="de-CH" dirty="0"/>
          </a:p>
        </p:txBody>
      </p:sp>
      <p:sp>
        <p:nvSpPr>
          <p:cNvPr id="3" name="Content Placeholder 2"/>
          <p:cNvSpPr>
            <a:spLocks noGrp="1"/>
          </p:cNvSpPr>
          <p:nvPr>
            <p:ph idx="1"/>
          </p:nvPr>
        </p:nvSpPr>
        <p:spPr/>
        <p:txBody>
          <a:bodyPr/>
          <a:lstStyle/>
          <a:p>
            <a:r>
              <a:rPr lang="fr-CH" dirty="0" err="1" smtClean="0"/>
              <a:t>Flickering</a:t>
            </a:r>
            <a:r>
              <a:rPr lang="fr-CH" dirty="0" smtClean="0"/>
              <a:t> tests: </a:t>
            </a:r>
            <a:r>
              <a:rPr lang="fr-CH" dirty="0" err="1" smtClean="0"/>
              <a:t>some</a:t>
            </a:r>
            <a:r>
              <a:rPr lang="fr-CH" dirty="0" smtClean="0"/>
              <a:t> of </a:t>
            </a:r>
            <a:r>
              <a:rPr lang="fr-CH" dirty="0" err="1" smtClean="0"/>
              <a:t>our</a:t>
            </a:r>
            <a:r>
              <a:rPr lang="fr-CH" dirty="0" smtClean="0"/>
              <a:t> tests </a:t>
            </a:r>
            <a:r>
              <a:rPr lang="fr-CH" dirty="0" err="1" smtClean="0"/>
              <a:t>fail</a:t>
            </a:r>
            <a:r>
              <a:rPr lang="fr-CH" dirty="0" smtClean="0"/>
              <a:t> </a:t>
            </a:r>
            <a:r>
              <a:rPr lang="fr-CH" dirty="0" err="1" smtClean="0"/>
              <a:t>randomly</a:t>
            </a:r>
            <a:endParaRPr lang="fr-CH" dirty="0" smtClean="0"/>
          </a:p>
          <a:p>
            <a:r>
              <a:rPr lang="fr-CH" dirty="0" err="1" smtClean="0"/>
              <a:t>Brittle</a:t>
            </a:r>
            <a:r>
              <a:rPr lang="fr-CH" dirty="0" smtClean="0"/>
              <a:t> tests: </a:t>
            </a:r>
            <a:r>
              <a:rPr lang="fr-CH" dirty="0" err="1" smtClean="0"/>
              <a:t>we</a:t>
            </a:r>
            <a:r>
              <a:rPr lang="fr-CH" dirty="0" smtClean="0"/>
              <a:t> </a:t>
            </a:r>
            <a:r>
              <a:rPr lang="fr-CH" dirty="0" err="1" smtClean="0"/>
              <a:t>keep</a:t>
            </a:r>
            <a:r>
              <a:rPr lang="fr-CH" dirty="0" smtClean="0"/>
              <a:t> </a:t>
            </a:r>
            <a:r>
              <a:rPr lang="fr-CH" dirty="0" err="1" smtClean="0"/>
              <a:t>breaking</a:t>
            </a:r>
            <a:r>
              <a:rPr lang="fr-CH" dirty="0" smtClean="0"/>
              <a:t> tests </a:t>
            </a:r>
            <a:r>
              <a:rPr lang="fr-CH" dirty="0" err="1" smtClean="0"/>
              <a:t>unintentionally</a:t>
            </a:r>
            <a:endParaRPr lang="fr-CH" dirty="0" smtClean="0"/>
          </a:p>
          <a:p>
            <a:r>
              <a:rPr lang="fr-CH" dirty="0" smtClean="0"/>
              <a:t>Slow tests: </a:t>
            </a:r>
            <a:r>
              <a:rPr lang="fr-CH" dirty="0" err="1" smtClean="0"/>
              <a:t>our</a:t>
            </a:r>
            <a:r>
              <a:rPr lang="fr-CH" dirty="0" smtClean="0"/>
              <a:t> tests </a:t>
            </a:r>
            <a:r>
              <a:rPr lang="fr-CH" dirty="0" err="1" smtClean="0"/>
              <a:t>take</a:t>
            </a:r>
            <a:r>
              <a:rPr lang="fr-CH" dirty="0" smtClean="0"/>
              <a:t> </a:t>
            </a:r>
            <a:r>
              <a:rPr lang="fr-CH" dirty="0" err="1" smtClean="0"/>
              <a:t>too</a:t>
            </a:r>
            <a:r>
              <a:rPr lang="fr-CH" dirty="0" smtClean="0"/>
              <a:t> long to </a:t>
            </a:r>
            <a:r>
              <a:rPr lang="fr-CH" dirty="0" err="1" smtClean="0"/>
              <a:t>run</a:t>
            </a:r>
            <a:endParaRPr lang="fr-CH" dirty="0" smtClean="0"/>
          </a:p>
          <a:p>
            <a:endParaRPr lang="de-CH" dirty="0"/>
          </a:p>
        </p:txBody>
      </p:sp>
      <p:sp>
        <p:nvSpPr>
          <p:cNvPr id="4" name="Subtitle 3"/>
          <p:cNvSpPr>
            <a:spLocks noGrp="1"/>
          </p:cNvSpPr>
          <p:nvPr>
            <p:ph type="subTitle" idx="13"/>
          </p:nvPr>
        </p:nvSpPr>
        <p:spPr/>
        <p:txBody>
          <a:bodyPr/>
          <a:lstStyle/>
          <a:p>
            <a:endParaRPr lang="de-CH"/>
          </a:p>
        </p:txBody>
      </p:sp>
    </p:spTree>
    <p:extLst>
      <p:ext uri="{BB962C8B-B14F-4D97-AF65-F5344CB8AC3E}">
        <p14:creationId xmlns:p14="http://schemas.microsoft.com/office/powerpoint/2010/main" val="20168931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Concepts</a:t>
            </a:r>
            <a:endParaRPr lang="de-CH" dirty="0"/>
          </a:p>
        </p:txBody>
      </p:sp>
      <p:sp>
        <p:nvSpPr>
          <p:cNvPr id="4" name="Subtitle 3"/>
          <p:cNvSpPr>
            <a:spLocks noGrp="1"/>
          </p:cNvSpPr>
          <p:nvPr>
            <p:ph type="subTitle" idx="13"/>
          </p:nvPr>
        </p:nvSpPr>
        <p:spPr/>
        <p:txBody>
          <a:bodyPr/>
          <a:lstStyle/>
          <a:p>
            <a:r>
              <a:rPr lang="fr-CH" dirty="0" err="1" smtClean="0"/>
              <a:t>Build</a:t>
            </a:r>
            <a:r>
              <a:rPr lang="fr-CH" dirty="0" smtClean="0"/>
              <a:t> right </a:t>
            </a:r>
            <a:r>
              <a:rPr lang="fr-CH" dirty="0" err="1" smtClean="0"/>
              <a:t>thing</a:t>
            </a:r>
            <a:r>
              <a:rPr lang="fr-CH" dirty="0" smtClean="0"/>
              <a:t> / </a:t>
            </a:r>
            <a:r>
              <a:rPr lang="fr-CH" dirty="0" err="1" smtClean="0"/>
              <a:t>build</a:t>
            </a:r>
            <a:r>
              <a:rPr lang="fr-CH" dirty="0" smtClean="0"/>
              <a:t> </a:t>
            </a:r>
            <a:r>
              <a:rPr lang="fr-CH" dirty="0" err="1" smtClean="0"/>
              <a:t>thing</a:t>
            </a:r>
            <a:r>
              <a:rPr lang="fr-CH" dirty="0" smtClean="0"/>
              <a:t> right</a:t>
            </a:r>
            <a:endParaRPr lang="de-CH" dirty="0"/>
          </a:p>
        </p:txBody>
      </p:sp>
      <p:pic>
        <p:nvPicPr>
          <p:cNvPr id="5" name="Picture 4"/>
          <p:cNvPicPr>
            <a:picLocks noChangeAspect="1"/>
          </p:cNvPicPr>
          <p:nvPr/>
        </p:nvPicPr>
        <p:blipFill>
          <a:blip r:embed="rId2"/>
          <a:stretch>
            <a:fillRect/>
          </a:stretch>
        </p:blipFill>
        <p:spPr>
          <a:xfrm>
            <a:off x="1403648" y="1340768"/>
            <a:ext cx="6336704" cy="4663407"/>
          </a:xfrm>
          <a:prstGeom prst="rect">
            <a:avLst/>
          </a:prstGeom>
        </p:spPr>
      </p:pic>
    </p:spTree>
    <p:extLst>
      <p:ext uri="{BB962C8B-B14F-4D97-AF65-F5344CB8AC3E}">
        <p14:creationId xmlns:p14="http://schemas.microsoft.com/office/powerpoint/2010/main" val="28614476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Gotchas</a:t>
            </a:r>
            <a:endParaRPr lang="de-CH" dirty="0"/>
          </a:p>
        </p:txBody>
      </p:sp>
      <p:sp>
        <p:nvSpPr>
          <p:cNvPr id="3" name="Content Placeholder 2"/>
          <p:cNvSpPr>
            <a:spLocks noGrp="1"/>
          </p:cNvSpPr>
          <p:nvPr>
            <p:ph idx="1"/>
          </p:nvPr>
        </p:nvSpPr>
        <p:spPr>
          <a:xfrm>
            <a:off x="467544" y="3068960"/>
            <a:ext cx="8352928" cy="3168352"/>
          </a:xfrm>
        </p:spPr>
        <p:txBody>
          <a:bodyPr/>
          <a:lstStyle/>
          <a:p>
            <a:r>
              <a:rPr lang="en-US" dirty="0"/>
              <a:t>For a suite of automated tests to be useful, the team must have </a:t>
            </a:r>
            <a:r>
              <a:rPr lang="en-US" dirty="0" smtClean="0"/>
              <a:t>absolute trust in it</a:t>
            </a:r>
          </a:p>
          <a:p>
            <a:r>
              <a:rPr lang="en-US" dirty="0" smtClean="0"/>
              <a:t>To fix such a test, you have to study the code and try to understand why it might be happening </a:t>
            </a:r>
            <a:r>
              <a:rPr lang="en-US" dirty="0" smtClean="0">
                <a:sym typeface="Wingdings" panose="05000000000000000000" pitchFamily="2" charset="2"/>
              </a:rPr>
              <a:t> very hard</a:t>
            </a:r>
          </a:p>
          <a:p>
            <a:r>
              <a:rPr lang="en-US" dirty="0" smtClean="0">
                <a:sym typeface="Wingdings" panose="05000000000000000000" pitchFamily="2" charset="2"/>
              </a:rPr>
              <a:t>Such a </a:t>
            </a:r>
            <a:r>
              <a:rPr lang="en-US" dirty="0" err="1" smtClean="0">
                <a:sym typeface="Wingdings" panose="05000000000000000000" pitchFamily="2" charset="2"/>
              </a:rPr>
              <a:t>gotcha</a:t>
            </a:r>
            <a:r>
              <a:rPr lang="en-US" dirty="0" smtClean="0">
                <a:sym typeface="Wingdings" panose="05000000000000000000" pitchFamily="2" charset="2"/>
              </a:rPr>
              <a:t> is usually caused by one of the following underlying problems:</a:t>
            </a:r>
          </a:p>
          <a:p>
            <a:pPr lvl="1"/>
            <a:r>
              <a:rPr lang="en-US" dirty="0" smtClean="0">
                <a:sym typeface="Wingdings" panose="05000000000000000000" pitchFamily="2" charset="2"/>
              </a:rPr>
              <a:t>Shared environments  make it easy to spin up the system in a new environment (e.g. by a one-click system setup)</a:t>
            </a:r>
          </a:p>
          <a:p>
            <a:pPr lvl="1"/>
            <a:r>
              <a:rPr lang="en-US" dirty="0" smtClean="0">
                <a:sym typeface="Wingdings" panose="05000000000000000000" pitchFamily="2" charset="2"/>
              </a:rPr>
              <a:t>Leaky tests</a:t>
            </a:r>
          </a:p>
          <a:p>
            <a:pPr lvl="1"/>
            <a:r>
              <a:rPr lang="en-US" dirty="0" smtClean="0">
                <a:sym typeface="Wingdings" panose="05000000000000000000" pitchFamily="2" charset="2"/>
              </a:rPr>
              <a:t>Race conditions and sleepy steps</a:t>
            </a:r>
          </a:p>
          <a:p>
            <a:pPr lvl="1"/>
            <a:endParaRPr lang="de-CH" dirty="0"/>
          </a:p>
        </p:txBody>
      </p:sp>
      <p:sp>
        <p:nvSpPr>
          <p:cNvPr id="4" name="Subtitle 3"/>
          <p:cNvSpPr>
            <a:spLocks noGrp="1"/>
          </p:cNvSpPr>
          <p:nvPr>
            <p:ph type="subTitle" idx="13"/>
          </p:nvPr>
        </p:nvSpPr>
        <p:spPr/>
        <p:txBody>
          <a:bodyPr/>
          <a:lstStyle/>
          <a:p>
            <a:r>
              <a:rPr lang="fr-CH" dirty="0" err="1" smtClean="0"/>
              <a:t>Flickering</a:t>
            </a:r>
            <a:r>
              <a:rPr lang="fr-CH" dirty="0" smtClean="0"/>
              <a:t> tests</a:t>
            </a:r>
            <a:endParaRPr lang="de-CH" dirty="0"/>
          </a:p>
        </p:txBody>
      </p:sp>
      <p:sp>
        <p:nvSpPr>
          <p:cNvPr id="5" name="Rounded Rectangle 4"/>
          <p:cNvSpPr/>
          <p:nvPr/>
        </p:nvSpPr>
        <p:spPr>
          <a:xfrm>
            <a:off x="467544" y="1326430"/>
            <a:ext cx="8352928" cy="152650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p>
            <a:r>
              <a:rPr lang="en-US" dirty="0"/>
              <a:t>A flickering </a:t>
            </a:r>
            <a:r>
              <a:rPr lang="en-US" dirty="0" smtClean="0"/>
              <a:t>test fails </a:t>
            </a:r>
            <a:r>
              <a:rPr lang="en-US" dirty="0"/>
              <a:t>occasionally and at random. The same scenario, run on the same codebase in the same environment, will mostly pass but sometimes fail. These apparently uncontrollable failures cause the team to lose confidence in their tests, in their code, and in themselves.</a:t>
            </a:r>
            <a:endParaRPr lang="de-CH" dirty="0"/>
          </a:p>
        </p:txBody>
      </p:sp>
    </p:spTree>
    <p:extLst>
      <p:ext uri="{BB962C8B-B14F-4D97-AF65-F5344CB8AC3E}">
        <p14:creationId xmlns:p14="http://schemas.microsoft.com/office/powerpoint/2010/main" val="19652893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Gotchas</a:t>
            </a:r>
            <a:endParaRPr lang="de-CH" dirty="0"/>
          </a:p>
        </p:txBody>
      </p:sp>
      <p:sp>
        <p:nvSpPr>
          <p:cNvPr id="3" name="Content Placeholder 2"/>
          <p:cNvSpPr>
            <a:spLocks noGrp="1"/>
          </p:cNvSpPr>
          <p:nvPr>
            <p:ph idx="1"/>
          </p:nvPr>
        </p:nvSpPr>
        <p:spPr>
          <a:xfrm>
            <a:off x="467544" y="1484784"/>
            <a:ext cx="8352928" cy="4752528"/>
          </a:xfrm>
        </p:spPr>
        <p:txBody>
          <a:bodyPr/>
          <a:lstStyle/>
          <a:p>
            <a:r>
              <a:rPr lang="en-US" dirty="0">
                <a:sym typeface="Wingdings" panose="05000000000000000000" pitchFamily="2" charset="2"/>
              </a:rPr>
              <a:t>Such a </a:t>
            </a:r>
            <a:r>
              <a:rPr lang="en-US" dirty="0" err="1">
                <a:sym typeface="Wingdings" panose="05000000000000000000" pitchFamily="2" charset="2"/>
              </a:rPr>
              <a:t>gotcha</a:t>
            </a:r>
            <a:r>
              <a:rPr lang="en-US" dirty="0">
                <a:sym typeface="Wingdings" panose="05000000000000000000" pitchFamily="2" charset="2"/>
              </a:rPr>
              <a:t> is usually caused by one of the following underlying problems:</a:t>
            </a:r>
          </a:p>
          <a:p>
            <a:pPr lvl="1"/>
            <a:r>
              <a:rPr lang="en-US" dirty="0" smtClean="0">
                <a:sym typeface="Wingdings" panose="05000000000000000000" pitchFamily="2" charset="2"/>
              </a:rPr>
              <a:t>Shared environments</a:t>
            </a:r>
          </a:p>
          <a:p>
            <a:pPr lvl="2"/>
            <a:r>
              <a:rPr lang="en-US" dirty="0" smtClean="0">
                <a:sym typeface="Wingdings" panose="05000000000000000000" pitchFamily="2" charset="2"/>
              </a:rPr>
              <a:t>You need to make it easy to spin up the system in a new environment (e.g. by a one-click system setup)</a:t>
            </a:r>
          </a:p>
          <a:p>
            <a:pPr lvl="1"/>
            <a:r>
              <a:rPr lang="en-US" dirty="0" smtClean="0">
                <a:sym typeface="Wingdings" panose="05000000000000000000" pitchFamily="2" charset="2"/>
              </a:rPr>
              <a:t>Leaky tests</a:t>
            </a:r>
          </a:p>
          <a:p>
            <a:pPr lvl="2"/>
            <a:r>
              <a:rPr lang="en-US" dirty="0" smtClean="0">
                <a:sym typeface="Wingdings" panose="05000000000000000000" pitchFamily="2" charset="2"/>
              </a:rPr>
              <a:t>You need to clean up the environment when any test is finished</a:t>
            </a:r>
          </a:p>
          <a:p>
            <a:pPr lvl="2"/>
            <a:r>
              <a:rPr lang="en-US" dirty="0" smtClean="0">
                <a:sym typeface="Wingdings" panose="05000000000000000000" pitchFamily="2" charset="2"/>
              </a:rPr>
              <a:t>You don’t want a test’s state to be dependent on another test’s results</a:t>
            </a:r>
          </a:p>
          <a:p>
            <a:pPr lvl="1"/>
            <a:r>
              <a:rPr lang="en-US" dirty="0" smtClean="0">
                <a:sym typeface="Wingdings" panose="05000000000000000000" pitchFamily="2" charset="2"/>
              </a:rPr>
              <a:t>Race conditions and sleepy steps</a:t>
            </a:r>
          </a:p>
          <a:p>
            <a:pPr lvl="2"/>
            <a:r>
              <a:rPr lang="en-US" dirty="0" smtClean="0">
                <a:sym typeface="Wingdings" panose="05000000000000000000" pitchFamily="2" charset="2"/>
              </a:rPr>
              <a:t>Resist the temptation to leave a sleep in your tests once you understand the cause of the problem!</a:t>
            </a:r>
          </a:p>
          <a:p>
            <a:pPr lvl="1"/>
            <a:endParaRPr lang="de-CH" dirty="0"/>
          </a:p>
        </p:txBody>
      </p:sp>
      <p:sp>
        <p:nvSpPr>
          <p:cNvPr id="4" name="Subtitle 3"/>
          <p:cNvSpPr>
            <a:spLocks noGrp="1"/>
          </p:cNvSpPr>
          <p:nvPr>
            <p:ph type="subTitle" idx="13"/>
          </p:nvPr>
        </p:nvSpPr>
        <p:spPr/>
        <p:txBody>
          <a:bodyPr/>
          <a:lstStyle/>
          <a:p>
            <a:r>
              <a:rPr lang="fr-CH" dirty="0" err="1" smtClean="0"/>
              <a:t>Flickering</a:t>
            </a:r>
            <a:r>
              <a:rPr lang="fr-CH" dirty="0" smtClean="0"/>
              <a:t> tests</a:t>
            </a:r>
            <a:endParaRPr lang="de-CH" dirty="0"/>
          </a:p>
        </p:txBody>
      </p:sp>
    </p:spTree>
    <p:extLst>
      <p:ext uri="{BB962C8B-B14F-4D97-AF65-F5344CB8AC3E}">
        <p14:creationId xmlns:p14="http://schemas.microsoft.com/office/powerpoint/2010/main" val="7432279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Gotchas</a:t>
            </a:r>
            <a:endParaRPr lang="de-CH" dirty="0"/>
          </a:p>
        </p:txBody>
      </p:sp>
      <p:sp>
        <p:nvSpPr>
          <p:cNvPr id="3" name="Content Placeholder 2"/>
          <p:cNvSpPr>
            <a:spLocks noGrp="1"/>
          </p:cNvSpPr>
          <p:nvPr>
            <p:ph idx="1"/>
          </p:nvPr>
        </p:nvSpPr>
        <p:spPr>
          <a:xfrm>
            <a:off x="467544" y="2973470"/>
            <a:ext cx="8352928" cy="2832018"/>
          </a:xfrm>
        </p:spPr>
        <p:txBody>
          <a:bodyPr/>
          <a:lstStyle/>
          <a:p>
            <a:r>
              <a:rPr lang="en-US" dirty="0">
                <a:sym typeface="Wingdings" panose="05000000000000000000" pitchFamily="2" charset="2"/>
              </a:rPr>
              <a:t>Such a </a:t>
            </a:r>
            <a:r>
              <a:rPr lang="en-US" dirty="0" err="1">
                <a:sym typeface="Wingdings" panose="05000000000000000000" pitchFamily="2" charset="2"/>
              </a:rPr>
              <a:t>gotcha</a:t>
            </a:r>
            <a:r>
              <a:rPr lang="en-US" dirty="0">
                <a:sym typeface="Wingdings" panose="05000000000000000000" pitchFamily="2" charset="2"/>
              </a:rPr>
              <a:t> is usually caused by one of the following underlying problems:</a:t>
            </a:r>
          </a:p>
          <a:p>
            <a:pPr lvl="1"/>
            <a:r>
              <a:rPr lang="fr-CH" dirty="0" err="1" smtClean="0"/>
              <a:t>Fixture</a:t>
            </a:r>
            <a:r>
              <a:rPr lang="fr-CH" dirty="0" smtClean="0"/>
              <a:t> data: </a:t>
            </a:r>
          </a:p>
          <a:p>
            <a:pPr lvl="2"/>
            <a:r>
              <a:rPr lang="fr-CH" dirty="0" err="1" smtClean="0"/>
              <a:t>some</a:t>
            </a:r>
            <a:r>
              <a:rPr lang="fr-CH" dirty="0" smtClean="0"/>
              <a:t> experts </a:t>
            </a:r>
            <a:r>
              <a:rPr lang="fr-CH" dirty="0" err="1" smtClean="0"/>
              <a:t>consider</a:t>
            </a:r>
            <a:r>
              <a:rPr lang="fr-CH" dirty="0" smtClean="0"/>
              <a:t> </a:t>
            </a:r>
            <a:r>
              <a:rPr lang="fr-CH" dirty="0" err="1" smtClean="0"/>
              <a:t>that</a:t>
            </a:r>
            <a:r>
              <a:rPr lang="fr-CH" dirty="0" smtClean="0"/>
              <a:t> an anti-pattern </a:t>
            </a:r>
            <a:r>
              <a:rPr lang="fr-CH" dirty="0" err="1" smtClean="0"/>
              <a:t>because</a:t>
            </a:r>
            <a:r>
              <a:rPr lang="fr-CH" dirty="0" smtClean="0"/>
              <a:t> of the </a:t>
            </a:r>
            <a:r>
              <a:rPr lang="fr-CH" dirty="0" err="1" smtClean="0"/>
              <a:t>bloating</a:t>
            </a:r>
            <a:r>
              <a:rPr lang="fr-CH" dirty="0" smtClean="0"/>
              <a:t> of data </a:t>
            </a:r>
            <a:r>
              <a:rPr lang="fr-CH" dirty="0" err="1" smtClean="0"/>
              <a:t>fixtures</a:t>
            </a:r>
            <a:r>
              <a:rPr lang="fr-CH" dirty="0" smtClean="0"/>
              <a:t>; </a:t>
            </a:r>
            <a:r>
              <a:rPr lang="fr-CH" dirty="0" err="1" smtClean="0"/>
              <a:t>rather</a:t>
            </a:r>
            <a:r>
              <a:rPr lang="fr-CH" dirty="0" smtClean="0"/>
              <a:t> use test data </a:t>
            </a:r>
            <a:r>
              <a:rPr lang="fr-CH" dirty="0" err="1" smtClean="0"/>
              <a:t>builders</a:t>
            </a:r>
            <a:r>
              <a:rPr lang="fr-CH" dirty="0" smtClean="0"/>
              <a:t> </a:t>
            </a:r>
            <a:r>
              <a:rPr lang="fr-CH" dirty="0" err="1" smtClean="0"/>
              <a:t>instead</a:t>
            </a:r>
            <a:r>
              <a:rPr lang="fr-CH" dirty="0" smtClean="0"/>
              <a:t> (</a:t>
            </a:r>
            <a:r>
              <a:rPr lang="de-CH" sz="1000" dirty="0">
                <a:hlinkClick r:id="rId2"/>
              </a:rPr>
              <a:t>http://</a:t>
            </a:r>
            <a:r>
              <a:rPr lang="de-CH" sz="1000" dirty="0" smtClean="0">
                <a:hlinkClick r:id="rId2"/>
              </a:rPr>
              <a:t>www.natpryce.com/articles/000714.html</a:t>
            </a:r>
            <a:r>
              <a:rPr lang="de-CH" dirty="0" smtClean="0"/>
              <a:t>)</a:t>
            </a:r>
            <a:endParaRPr lang="fr-CH" dirty="0" smtClean="0"/>
          </a:p>
          <a:p>
            <a:pPr lvl="1"/>
            <a:r>
              <a:rPr lang="fr-CH" dirty="0" smtClean="0"/>
              <a:t>Duplication</a:t>
            </a:r>
          </a:p>
          <a:p>
            <a:pPr lvl="1"/>
            <a:r>
              <a:rPr lang="fr-CH" dirty="0" err="1" smtClean="0"/>
              <a:t>Leaky</a:t>
            </a:r>
            <a:r>
              <a:rPr lang="fr-CH" dirty="0" smtClean="0"/>
              <a:t> scenario</a:t>
            </a:r>
          </a:p>
        </p:txBody>
      </p:sp>
      <p:sp>
        <p:nvSpPr>
          <p:cNvPr id="4" name="Subtitle 3"/>
          <p:cNvSpPr>
            <a:spLocks noGrp="1"/>
          </p:cNvSpPr>
          <p:nvPr>
            <p:ph type="subTitle" idx="13"/>
          </p:nvPr>
        </p:nvSpPr>
        <p:spPr/>
        <p:txBody>
          <a:bodyPr/>
          <a:lstStyle/>
          <a:p>
            <a:r>
              <a:rPr lang="fr-CH" dirty="0" err="1" smtClean="0"/>
              <a:t>Brittle</a:t>
            </a:r>
            <a:r>
              <a:rPr lang="fr-CH" dirty="0" smtClean="0"/>
              <a:t> tests</a:t>
            </a:r>
            <a:endParaRPr lang="de-CH" dirty="0"/>
          </a:p>
        </p:txBody>
      </p:sp>
      <p:sp>
        <p:nvSpPr>
          <p:cNvPr id="5" name="Rounded Rectangle 4"/>
          <p:cNvSpPr/>
          <p:nvPr/>
        </p:nvSpPr>
        <p:spPr>
          <a:xfrm>
            <a:off x="1079612" y="1545051"/>
            <a:ext cx="7128792" cy="115212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rmAutofit/>
          </a:bodyPr>
          <a:lstStyle/>
          <a:p>
            <a:r>
              <a:rPr lang="en-US" dirty="0"/>
              <a:t>A brittle </a:t>
            </a:r>
            <a:r>
              <a:rPr lang="en-US" dirty="0" smtClean="0"/>
              <a:t>test is </a:t>
            </a:r>
            <a:r>
              <a:rPr lang="en-US" dirty="0"/>
              <a:t>easy to break. When </a:t>
            </a:r>
            <a:r>
              <a:rPr lang="en-US" dirty="0" smtClean="0"/>
              <a:t>tests are </a:t>
            </a:r>
            <a:r>
              <a:rPr lang="en-US" dirty="0"/>
              <a:t>brittle, </a:t>
            </a:r>
            <a:r>
              <a:rPr lang="en-US" dirty="0" smtClean="0"/>
              <a:t>a necessary change </a:t>
            </a:r>
            <a:r>
              <a:rPr lang="en-US" dirty="0"/>
              <a:t>in one part of the test suite or main </a:t>
            </a:r>
            <a:r>
              <a:rPr lang="en-US" dirty="0" smtClean="0"/>
              <a:t>codebase causes apparently </a:t>
            </a:r>
            <a:r>
              <a:rPr lang="de-CH" dirty="0" smtClean="0"/>
              <a:t>unrelated tests to </a:t>
            </a:r>
            <a:r>
              <a:rPr lang="de-CH" dirty="0"/>
              <a:t>break.</a:t>
            </a:r>
            <a:endParaRPr lang="de-CH" dirty="0" smtClean="0"/>
          </a:p>
        </p:txBody>
      </p:sp>
    </p:spTree>
    <p:extLst>
      <p:ext uri="{BB962C8B-B14F-4D97-AF65-F5344CB8AC3E}">
        <p14:creationId xmlns:p14="http://schemas.microsoft.com/office/powerpoint/2010/main" val="7864425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Gotchas</a:t>
            </a:r>
            <a:endParaRPr lang="de-CH" dirty="0"/>
          </a:p>
        </p:txBody>
      </p:sp>
      <p:sp>
        <p:nvSpPr>
          <p:cNvPr id="3" name="Content Placeholder 2"/>
          <p:cNvSpPr>
            <a:spLocks noGrp="1"/>
          </p:cNvSpPr>
          <p:nvPr>
            <p:ph idx="1"/>
          </p:nvPr>
        </p:nvSpPr>
        <p:spPr/>
        <p:txBody>
          <a:bodyPr/>
          <a:lstStyle/>
          <a:p>
            <a:r>
              <a:rPr lang="fr-CH" dirty="0" smtClean="0"/>
              <a:t>The main </a:t>
            </a:r>
            <a:r>
              <a:rPr lang="fr-CH" dirty="0" err="1" smtClean="0"/>
              <a:t>reason</a:t>
            </a:r>
            <a:r>
              <a:rPr lang="fr-CH" dirty="0" smtClean="0"/>
              <a:t> to </a:t>
            </a:r>
            <a:r>
              <a:rPr lang="fr-CH" dirty="0" err="1" smtClean="0"/>
              <a:t>keep</a:t>
            </a:r>
            <a:r>
              <a:rPr lang="fr-CH" dirty="0" smtClean="0"/>
              <a:t> a test running </a:t>
            </a:r>
            <a:r>
              <a:rPr lang="fr-CH" dirty="0" err="1" smtClean="0"/>
              <a:t>is</a:t>
            </a:r>
            <a:r>
              <a:rPr lang="fr-CH" dirty="0" smtClean="0"/>
              <a:t> for feedback: </a:t>
            </a:r>
            <a:r>
              <a:rPr lang="fr-CH" dirty="0" err="1" smtClean="0"/>
              <a:t>you</a:t>
            </a:r>
            <a:r>
              <a:rPr lang="fr-CH" dirty="0" smtClean="0"/>
              <a:t> </a:t>
            </a:r>
            <a:r>
              <a:rPr lang="fr-CH" dirty="0" err="1" smtClean="0"/>
              <a:t>want</a:t>
            </a:r>
            <a:r>
              <a:rPr lang="fr-CH" dirty="0" smtClean="0"/>
              <a:t> </a:t>
            </a:r>
            <a:r>
              <a:rPr lang="fr-CH" dirty="0" err="1" smtClean="0"/>
              <a:t>that</a:t>
            </a:r>
            <a:r>
              <a:rPr lang="fr-CH" dirty="0" smtClean="0"/>
              <a:t> test to </a:t>
            </a:r>
            <a:r>
              <a:rPr lang="fr-CH" dirty="0" err="1" smtClean="0"/>
              <a:t>warn</a:t>
            </a:r>
            <a:r>
              <a:rPr lang="fr-CH" dirty="0" smtClean="0"/>
              <a:t> </a:t>
            </a:r>
            <a:r>
              <a:rPr lang="fr-CH" dirty="0" err="1" smtClean="0"/>
              <a:t>you</a:t>
            </a:r>
            <a:r>
              <a:rPr lang="fr-CH" dirty="0" smtClean="0"/>
              <a:t> if </a:t>
            </a:r>
            <a:r>
              <a:rPr lang="fr-CH" dirty="0" err="1" smtClean="0"/>
              <a:t>you</a:t>
            </a:r>
            <a:r>
              <a:rPr lang="fr-CH" dirty="0" smtClean="0"/>
              <a:t> </a:t>
            </a:r>
            <a:r>
              <a:rPr lang="fr-CH" dirty="0" err="1" smtClean="0"/>
              <a:t>somehow</a:t>
            </a:r>
            <a:r>
              <a:rPr lang="fr-CH" dirty="0" smtClean="0"/>
              <a:t> </a:t>
            </a:r>
            <a:r>
              <a:rPr lang="fr-CH" dirty="0" err="1" smtClean="0"/>
              <a:t>accidentally</a:t>
            </a:r>
            <a:r>
              <a:rPr lang="fr-CH" dirty="0" smtClean="0"/>
              <a:t> break the </a:t>
            </a:r>
            <a:r>
              <a:rPr lang="fr-CH" dirty="0" err="1" smtClean="0"/>
              <a:t>functionality</a:t>
            </a:r>
            <a:r>
              <a:rPr lang="fr-CH" dirty="0" smtClean="0"/>
              <a:t> </a:t>
            </a:r>
            <a:r>
              <a:rPr lang="fr-CH" dirty="0" err="1" smtClean="0"/>
              <a:t>that</a:t>
            </a:r>
            <a:r>
              <a:rPr lang="fr-CH" dirty="0" smtClean="0"/>
              <a:t> </a:t>
            </a:r>
            <a:r>
              <a:rPr lang="fr-CH" dirty="0" err="1" smtClean="0"/>
              <a:t>it</a:t>
            </a:r>
            <a:r>
              <a:rPr lang="fr-CH" dirty="0" smtClean="0"/>
              <a:t> </a:t>
            </a:r>
            <a:r>
              <a:rPr lang="fr-CH" dirty="0" err="1" smtClean="0"/>
              <a:t>checks</a:t>
            </a:r>
            <a:r>
              <a:rPr lang="fr-CH" dirty="0" smtClean="0"/>
              <a:t> for. The value of the feedback </a:t>
            </a:r>
            <a:r>
              <a:rPr lang="fr-CH" dirty="0" err="1" smtClean="0"/>
              <a:t>diminishes</a:t>
            </a:r>
            <a:r>
              <a:rPr lang="fr-CH" dirty="0" smtClean="0"/>
              <a:t> as </a:t>
            </a:r>
            <a:r>
              <a:rPr lang="fr-CH" dirty="0" err="1" smtClean="0"/>
              <a:t>your</a:t>
            </a:r>
            <a:r>
              <a:rPr lang="fr-CH" dirty="0" smtClean="0"/>
              <a:t> test </a:t>
            </a:r>
            <a:r>
              <a:rPr lang="fr-CH" dirty="0" err="1" smtClean="0"/>
              <a:t>run</a:t>
            </a:r>
            <a:r>
              <a:rPr lang="fr-CH" dirty="0" smtClean="0"/>
              <a:t> </a:t>
            </a:r>
            <a:r>
              <a:rPr lang="fr-CH" dirty="0" err="1" smtClean="0"/>
              <a:t>starts</a:t>
            </a:r>
            <a:r>
              <a:rPr lang="fr-CH" dirty="0" smtClean="0"/>
              <a:t> </a:t>
            </a:r>
            <a:r>
              <a:rPr lang="fr-CH" dirty="0" err="1" smtClean="0"/>
              <a:t>taking</a:t>
            </a:r>
            <a:r>
              <a:rPr lang="fr-CH" dirty="0" smtClean="0"/>
              <a:t> longer and longer</a:t>
            </a:r>
          </a:p>
          <a:p>
            <a:r>
              <a:rPr lang="fr-CH" dirty="0" err="1" smtClean="0"/>
              <a:t>When</a:t>
            </a:r>
            <a:r>
              <a:rPr lang="fr-CH" dirty="0" smtClean="0"/>
              <a:t> the </a:t>
            </a:r>
            <a:r>
              <a:rPr lang="fr-CH" dirty="0" err="1" smtClean="0"/>
              <a:t>build</a:t>
            </a:r>
            <a:r>
              <a:rPr lang="fr-CH" dirty="0" smtClean="0"/>
              <a:t> </a:t>
            </a:r>
            <a:r>
              <a:rPr lang="fr-CH" dirty="0" err="1" smtClean="0"/>
              <a:t>is</a:t>
            </a:r>
            <a:r>
              <a:rPr lang="fr-CH" dirty="0" smtClean="0"/>
              <a:t> slow, </a:t>
            </a:r>
            <a:r>
              <a:rPr lang="fr-CH" dirty="0" err="1" smtClean="0"/>
              <a:t>developers</a:t>
            </a:r>
            <a:r>
              <a:rPr lang="fr-CH" dirty="0" smtClean="0"/>
              <a:t> </a:t>
            </a:r>
            <a:r>
              <a:rPr lang="fr-CH" dirty="0" err="1" smtClean="0"/>
              <a:t>don’t</a:t>
            </a:r>
            <a:r>
              <a:rPr lang="fr-CH" dirty="0" smtClean="0"/>
              <a:t> </a:t>
            </a:r>
            <a:r>
              <a:rPr lang="fr-CH" dirty="0" err="1" smtClean="0"/>
              <a:t>run</a:t>
            </a:r>
            <a:r>
              <a:rPr lang="fr-CH" dirty="0" smtClean="0"/>
              <a:t> all the tests </a:t>
            </a:r>
            <a:r>
              <a:rPr lang="fr-CH" dirty="0" err="1" smtClean="0"/>
              <a:t>before</a:t>
            </a:r>
            <a:r>
              <a:rPr lang="fr-CH" dirty="0" smtClean="0"/>
              <a:t> </a:t>
            </a:r>
            <a:r>
              <a:rPr lang="fr-CH" dirty="0" err="1" smtClean="0"/>
              <a:t>committing</a:t>
            </a:r>
            <a:r>
              <a:rPr lang="fr-CH" dirty="0" smtClean="0"/>
              <a:t> code and </a:t>
            </a:r>
            <a:r>
              <a:rPr lang="fr-CH" dirty="0" err="1" smtClean="0"/>
              <a:t>will</a:t>
            </a:r>
            <a:r>
              <a:rPr lang="fr-CH" dirty="0" smtClean="0"/>
              <a:t> </a:t>
            </a:r>
            <a:r>
              <a:rPr lang="fr-CH" dirty="0" err="1" smtClean="0"/>
              <a:t>rely</a:t>
            </a:r>
            <a:r>
              <a:rPr lang="fr-CH" dirty="0" smtClean="0"/>
              <a:t> on the CI server to </a:t>
            </a:r>
            <a:r>
              <a:rPr lang="fr-CH" dirty="0" err="1" smtClean="0"/>
              <a:t>give</a:t>
            </a:r>
            <a:r>
              <a:rPr lang="fr-CH" dirty="0" smtClean="0"/>
              <a:t> </a:t>
            </a:r>
            <a:r>
              <a:rPr lang="fr-CH" dirty="0" err="1" smtClean="0"/>
              <a:t>them</a:t>
            </a:r>
            <a:r>
              <a:rPr lang="fr-CH" dirty="0" smtClean="0"/>
              <a:t> feedback </a:t>
            </a:r>
            <a:r>
              <a:rPr lang="fr-CH" dirty="0" err="1" smtClean="0"/>
              <a:t>instead</a:t>
            </a:r>
            <a:endParaRPr lang="fr-CH" dirty="0" smtClean="0"/>
          </a:p>
          <a:p>
            <a:r>
              <a:rPr lang="fr-CH" dirty="0" smtClean="0"/>
              <a:t>Longer test </a:t>
            </a:r>
            <a:r>
              <a:rPr lang="fr-CH" dirty="0" err="1" smtClean="0"/>
              <a:t>runs</a:t>
            </a:r>
            <a:r>
              <a:rPr lang="fr-CH" dirty="0" smtClean="0"/>
              <a:t> </a:t>
            </a:r>
            <a:r>
              <a:rPr lang="fr-CH" dirty="0" err="1" smtClean="0"/>
              <a:t>mean</a:t>
            </a:r>
            <a:r>
              <a:rPr lang="fr-CH" dirty="0" smtClean="0"/>
              <a:t> people are </a:t>
            </a:r>
            <a:r>
              <a:rPr lang="fr-CH" dirty="0" err="1" smtClean="0"/>
              <a:t>scared</a:t>
            </a:r>
            <a:r>
              <a:rPr lang="fr-CH" dirty="0" smtClean="0"/>
              <a:t> to </a:t>
            </a:r>
            <a:r>
              <a:rPr lang="fr-CH" dirty="0" err="1" smtClean="0"/>
              <a:t>refactor</a:t>
            </a:r>
            <a:r>
              <a:rPr lang="fr-CH" dirty="0" smtClean="0"/>
              <a:t> and do </a:t>
            </a:r>
            <a:r>
              <a:rPr lang="fr-CH" dirty="0" err="1" smtClean="0"/>
              <a:t>other</a:t>
            </a:r>
            <a:r>
              <a:rPr lang="fr-CH" dirty="0" smtClean="0"/>
              <a:t> </a:t>
            </a:r>
            <a:r>
              <a:rPr lang="fr-CH" dirty="0" err="1" smtClean="0"/>
              <a:t>general</a:t>
            </a:r>
            <a:r>
              <a:rPr lang="fr-CH" dirty="0" smtClean="0"/>
              <a:t> maintenance on the tests </a:t>
            </a:r>
            <a:r>
              <a:rPr lang="fr-CH" dirty="0" err="1" smtClean="0"/>
              <a:t>themselves</a:t>
            </a:r>
            <a:endParaRPr lang="de-CH" dirty="0"/>
          </a:p>
        </p:txBody>
      </p:sp>
      <p:sp>
        <p:nvSpPr>
          <p:cNvPr id="4" name="Subtitle 3"/>
          <p:cNvSpPr>
            <a:spLocks noGrp="1"/>
          </p:cNvSpPr>
          <p:nvPr>
            <p:ph type="subTitle" idx="13"/>
          </p:nvPr>
        </p:nvSpPr>
        <p:spPr/>
        <p:txBody>
          <a:bodyPr/>
          <a:lstStyle/>
          <a:p>
            <a:r>
              <a:rPr lang="fr-CH" dirty="0" smtClean="0"/>
              <a:t>Slow tests</a:t>
            </a:r>
            <a:endParaRPr lang="de-CH" dirty="0"/>
          </a:p>
        </p:txBody>
      </p:sp>
    </p:spTree>
    <p:extLst>
      <p:ext uri="{BB962C8B-B14F-4D97-AF65-F5344CB8AC3E}">
        <p14:creationId xmlns:p14="http://schemas.microsoft.com/office/powerpoint/2010/main" val="21924918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Gotchas</a:t>
            </a:r>
            <a:endParaRPr lang="de-CH" dirty="0"/>
          </a:p>
        </p:txBody>
      </p:sp>
      <p:sp>
        <p:nvSpPr>
          <p:cNvPr id="3" name="Content Placeholder 2"/>
          <p:cNvSpPr>
            <a:spLocks noGrp="1"/>
          </p:cNvSpPr>
          <p:nvPr>
            <p:ph idx="1"/>
          </p:nvPr>
        </p:nvSpPr>
        <p:spPr>
          <a:xfrm>
            <a:off x="467544" y="1484784"/>
            <a:ext cx="8352928" cy="4320704"/>
          </a:xfrm>
        </p:spPr>
        <p:txBody>
          <a:bodyPr/>
          <a:lstStyle/>
          <a:p>
            <a:r>
              <a:rPr lang="en-US" dirty="0">
                <a:sym typeface="Wingdings" panose="05000000000000000000" pitchFamily="2" charset="2"/>
              </a:rPr>
              <a:t>Such a </a:t>
            </a:r>
            <a:r>
              <a:rPr lang="en-US" dirty="0" err="1">
                <a:sym typeface="Wingdings" panose="05000000000000000000" pitchFamily="2" charset="2"/>
              </a:rPr>
              <a:t>gotcha</a:t>
            </a:r>
            <a:r>
              <a:rPr lang="en-US" dirty="0">
                <a:sym typeface="Wingdings" panose="05000000000000000000" pitchFamily="2" charset="2"/>
              </a:rPr>
              <a:t> is usually caused by one of the following underlying problems:</a:t>
            </a:r>
          </a:p>
          <a:p>
            <a:pPr lvl="1"/>
            <a:r>
              <a:rPr lang="fr-CH" dirty="0" smtClean="0"/>
              <a:t>Race conditions and </a:t>
            </a:r>
            <a:r>
              <a:rPr lang="fr-CH" dirty="0" err="1" smtClean="0"/>
              <a:t>sleepy</a:t>
            </a:r>
            <a:r>
              <a:rPr lang="fr-CH" dirty="0" smtClean="0"/>
              <a:t> </a:t>
            </a:r>
            <a:r>
              <a:rPr lang="fr-CH" dirty="0" err="1"/>
              <a:t>s</a:t>
            </a:r>
            <a:r>
              <a:rPr lang="fr-CH" dirty="0" err="1" smtClean="0"/>
              <a:t>teps</a:t>
            </a:r>
            <a:endParaRPr lang="fr-CH" dirty="0" smtClean="0"/>
          </a:p>
          <a:p>
            <a:pPr lvl="1"/>
            <a:r>
              <a:rPr lang="fr-CH" dirty="0" smtClean="0"/>
              <a:t>Lots of scenarios</a:t>
            </a:r>
          </a:p>
          <a:p>
            <a:pPr lvl="2"/>
            <a:r>
              <a:rPr lang="fr-CH" dirty="0" smtClean="0"/>
              <a:t>You </a:t>
            </a:r>
            <a:r>
              <a:rPr lang="fr-CH" dirty="0" err="1" smtClean="0"/>
              <a:t>can</a:t>
            </a:r>
            <a:r>
              <a:rPr lang="fr-CH" dirty="0" smtClean="0"/>
              <a:t> </a:t>
            </a:r>
            <a:r>
              <a:rPr lang="fr-CH" dirty="0" err="1" smtClean="0"/>
              <a:t>choose</a:t>
            </a:r>
            <a:r>
              <a:rPr lang="fr-CH" dirty="0" smtClean="0"/>
              <a:t> to </a:t>
            </a:r>
            <a:r>
              <a:rPr lang="fr-CH" dirty="0" err="1" smtClean="0"/>
              <a:t>run</a:t>
            </a:r>
            <a:r>
              <a:rPr lang="fr-CH" dirty="0" smtClean="0"/>
              <a:t> </a:t>
            </a:r>
            <a:r>
              <a:rPr lang="fr-CH" dirty="0" err="1" smtClean="0"/>
              <a:t>partitioned</a:t>
            </a:r>
            <a:r>
              <a:rPr lang="fr-CH" dirty="0" smtClean="0"/>
              <a:t> sets of tests in </a:t>
            </a:r>
            <a:r>
              <a:rPr lang="fr-CH" dirty="0" err="1" smtClean="0"/>
              <a:t>parallel</a:t>
            </a:r>
            <a:r>
              <a:rPr lang="fr-CH" dirty="0" smtClean="0"/>
              <a:t> or </a:t>
            </a:r>
            <a:r>
              <a:rPr lang="fr-CH" dirty="0" err="1" smtClean="0"/>
              <a:t>devote</a:t>
            </a:r>
            <a:r>
              <a:rPr lang="fr-CH" dirty="0" smtClean="0"/>
              <a:t> </a:t>
            </a:r>
            <a:r>
              <a:rPr lang="fr-CH" dirty="0" err="1" smtClean="0"/>
              <a:t>some</a:t>
            </a:r>
            <a:r>
              <a:rPr lang="fr-CH" dirty="0" smtClean="0"/>
              <a:t> of </a:t>
            </a:r>
            <a:r>
              <a:rPr lang="fr-CH" dirty="0" err="1" smtClean="0"/>
              <a:t>them</a:t>
            </a:r>
            <a:r>
              <a:rPr lang="fr-CH" dirty="0" smtClean="0"/>
              <a:t> to </a:t>
            </a:r>
            <a:r>
              <a:rPr lang="fr-CH" dirty="0" err="1" smtClean="0"/>
              <a:t>run</a:t>
            </a:r>
            <a:r>
              <a:rPr lang="fr-CH" dirty="0" smtClean="0"/>
              <a:t> in a </a:t>
            </a:r>
            <a:r>
              <a:rPr lang="fr-CH" dirty="0" err="1" smtClean="0"/>
              <a:t>nightly</a:t>
            </a:r>
            <a:r>
              <a:rPr lang="fr-CH" dirty="0" smtClean="0"/>
              <a:t> </a:t>
            </a:r>
            <a:r>
              <a:rPr lang="fr-CH" dirty="0" err="1" smtClean="0"/>
              <a:t>build</a:t>
            </a:r>
            <a:endParaRPr lang="fr-CH" dirty="0" smtClean="0"/>
          </a:p>
          <a:p>
            <a:pPr lvl="1"/>
            <a:r>
              <a:rPr lang="fr-CH" dirty="0" err="1" smtClean="0"/>
              <a:t>Big</a:t>
            </a:r>
            <a:r>
              <a:rPr lang="fr-CH" dirty="0" smtClean="0"/>
              <a:t> </a:t>
            </a:r>
            <a:r>
              <a:rPr lang="fr-CH" dirty="0" err="1" smtClean="0"/>
              <a:t>ball</a:t>
            </a:r>
            <a:r>
              <a:rPr lang="fr-CH" dirty="0" smtClean="0"/>
              <a:t> of </a:t>
            </a:r>
            <a:r>
              <a:rPr lang="fr-CH" dirty="0" err="1" smtClean="0"/>
              <a:t>mud</a:t>
            </a:r>
            <a:r>
              <a:rPr lang="fr-CH" dirty="0" smtClean="0"/>
              <a:t> (</a:t>
            </a:r>
            <a:r>
              <a:rPr lang="de-CH" sz="1200" dirty="0">
                <a:hlinkClick r:id="rId2"/>
              </a:rPr>
              <a:t>http://www.laputan.org/mud</a:t>
            </a:r>
            <a:r>
              <a:rPr lang="de-CH" sz="1200" dirty="0" smtClean="0">
                <a:hlinkClick r:id="rId2"/>
              </a:rPr>
              <a:t>/</a:t>
            </a:r>
            <a:r>
              <a:rPr lang="de-CH" dirty="0" smtClean="0"/>
              <a:t>)</a:t>
            </a:r>
          </a:p>
          <a:p>
            <a:pPr lvl="2"/>
            <a:r>
              <a:rPr lang="en-US" dirty="0"/>
              <a:t>The Big Ball </a:t>
            </a:r>
            <a:r>
              <a:rPr lang="en-US"/>
              <a:t>of </a:t>
            </a:r>
            <a:r>
              <a:rPr lang="en-US" smtClean="0"/>
              <a:t>Mud</a:t>
            </a:r>
            <a:r>
              <a:rPr lang="en-US" sz="600" smtClean="0"/>
              <a:t> </a:t>
            </a:r>
            <a:r>
              <a:rPr lang="en-US" dirty="0"/>
              <a:t>is an ironic name given to the type of software </a:t>
            </a:r>
            <a:r>
              <a:rPr lang="en-US" dirty="0" smtClean="0"/>
              <a:t>design you </a:t>
            </a:r>
            <a:r>
              <a:rPr lang="en-US" dirty="0"/>
              <a:t>see when nobody has really made much effort to actually do any </a:t>
            </a:r>
            <a:r>
              <a:rPr lang="en-US" dirty="0" smtClean="0"/>
              <a:t>software design</a:t>
            </a:r>
            <a:r>
              <a:rPr lang="en-US" dirty="0"/>
              <a:t>. In other words, it’s a big, tangled </a:t>
            </a:r>
            <a:r>
              <a:rPr lang="en-US" dirty="0" smtClean="0"/>
              <a:t>mess.</a:t>
            </a:r>
            <a:endParaRPr lang="fr-CH" dirty="0" smtClean="0"/>
          </a:p>
        </p:txBody>
      </p:sp>
      <p:sp>
        <p:nvSpPr>
          <p:cNvPr id="4" name="Subtitle 3"/>
          <p:cNvSpPr>
            <a:spLocks noGrp="1"/>
          </p:cNvSpPr>
          <p:nvPr>
            <p:ph type="subTitle" idx="13"/>
          </p:nvPr>
        </p:nvSpPr>
        <p:spPr/>
        <p:txBody>
          <a:bodyPr/>
          <a:lstStyle/>
          <a:p>
            <a:r>
              <a:rPr lang="fr-CH" dirty="0"/>
              <a:t>Slow </a:t>
            </a:r>
            <a:r>
              <a:rPr lang="fr-CH" dirty="0" smtClean="0"/>
              <a:t>tests</a:t>
            </a:r>
            <a:endParaRPr lang="de-CH" dirty="0"/>
          </a:p>
        </p:txBody>
      </p:sp>
    </p:spTree>
    <p:extLst>
      <p:ext uri="{BB962C8B-B14F-4D97-AF65-F5344CB8AC3E}">
        <p14:creationId xmlns:p14="http://schemas.microsoft.com/office/powerpoint/2010/main" val="13544132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Good </a:t>
            </a:r>
            <a:r>
              <a:rPr lang="fr-CH" dirty="0" err="1" smtClean="0"/>
              <a:t>reads</a:t>
            </a:r>
            <a:r>
              <a:rPr lang="fr-CH" dirty="0" smtClean="0"/>
              <a:t> on the topic</a:t>
            </a:r>
            <a:endParaRPr lang="de-CH" dirty="0"/>
          </a:p>
        </p:txBody>
      </p:sp>
      <p:sp>
        <p:nvSpPr>
          <p:cNvPr id="3" name="Content Placeholder 2"/>
          <p:cNvSpPr>
            <a:spLocks noGrp="1"/>
          </p:cNvSpPr>
          <p:nvPr>
            <p:ph idx="1"/>
          </p:nvPr>
        </p:nvSpPr>
        <p:spPr/>
        <p:txBody>
          <a:bodyPr/>
          <a:lstStyle/>
          <a:p>
            <a:r>
              <a:rPr lang="fr-CH" dirty="0" smtClean="0"/>
              <a:t>«The </a:t>
            </a:r>
            <a:r>
              <a:rPr lang="fr-CH" dirty="0" err="1" smtClean="0"/>
              <a:t>Cucumber</a:t>
            </a:r>
            <a:r>
              <a:rPr lang="fr-CH" dirty="0" smtClean="0"/>
              <a:t> Book», M. Wynne and A. </a:t>
            </a:r>
            <a:r>
              <a:rPr lang="fr-CH" dirty="0" err="1" smtClean="0"/>
              <a:t>Hellesoy</a:t>
            </a:r>
            <a:endParaRPr lang="fr-CH" dirty="0" smtClean="0"/>
          </a:p>
          <a:p>
            <a:r>
              <a:rPr lang="fr-CH" dirty="0" smtClean="0"/>
              <a:t>«</a:t>
            </a:r>
            <a:r>
              <a:rPr lang="fr-CH" dirty="0" err="1" smtClean="0"/>
              <a:t>Working</a:t>
            </a:r>
            <a:r>
              <a:rPr lang="fr-CH" dirty="0" smtClean="0"/>
              <a:t> </a:t>
            </a:r>
            <a:r>
              <a:rPr lang="fr-CH" dirty="0" err="1" smtClean="0"/>
              <a:t>effectively</a:t>
            </a:r>
            <a:r>
              <a:rPr lang="fr-CH" dirty="0" smtClean="0"/>
              <a:t> </a:t>
            </a:r>
            <a:r>
              <a:rPr lang="fr-CH" dirty="0" err="1" smtClean="0"/>
              <a:t>with</a:t>
            </a:r>
            <a:r>
              <a:rPr lang="fr-CH" dirty="0" smtClean="0"/>
              <a:t> </a:t>
            </a:r>
            <a:r>
              <a:rPr lang="fr-CH" dirty="0" err="1" smtClean="0"/>
              <a:t>Legacy</a:t>
            </a:r>
            <a:r>
              <a:rPr lang="fr-CH" dirty="0" smtClean="0"/>
              <a:t> Code», M. </a:t>
            </a:r>
            <a:r>
              <a:rPr lang="fr-CH" dirty="0" err="1" smtClean="0"/>
              <a:t>Feathers</a:t>
            </a:r>
            <a:endParaRPr lang="fr-CH" dirty="0" smtClean="0"/>
          </a:p>
          <a:p>
            <a:r>
              <a:rPr lang="fr-CH" dirty="0" smtClean="0"/>
              <a:t>«</a:t>
            </a:r>
            <a:r>
              <a:rPr lang="fr-CH" dirty="0" err="1" smtClean="0"/>
              <a:t>Pragmatic</a:t>
            </a:r>
            <a:r>
              <a:rPr lang="fr-CH" dirty="0" smtClean="0"/>
              <a:t> Unit </a:t>
            </a:r>
            <a:r>
              <a:rPr lang="fr-CH" dirty="0" err="1" smtClean="0"/>
              <a:t>Testing</a:t>
            </a:r>
            <a:r>
              <a:rPr lang="fr-CH" dirty="0" smtClean="0"/>
              <a:t> in C# </a:t>
            </a:r>
            <a:r>
              <a:rPr lang="fr-CH" dirty="0" err="1" smtClean="0"/>
              <a:t>with</a:t>
            </a:r>
            <a:r>
              <a:rPr lang="fr-CH" dirty="0" smtClean="0"/>
              <a:t> </a:t>
            </a:r>
            <a:r>
              <a:rPr lang="fr-CH" dirty="0" err="1" smtClean="0"/>
              <a:t>NUnit</a:t>
            </a:r>
            <a:r>
              <a:rPr lang="fr-CH" dirty="0" smtClean="0"/>
              <a:t>», A. Hunt and D. Thomas</a:t>
            </a:r>
          </a:p>
          <a:p>
            <a:endParaRPr lang="de-CH" dirty="0"/>
          </a:p>
        </p:txBody>
      </p:sp>
      <p:sp>
        <p:nvSpPr>
          <p:cNvPr id="4" name="Subtitle 3"/>
          <p:cNvSpPr>
            <a:spLocks noGrp="1"/>
          </p:cNvSpPr>
          <p:nvPr>
            <p:ph type="subTitle" idx="13"/>
          </p:nvPr>
        </p:nvSpPr>
        <p:spPr/>
        <p:txBody>
          <a:bodyPr/>
          <a:lstStyle/>
          <a:p>
            <a:endParaRPr lang="de-CH"/>
          </a:p>
        </p:txBody>
      </p:sp>
    </p:spTree>
    <p:extLst>
      <p:ext uri="{BB962C8B-B14F-4D97-AF65-F5344CB8AC3E}">
        <p14:creationId xmlns:p14="http://schemas.microsoft.com/office/powerpoint/2010/main" val="23546644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Concepts</a:t>
            </a:r>
            <a:endParaRPr lang="de-CH" dirty="0"/>
          </a:p>
        </p:txBody>
      </p:sp>
      <p:sp>
        <p:nvSpPr>
          <p:cNvPr id="4" name="Subtitle 3"/>
          <p:cNvSpPr>
            <a:spLocks noGrp="1"/>
          </p:cNvSpPr>
          <p:nvPr>
            <p:ph type="subTitle" idx="13"/>
          </p:nvPr>
        </p:nvSpPr>
        <p:spPr/>
        <p:txBody>
          <a:bodyPr/>
          <a:lstStyle/>
          <a:p>
            <a:r>
              <a:rPr lang="fr-CH" dirty="0" err="1"/>
              <a:t>Testing</a:t>
            </a:r>
            <a:r>
              <a:rPr lang="fr-CH" dirty="0"/>
              <a:t> </a:t>
            </a:r>
            <a:r>
              <a:rPr lang="fr-CH" dirty="0" err="1"/>
              <a:t>pyramid</a:t>
            </a:r>
            <a:endParaRPr lang="de-CH" dirty="0"/>
          </a:p>
        </p:txBody>
      </p:sp>
      <p:pic>
        <p:nvPicPr>
          <p:cNvPr id="1026" name="Picture 2" descr="RÃ©sultat de recherche d'images pour &quot;testing pyramid&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6520" y="2132856"/>
            <a:ext cx="5514975"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32005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392" y="436459"/>
            <a:ext cx="8352928" cy="400253"/>
          </a:xfrm>
        </p:spPr>
        <p:txBody>
          <a:bodyPr/>
          <a:lstStyle/>
          <a:p>
            <a:r>
              <a:rPr lang="fr-CH" dirty="0" smtClean="0"/>
              <a:t>BDD / TDD</a:t>
            </a:r>
            <a:endParaRPr lang="de-CH" dirty="0"/>
          </a:p>
        </p:txBody>
      </p:sp>
      <p:sp>
        <p:nvSpPr>
          <p:cNvPr id="4" name="Subtitle 3"/>
          <p:cNvSpPr>
            <a:spLocks noGrp="1"/>
          </p:cNvSpPr>
          <p:nvPr>
            <p:ph type="subTitle" idx="13"/>
          </p:nvPr>
        </p:nvSpPr>
        <p:spPr/>
        <p:txBody>
          <a:bodyPr/>
          <a:lstStyle/>
          <a:p>
            <a:endParaRPr lang="de-CH"/>
          </a:p>
        </p:txBody>
      </p:sp>
      <p:pic>
        <p:nvPicPr>
          <p:cNvPr id="5" name="Picture 4"/>
          <p:cNvPicPr>
            <a:picLocks noChangeAspect="1"/>
          </p:cNvPicPr>
          <p:nvPr/>
        </p:nvPicPr>
        <p:blipFill>
          <a:blip r:embed="rId2"/>
          <a:stretch>
            <a:fillRect/>
          </a:stretch>
        </p:blipFill>
        <p:spPr>
          <a:xfrm>
            <a:off x="400050" y="1628800"/>
            <a:ext cx="8343900" cy="4229100"/>
          </a:xfrm>
          <a:prstGeom prst="rect">
            <a:avLst/>
          </a:prstGeom>
        </p:spPr>
      </p:pic>
    </p:spTree>
    <p:extLst>
      <p:ext uri="{BB962C8B-B14F-4D97-AF65-F5344CB8AC3E}">
        <p14:creationId xmlns:p14="http://schemas.microsoft.com/office/powerpoint/2010/main" val="21602342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b="0" dirty="0"/>
              <a:t>test &amp;&amp; commit || </a:t>
            </a:r>
            <a:r>
              <a:rPr lang="de-CH" b="0" dirty="0" smtClean="0"/>
              <a:t>revert, Kent Beck</a:t>
            </a:r>
            <a:endParaRPr lang="de-CH" b="0" dirty="0"/>
          </a:p>
        </p:txBody>
      </p:sp>
      <p:sp>
        <p:nvSpPr>
          <p:cNvPr id="4" name="Subtitle 3"/>
          <p:cNvSpPr>
            <a:spLocks noGrp="1"/>
          </p:cNvSpPr>
          <p:nvPr>
            <p:ph type="subTitle" idx="13"/>
          </p:nvPr>
        </p:nvSpPr>
        <p:spPr/>
        <p:txBody>
          <a:bodyPr/>
          <a:lstStyle/>
          <a:p>
            <a:endParaRPr lang="de-CH" dirty="0"/>
          </a:p>
        </p:txBody>
      </p:sp>
      <p:pic>
        <p:nvPicPr>
          <p:cNvPr id="1026" name="Picture 2" descr="https://cdn-images-1.medium.com/max/1800/1*aFiJbORxanPt-2QDtaUKPg.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412776"/>
            <a:ext cx="7668976" cy="37535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55322" y="5310329"/>
            <a:ext cx="7594964" cy="646331"/>
          </a:xfrm>
          <a:prstGeom prst="rect">
            <a:avLst/>
          </a:prstGeom>
          <a:noFill/>
        </p:spPr>
        <p:txBody>
          <a:bodyPr wrap="none" lIns="0" tIns="0" rIns="0" bIns="0" rtlCol="0">
            <a:spAutoFit/>
          </a:bodyPr>
          <a:lstStyle/>
          <a:p>
            <a:pPr marL="285750" indent="-285750">
              <a:buFont typeface="Arial" panose="020B0604020202020204" pitchFamily="34" charset="0"/>
              <a:buChar char="•"/>
            </a:pPr>
            <a:r>
              <a:rPr lang="de-CH" sz="1400" dirty="0" smtClean="0">
                <a:hlinkClick r:id="rId3"/>
              </a:rPr>
              <a:t>https</a:t>
            </a:r>
            <a:r>
              <a:rPr lang="de-CH" sz="1400" dirty="0">
                <a:hlinkClick r:id="rId3"/>
              </a:rPr>
              <a:t>://medium.com/@</a:t>
            </a:r>
            <a:r>
              <a:rPr lang="de-CH" sz="1400" dirty="0" smtClean="0">
                <a:hlinkClick r:id="rId3"/>
              </a:rPr>
              <a:t>kentbeck_7670/test-commit-revert-870bbd756864</a:t>
            </a:r>
            <a:endParaRPr lang="de-CH" sz="1400" dirty="0" smtClean="0"/>
          </a:p>
          <a:p>
            <a:pPr marL="285750" indent="-285750">
              <a:buFont typeface="Arial" panose="020B0604020202020204" pitchFamily="34" charset="0"/>
              <a:buChar char="•"/>
            </a:pPr>
            <a:r>
              <a:rPr lang="de-CH" sz="1400" dirty="0">
                <a:hlinkClick r:id="rId4"/>
              </a:rPr>
              <a:t>https://medium.com/@</a:t>
            </a:r>
            <a:r>
              <a:rPr lang="de-CH" sz="1400" dirty="0" smtClean="0">
                <a:hlinkClick r:id="rId4"/>
              </a:rPr>
              <a:t>tdeniffel/tcr-variants-test-commit-revert-bf6bd84b17d3</a:t>
            </a:r>
            <a:endParaRPr lang="de-CH" sz="1400" dirty="0" smtClean="0"/>
          </a:p>
          <a:p>
            <a:pPr marL="285750" indent="-285750">
              <a:buFont typeface="Arial" panose="020B0604020202020204" pitchFamily="34" charset="0"/>
              <a:buChar char="•"/>
            </a:pPr>
            <a:r>
              <a:rPr lang="de-CH" sz="1400" dirty="0">
                <a:hlinkClick r:id="rId5"/>
              </a:rPr>
              <a:t>https://medium.com/@tdeniffel/tcr-test-commit-revert-a-test-alternative-to-tdd-6e6b03c22bec</a:t>
            </a:r>
            <a:endParaRPr lang="de-CH" sz="1400" dirty="0" smtClean="0"/>
          </a:p>
        </p:txBody>
      </p:sp>
    </p:spTree>
    <p:extLst>
      <p:ext uri="{BB962C8B-B14F-4D97-AF65-F5344CB8AC3E}">
        <p14:creationId xmlns:p14="http://schemas.microsoft.com/office/powerpoint/2010/main" val="35968412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BDD flow</a:t>
            </a:r>
            <a:endParaRPr lang="de-CH" dirty="0"/>
          </a:p>
        </p:txBody>
      </p:sp>
      <p:sp>
        <p:nvSpPr>
          <p:cNvPr id="3" name="Content Placeholder 2"/>
          <p:cNvSpPr>
            <a:spLocks noGrp="1"/>
          </p:cNvSpPr>
          <p:nvPr>
            <p:ph idx="1"/>
          </p:nvPr>
        </p:nvSpPr>
        <p:spPr>
          <a:xfrm>
            <a:off x="467544" y="1628775"/>
            <a:ext cx="8352928" cy="4464521"/>
          </a:xfrm>
        </p:spPr>
        <p:txBody>
          <a:bodyPr/>
          <a:lstStyle/>
          <a:p>
            <a:r>
              <a:rPr lang="fr-CH" dirty="0" smtClean="0"/>
              <a:t>Phase 1: </a:t>
            </a:r>
            <a:r>
              <a:rPr lang="fr-CH" b="1" dirty="0" smtClean="0"/>
              <a:t>COLLECT</a:t>
            </a:r>
          </a:p>
          <a:p>
            <a:pPr lvl="1"/>
            <a:r>
              <a:rPr lang="fr-CH" i="1" dirty="0"/>
              <a:t>The </a:t>
            </a:r>
            <a:r>
              <a:rPr lang="fr-CH" i="1" dirty="0" err="1"/>
              <a:t>customer</a:t>
            </a:r>
            <a:r>
              <a:rPr lang="fr-CH" i="1" dirty="0"/>
              <a:t> </a:t>
            </a:r>
            <a:r>
              <a:rPr lang="fr-CH" i="1" dirty="0" err="1"/>
              <a:t>asks</a:t>
            </a:r>
            <a:r>
              <a:rPr lang="fr-CH" i="1" dirty="0"/>
              <a:t> for </a:t>
            </a:r>
            <a:r>
              <a:rPr lang="fr-CH" i="1" dirty="0" err="1"/>
              <a:t>features</a:t>
            </a:r>
            <a:r>
              <a:rPr lang="fr-CH" i="1" dirty="0"/>
              <a:t>, </a:t>
            </a:r>
            <a:r>
              <a:rPr lang="fr-CH" i="1" dirty="0" err="1"/>
              <a:t>e.g</a:t>
            </a:r>
            <a:r>
              <a:rPr lang="fr-CH" i="1" dirty="0"/>
              <a:t>. «I </a:t>
            </a:r>
            <a:r>
              <a:rPr lang="fr-CH" i="1" dirty="0" err="1"/>
              <a:t>want</a:t>
            </a:r>
            <a:r>
              <a:rPr lang="fr-CH" i="1" dirty="0"/>
              <a:t> </a:t>
            </a:r>
            <a:r>
              <a:rPr lang="fr-CH" i="1" dirty="0" smtClean="0"/>
              <a:t>an </a:t>
            </a:r>
            <a:r>
              <a:rPr lang="fr-CH" i="1" dirty="0" err="1" smtClean="0"/>
              <a:t>Instructor</a:t>
            </a:r>
            <a:r>
              <a:rPr lang="fr-CH" i="1" dirty="0" smtClean="0"/>
              <a:t> to </a:t>
            </a:r>
            <a:r>
              <a:rPr lang="fr-CH" i="1" dirty="0" err="1"/>
              <a:t>be</a:t>
            </a:r>
            <a:r>
              <a:rPr lang="fr-CH" i="1" dirty="0"/>
              <a:t> able to log in</a:t>
            </a:r>
            <a:r>
              <a:rPr lang="fr-CH" i="1" dirty="0" smtClean="0"/>
              <a:t>»</a:t>
            </a:r>
          </a:p>
          <a:p>
            <a:r>
              <a:rPr lang="fr-CH" dirty="0" smtClean="0"/>
              <a:t>Phase 2: </a:t>
            </a:r>
            <a:r>
              <a:rPr lang="fr-CH" b="1" dirty="0" smtClean="0"/>
              <a:t>CLARIFY</a:t>
            </a:r>
            <a:r>
              <a:rPr lang="fr-CH" dirty="0" smtClean="0">
                <a:sym typeface="Wingdings" panose="05000000000000000000" pitchFamily="2" charset="2"/>
              </a:rPr>
              <a:t> </a:t>
            </a:r>
            <a:r>
              <a:rPr lang="fr-CH" dirty="0" err="1" smtClean="0">
                <a:sym typeface="Wingdings" panose="05000000000000000000" pitchFamily="2" charset="2"/>
              </a:rPr>
              <a:t>Gherkin</a:t>
            </a:r>
            <a:r>
              <a:rPr lang="fr-CH" dirty="0" smtClean="0">
                <a:sym typeface="Wingdings" panose="05000000000000000000" pitchFamily="2" charset="2"/>
              </a:rPr>
              <a:t> </a:t>
            </a:r>
            <a:r>
              <a:rPr lang="fr-CH" dirty="0" err="1" smtClean="0">
                <a:sym typeface="Wingdings" panose="05000000000000000000" pitchFamily="2" charset="2"/>
              </a:rPr>
              <a:t>specification</a:t>
            </a:r>
            <a:endParaRPr lang="fr-CH" dirty="0" smtClean="0"/>
          </a:p>
          <a:p>
            <a:pPr lvl="1"/>
            <a:r>
              <a:rPr lang="fr-CH" dirty="0" err="1"/>
              <a:t>What</a:t>
            </a:r>
            <a:r>
              <a:rPr lang="fr-CH" dirty="0"/>
              <a:t> </a:t>
            </a:r>
            <a:r>
              <a:rPr lang="fr-CH" dirty="0" err="1"/>
              <a:t>needs</a:t>
            </a:r>
            <a:r>
              <a:rPr lang="fr-CH" dirty="0"/>
              <a:t> to </a:t>
            </a:r>
            <a:r>
              <a:rPr lang="fr-CH" dirty="0" err="1"/>
              <a:t>be</a:t>
            </a:r>
            <a:r>
              <a:rPr lang="fr-CH" dirty="0"/>
              <a:t> </a:t>
            </a:r>
            <a:r>
              <a:rPr lang="fr-CH" dirty="0" err="1"/>
              <a:t>done</a:t>
            </a:r>
            <a:r>
              <a:rPr lang="fr-CH" dirty="0"/>
              <a:t> to </a:t>
            </a:r>
            <a:r>
              <a:rPr lang="fr-CH" dirty="0" err="1"/>
              <a:t>achieve</a:t>
            </a:r>
            <a:r>
              <a:rPr lang="fr-CH" dirty="0"/>
              <a:t> </a:t>
            </a:r>
            <a:r>
              <a:rPr lang="fr-CH" dirty="0" err="1" smtClean="0"/>
              <a:t>Instructor</a:t>
            </a:r>
            <a:r>
              <a:rPr lang="fr-CH" dirty="0" smtClean="0"/>
              <a:t> login</a:t>
            </a:r>
            <a:r>
              <a:rPr lang="fr-CH" dirty="0"/>
              <a:t>?</a:t>
            </a:r>
          </a:p>
          <a:p>
            <a:pPr lvl="2"/>
            <a:r>
              <a:rPr lang="fr-CH" dirty="0" err="1"/>
              <a:t>Database</a:t>
            </a:r>
            <a:r>
              <a:rPr lang="fr-CH" dirty="0"/>
              <a:t> </a:t>
            </a:r>
            <a:r>
              <a:rPr lang="fr-CH" dirty="0" err="1"/>
              <a:t>with</a:t>
            </a:r>
            <a:r>
              <a:rPr lang="fr-CH" dirty="0"/>
              <a:t> user entries</a:t>
            </a:r>
          </a:p>
          <a:p>
            <a:pPr lvl="2"/>
            <a:r>
              <a:rPr lang="fr-CH" dirty="0" err="1"/>
              <a:t>Special</a:t>
            </a:r>
            <a:r>
              <a:rPr lang="fr-CH" dirty="0"/>
              <a:t> permissions</a:t>
            </a:r>
          </a:p>
          <a:p>
            <a:pPr lvl="2"/>
            <a:r>
              <a:rPr lang="fr-CH" dirty="0" err="1"/>
              <a:t>GraphQL</a:t>
            </a:r>
            <a:r>
              <a:rPr lang="fr-CH" dirty="0"/>
              <a:t> </a:t>
            </a:r>
            <a:r>
              <a:rPr lang="fr-CH" dirty="0" smtClean="0"/>
              <a:t>/ REST API</a:t>
            </a:r>
            <a:endParaRPr lang="fr-CH" dirty="0"/>
          </a:p>
          <a:p>
            <a:pPr lvl="2"/>
            <a:r>
              <a:rPr lang="fr-CH" dirty="0" err="1"/>
              <a:t>Frontend</a:t>
            </a:r>
            <a:r>
              <a:rPr lang="fr-CH" dirty="0"/>
              <a:t> </a:t>
            </a:r>
            <a:r>
              <a:rPr lang="fr-CH" dirty="0" err="1"/>
              <a:t>form</a:t>
            </a:r>
            <a:endParaRPr lang="fr-CH" dirty="0"/>
          </a:p>
          <a:p>
            <a:pPr lvl="2"/>
            <a:r>
              <a:rPr lang="fr-CH" dirty="0"/>
              <a:t>Security </a:t>
            </a:r>
            <a:r>
              <a:rPr lang="fr-CH" dirty="0" err="1"/>
              <a:t>considerations</a:t>
            </a:r>
            <a:endParaRPr lang="fr-CH" dirty="0"/>
          </a:p>
          <a:p>
            <a:pPr lvl="3"/>
            <a:r>
              <a:rPr lang="fr-CH" dirty="0" err="1"/>
              <a:t>Token</a:t>
            </a:r>
            <a:r>
              <a:rPr lang="fr-CH" dirty="0"/>
              <a:t> </a:t>
            </a:r>
            <a:r>
              <a:rPr lang="fr-CH" dirty="0" err="1"/>
              <a:t>generation</a:t>
            </a:r>
            <a:endParaRPr lang="fr-CH" dirty="0"/>
          </a:p>
          <a:p>
            <a:pPr lvl="3"/>
            <a:r>
              <a:rPr lang="fr-CH" dirty="0"/>
              <a:t>Session cookie</a:t>
            </a:r>
          </a:p>
          <a:p>
            <a:pPr lvl="3"/>
            <a:r>
              <a:rPr lang="fr-CH" dirty="0" err="1"/>
              <a:t>Token</a:t>
            </a:r>
            <a:r>
              <a:rPr lang="fr-CH" dirty="0"/>
              <a:t> </a:t>
            </a:r>
            <a:r>
              <a:rPr lang="fr-CH" dirty="0" err="1"/>
              <a:t>refresh</a:t>
            </a:r>
            <a:r>
              <a:rPr lang="fr-CH" dirty="0"/>
              <a:t> </a:t>
            </a:r>
            <a:r>
              <a:rPr lang="fr-CH" dirty="0" err="1"/>
              <a:t>mecanism</a:t>
            </a:r>
            <a:endParaRPr lang="de-CH" dirty="0"/>
          </a:p>
          <a:p>
            <a:endParaRPr lang="de-CH" dirty="0"/>
          </a:p>
        </p:txBody>
      </p:sp>
      <p:sp>
        <p:nvSpPr>
          <p:cNvPr id="4" name="Subtitle 3"/>
          <p:cNvSpPr>
            <a:spLocks noGrp="1"/>
          </p:cNvSpPr>
          <p:nvPr>
            <p:ph type="subTitle" idx="13"/>
          </p:nvPr>
        </p:nvSpPr>
        <p:spPr/>
        <p:txBody>
          <a:bodyPr/>
          <a:lstStyle/>
          <a:p>
            <a:r>
              <a:rPr lang="fr-CH" dirty="0" err="1" smtClean="0"/>
              <a:t>Getting</a:t>
            </a:r>
            <a:r>
              <a:rPr lang="fr-CH" dirty="0" smtClean="0"/>
              <a:t> </a:t>
            </a:r>
            <a:r>
              <a:rPr lang="fr-CH" dirty="0" err="1" smtClean="0"/>
              <a:t>things</a:t>
            </a:r>
            <a:r>
              <a:rPr lang="fr-CH" dirty="0" smtClean="0"/>
              <a:t> </a:t>
            </a:r>
            <a:r>
              <a:rPr lang="fr-CH" dirty="0" err="1" smtClean="0"/>
              <a:t>done</a:t>
            </a:r>
            <a:endParaRPr lang="de-CH" dirty="0"/>
          </a:p>
        </p:txBody>
      </p:sp>
    </p:spTree>
    <p:extLst>
      <p:ext uri="{BB962C8B-B14F-4D97-AF65-F5344CB8AC3E}">
        <p14:creationId xmlns:p14="http://schemas.microsoft.com/office/powerpoint/2010/main" val="32377404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BDD flow</a:t>
            </a:r>
            <a:endParaRPr lang="de-CH" dirty="0"/>
          </a:p>
        </p:txBody>
      </p:sp>
      <p:sp>
        <p:nvSpPr>
          <p:cNvPr id="3" name="Content Placeholder 2"/>
          <p:cNvSpPr>
            <a:spLocks noGrp="1"/>
          </p:cNvSpPr>
          <p:nvPr>
            <p:ph idx="1"/>
          </p:nvPr>
        </p:nvSpPr>
        <p:spPr>
          <a:xfrm>
            <a:off x="467544" y="1628775"/>
            <a:ext cx="8352928" cy="4824561"/>
          </a:xfrm>
        </p:spPr>
        <p:txBody>
          <a:bodyPr/>
          <a:lstStyle/>
          <a:p>
            <a:r>
              <a:rPr lang="fr-CH" dirty="0" smtClean="0"/>
              <a:t>Phase 3: </a:t>
            </a:r>
            <a:r>
              <a:rPr lang="fr-CH" b="1" dirty="0" smtClean="0"/>
              <a:t>ORGANIZE</a:t>
            </a:r>
          </a:p>
          <a:p>
            <a:pPr lvl="1"/>
            <a:r>
              <a:rPr lang="fr-CH" dirty="0"/>
              <a:t>Write the </a:t>
            </a:r>
            <a:r>
              <a:rPr lang="fr-CH" dirty="0" err="1"/>
              <a:t>acceptance</a:t>
            </a:r>
            <a:r>
              <a:rPr lang="fr-CH" dirty="0"/>
              <a:t> tests to figure out </a:t>
            </a:r>
            <a:r>
              <a:rPr lang="fr-CH" dirty="0" smtClean="0"/>
              <a:t>architecture </a:t>
            </a:r>
            <a:r>
              <a:rPr lang="fr-CH" dirty="0"/>
              <a:t>design in an «</a:t>
            </a:r>
            <a:r>
              <a:rPr lang="fr-CH" dirty="0" err="1"/>
              <a:t>outside</a:t>
            </a:r>
            <a:r>
              <a:rPr lang="fr-CH" dirty="0"/>
              <a:t>-in </a:t>
            </a:r>
            <a:r>
              <a:rPr lang="fr-CH" dirty="0" err="1"/>
              <a:t>way</a:t>
            </a:r>
            <a:r>
              <a:rPr lang="fr-CH" dirty="0" smtClean="0"/>
              <a:t>»</a:t>
            </a:r>
          </a:p>
          <a:p>
            <a:pPr lvl="2"/>
            <a:r>
              <a:rPr lang="fr-CH" dirty="0" err="1"/>
              <a:t>Define</a:t>
            </a:r>
            <a:r>
              <a:rPr lang="fr-CH" dirty="0"/>
              <a:t> </a:t>
            </a:r>
            <a:r>
              <a:rPr lang="fr-CH" dirty="0" err="1"/>
              <a:t>backend</a:t>
            </a:r>
            <a:r>
              <a:rPr lang="fr-CH" dirty="0"/>
              <a:t> – </a:t>
            </a:r>
            <a:r>
              <a:rPr lang="fr-CH" dirty="0" err="1"/>
              <a:t>frontend</a:t>
            </a:r>
            <a:r>
              <a:rPr lang="fr-CH" dirty="0"/>
              <a:t> </a:t>
            </a:r>
            <a:r>
              <a:rPr lang="fr-CH" dirty="0" err="1"/>
              <a:t>contracts</a:t>
            </a:r>
            <a:r>
              <a:rPr lang="fr-CH" dirty="0"/>
              <a:t> (API)</a:t>
            </a:r>
          </a:p>
          <a:p>
            <a:pPr lvl="2"/>
            <a:r>
              <a:rPr lang="fr-CH" dirty="0"/>
              <a:t>Use </a:t>
            </a:r>
            <a:r>
              <a:rPr lang="fr-CH" dirty="0" err="1"/>
              <a:t>fake</a:t>
            </a:r>
            <a:r>
              <a:rPr lang="fr-CH" dirty="0"/>
              <a:t> data </a:t>
            </a:r>
            <a:r>
              <a:rPr lang="fr-CH" dirty="0" err="1"/>
              <a:t>whenever</a:t>
            </a:r>
            <a:r>
              <a:rPr lang="fr-CH" dirty="0"/>
              <a:t> </a:t>
            </a:r>
            <a:r>
              <a:rPr lang="fr-CH" dirty="0" err="1"/>
              <a:t>necessary</a:t>
            </a:r>
            <a:r>
              <a:rPr lang="fr-CH" dirty="0"/>
              <a:t>, for </a:t>
            </a:r>
            <a:r>
              <a:rPr lang="fr-CH" dirty="0" err="1"/>
              <a:t>example</a:t>
            </a:r>
            <a:r>
              <a:rPr lang="fr-CH" dirty="0"/>
              <a:t> </a:t>
            </a:r>
            <a:r>
              <a:rPr lang="fr-CH" dirty="0" err="1"/>
              <a:t>fake</a:t>
            </a:r>
            <a:r>
              <a:rPr lang="fr-CH" dirty="0"/>
              <a:t> </a:t>
            </a:r>
            <a:r>
              <a:rPr lang="fr-CH" dirty="0" err="1"/>
              <a:t>graphql</a:t>
            </a:r>
            <a:r>
              <a:rPr lang="fr-CH" dirty="0"/>
              <a:t> server </a:t>
            </a:r>
            <a:r>
              <a:rPr lang="fr-CH" dirty="0" err="1" smtClean="0"/>
              <a:t>responses</a:t>
            </a:r>
            <a:endParaRPr lang="fr-CH" dirty="0" smtClean="0"/>
          </a:p>
          <a:p>
            <a:pPr lvl="1"/>
            <a:r>
              <a:rPr lang="fr-CH" dirty="0" smtClean="0"/>
              <a:t>Write the unit tests to figure out software design in an «</a:t>
            </a:r>
            <a:r>
              <a:rPr lang="fr-CH" dirty="0" err="1" smtClean="0"/>
              <a:t>outside</a:t>
            </a:r>
            <a:r>
              <a:rPr lang="fr-CH" dirty="0" smtClean="0"/>
              <a:t>-in </a:t>
            </a:r>
            <a:r>
              <a:rPr lang="fr-CH" dirty="0" err="1" smtClean="0"/>
              <a:t>way</a:t>
            </a:r>
            <a:r>
              <a:rPr lang="fr-CH" dirty="0" smtClean="0"/>
              <a:t>»</a:t>
            </a:r>
            <a:endParaRPr lang="fr-CH" dirty="0"/>
          </a:p>
          <a:p>
            <a:r>
              <a:rPr lang="fr-CH" dirty="0" smtClean="0"/>
              <a:t>Phase 4: </a:t>
            </a:r>
            <a:r>
              <a:rPr lang="fr-CH" b="1" dirty="0" smtClean="0"/>
              <a:t>REFLECT</a:t>
            </a:r>
          </a:p>
          <a:p>
            <a:pPr lvl="1"/>
            <a:r>
              <a:rPr lang="fr-CH" dirty="0" err="1"/>
              <a:t>Regularly</a:t>
            </a:r>
            <a:r>
              <a:rPr lang="fr-CH" dirty="0"/>
              <a:t> </a:t>
            </a:r>
            <a:r>
              <a:rPr lang="fr-CH" dirty="0" err="1" smtClean="0"/>
              <a:t>consult</a:t>
            </a:r>
            <a:r>
              <a:rPr lang="fr-CH" dirty="0" smtClean="0"/>
              <a:t> and </a:t>
            </a:r>
            <a:r>
              <a:rPr lang="fr-CH" dirty="0" err="1" smtClean="0"/>
              <a:t>maybe</a:t>
            </a:r>
            <a:r>
              <a:rPr lang="fr-CH" dirty="0" smtClean="0"/>
              <a:t> </a:t>
            </a:r>
            <a:r>
              <a:rPr lang="fr-CH" dirty="0" err="1" smtClean="0"/>
              <a:t>adapt</a:t>
            </a:r>
            <a:r>
              <a:rPr lang="fr-CH" dirty="0" smtClean="0"/>
              <a:t> </a:t>
            </a:r>
            <a:r>
              <a:rPr lang="fr-CH" dirty="0"/>
              <a:t>the </a:t>
            </a:r>
            <a:r>
              <a:rPr lang="fr-CH" dirty="0" err="1"/>
              <a:t>Gherkin</a:t>
            </a:r>
            <a:r>
              <a:rPr lang="fr-CH" dirty="0"/>
              <a:t> </a:t>
            </a:r>
            <a:r>
              <a:rPr lang="fr-CH" dirty="0" err="1"/>
              <a:t>spec</a:t>
            </a:r>
            <a:r>
              <a:rPr lang="fr-CH" dirty="0"/>
              <a:t> to </a:t>
            </a:r>
            <a:r>
              <a:rPr lang="fr-CH" dirty="0" err="1"/>
              <a:t>see</a:t>
            </a:r>
            <a:r>
              <a:rPr lang="fr-CH" dirty="0"/>
              <a:t> </a:t>
            </a:r>
            <a:r>
              <a:rPr lang="fr-CH" dirty="0" err="1"/>
              <a:t>what</a:t>
            </a:r>
            <a:r>
              <a:rPr lang="fr-CH" dirty="0"/>
              <a:t> </a:t>
            </a:r>
            <a:r>
              <a:rPr lang="fr-CH" dirty="0" err="1"/>
              <a:t>features</a:t>
            </a:r>
            <a:r>
              <a:rPr lang="fr-CH" dirty="0"/>
              <a:t> </a:t>
            </a:r>
            <a:r>
              <a:rPr lang="fr-CH" dirty="0" err="1"/>
              <a:t>haven’t</a:t>
            </a:r>
            <a:r>
              <a:rPr lang="fr-CH" dirty="0"/>
              <a:t> been </a:t>
            </a:r>
            <a:r>
              <a:rPr lang="fr-CH" dirty="0" err="1"/>
              <a:t>implemented</a:t>
            </a:r>
            <a:r>
              <a:rPr lang="fr-CH" dirty="0"/>
              <a:t> </a:t>
            </a:r>
            <a:r>
              <a:rPr lang="fr-CH" dirty="0" err="1"/>
              <a:t>yet</a:t>
            </a:r>
            <a:r>
              <a:rPr lang="fr-CH" dirty="0"/>
              <a:t> in </a:t>
            </a:r>
            <a:r>
              <a:rPr lang="fr-CH" dirty="0" err="1"/>
              <a:t>order</a:t>
            </a:r>
            <a:r>
              <a:rPr lang="fr-CH" dirty="0"/>
              <a:t> to more or </a:t>
            </a:r>
            <a:r>
              <a:rPr lang="fr-CH" dirty="0" err="1"/>
              <a:t>less</a:t>
            </a:r>
            <a:r>
              <a:rPr lang="fr-CH" dirty="0"/>
              <a:t> </a:t>
            </a:r>
            <a:r>
              <a:rPr lang="fr-CH" dirty="0" err="1"/>
              <a:t>what</a:t>
            </a:r>
            <a:r>
              <a:rPr lang="fr-CH" dirty="0"/>
              <a:t> to do </a:t>
            </a:r>
            <a:r>
              <a:rPr lang="fr-CH" dirty="0" err="1" smtClean="0"/>
              <a:t>when</a:t>
            </a:r>
            <a:endParaRPr lang="fr-CH" dirty="0" smtClean="0"/>
          </a:p>
          <a:p>
            <a:pPr lvl="1"/>
            <a:r>
              <a:rPr lang="fr-CH" dirty="0" err="1" smtClean="0"/>
              <a:t>Regularly</a:t>
            </a:r>
            <a:r>
              <a:rPr lang="fr-CH" dirty="0" smtClean="0"/>
              <a:t> </a:t>
            </a:r>
            <a:r>
              <a:rPr lang="fr-CH" dirty="0" err="1" smtClean="0"/>
              <a:t>consult</a:t>
            </a:r>
            <a:r>
              <a:rPr lang="fr-CH" dirty="0" smtClean="0"/>
              <a:t> and </a:t>
            </a:r>
            <a:r>
              <a:rPr lang="fr-CH" dirty="0" err="1" smtClean="0"/>
              <a:t>maybe</a:t>
            </a:r>
            <a:r>
              <a:rPr lang="fr-CH" dirty="0" smtClean="0"/>
              <a:t> </a:t>
            </a:r>
            <a:r>
              <a:rPr lang="fr-CH" dirty="0" err="1" smtClean="0"/>
              <a:t>adapt</a:t>
            </a:r>
            <a:r>
              <a:rPr lang="fr-CH" dirty="0" smtClean="0"/>
              <a:t> unit tests </a:t>
            </a:r>
            <a:r>
              <a:rPr lang="fr-CH" dirty="0" err="1" smtClean="0"/>
              <a:t>results</a:t>
            </a:r>
            <a:r>
              <a:rPr lang="fr-CH" dirty="0" smtClean="0"/>
              <a:t> to </a:t>
            </a:r>
            <a:r>
              <a:rPr lang="fr-CH" dirty="0" err="1" smtClean="0"/>
              <a:t>see</a:t>
            </a:r>
            <a:r>
              <a:rPr lang="fr-CH" dirty="0" smtClean="0"/>
              <a:t> </a:t>
            </a:r>
            <a:r>
              <a:rPr lang="fr-CH" dirty="0" err="1" smtClean="0"/>
              <a:t>where</a:t>
            </a:r>
            <a:r>
              <a:rPr lang="fr-CH" dirty="0" smtClean="0"/>
              <a:t> </a:t>
            </a:r>
            <a:r>
              <a:rPr lang="fr-CH" dirty="0" err="1" smtClean="0"/>
              <a:t>you</a:t>
            </a:r>
            <a:r>
              <a:rPr lang="fr-CH" dirty="0" smtClean="0"/>
              <a:t> stand in </a:t>
            </a:r>
            <a:r>
              <a:rPr lang="fr-CH" dirty="0" err="1" smtClean="0"/>
              <a:t>your</a:t>
            </a:r>
            <a:r>
              <a:rPr lang="fr-CH" dirty="0" smtClean="0"/>
              <a:t> </a:t>
            </a:r>
            <a:r>
              <a:rPr lang="fr-CH" dirty="0" err="1" smtClean="0"/>
              <a:t>current</a:t>
            </a:r>
            <a:r>
              <a:rPr lang="fr-CH" dirty="0" smtClean="0"/>
              <a:t> </a:t>
            </a:r>
            <a:r>
              <a:rPr lang="fr-CH" dirty="0" err="1" smtClean="0"/>
              <a:t>implementation</a:t>
            </a:r>
            <a:endParaRPr lang="de-CH" dirty="0"/>
          </a:p>
          <a:p>
            <a:endParaRPr lang="fr-CH" dirty="0" smtClean="0"/>
          </a:p>
        </p:txBody>
      </p:sp>
      <p:sp>
        <p:nvSpPr>
          <p:cNvPr id="4" name="Subtitle 3"/>
          <p:cNvSpPr>
            <a:spLocks noGrp="1"/>
          </p:cNvSpPr>
          <p:nvPr>
            <p:ph type="subTitle" idx="13"/>
          </p:nvPr>
        </p:nvSpPr>
        <p:spPr/>
        <p:txBody>
          <a:bodyPr/>
          <a:lstStyle/>
          <a:p>
            <a:r>
              <a:rPr lang="fr-CH" dirty="0" err="1" smtClean="0"/>
              <a:t>Getting</a:t>
            </a:r>
            <a:r>
              <a:rPr lang="fr-CH" dirty="0" smtClean="0"/>
              <a:t> </a:t>
            </a:r>
            <a:r>
              <a:rPr lang="fr-CH" dirty="0" err="1" smtClean="0"/>
              <a:t>things</a:t>
            </a:r>
            <a:r>
              <a:rPr lang="fr-CH" dirty="0" smtClean="0"/>
              <a:t> </a:t>
            </a:r>
            <a:r>
              <a:rPr lang="fr-CH" dirty="0" err="1" smtClean="0"/>
              <a:t>done</a:t>
            </a:r>
            <a:endParaRPr lang="de-CH" dirty="0"/>
          </a:p>
        </p:txBody>
      </p:sp>
    </p:spTree>
    <p:extLst>
      <p:ext uri="{BB962C8B-B14F-4D97-AF65-F5344CB8AC3E}">
        <p14:creationId xmlns:p14="http://schemas.microsoft.com/office/powerpoint/2010/main" val="252070648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VERSINFO" val="RUAG1002"/>
  <p:tag name="TEMPLATEID" val="RUAG43"/>
  <p:tag name="LANGUAGEID" val="2057"/>
  <p:tag name="COLORTHEMEID" val="1"/>
  <p:tag name="BRANDID" val="5"/>
  <p:tag name="CLIENT" val="RUAG"/>
  <p:tag name="VERSION" val="1002"/>
  <p:tag name="REFERENCEDATE" val="43283"/>
  <p:tag name="DATE" val="August 2018"/>
  <p:tag name="LOCATION" val="Bern"/>
  <p:tag name="FOOTER1" val="Laurent Michel"/>
  <p:tag name="FOOTER2" val="Product Owner / Senior Software Developer"/>
  <p:tag name="PAGEOFPAGES" val="true"/>
</p:tagLst>
</file>

<file path=ppt/tags/tag2.xml><?xml version="1.0" encoding="utf-8"?>
<p:tagLst xmlns:a="http://schemas.openxmlformats.org/drawingml/2006/main" xmlns:r="http://schemas.openxmlformats.org/officeDocument/2006/relationships" xmlns:p="http://schemas.openxmlformats.org/presentationml/2006/main">
  <p:tag name="SHAPETYPE" val="Source"/>
</p:tagLst>
</file>

<file path=ppt/tags/tag3.xml><?xml version="1.0" encoding="utf-8"?>
<p:tagLst xmlns:a="http://schemas.openxmlformats.org/drawingml/2006/main" xmlns:r="http://schemas.openxmlformats.org/officeDocument/2006/relationships" xmlns:p="http://schemas.openxmlformats.org/presentationml/2006/main">
  <p:tag name="SHAPETYPE" val="Footnote"/>
</p:tagLst>
</file>

<file path=ppt/theme/theme1.xml><?xml version="1.0" encoding="utf-8"?>
<a:theme xmlns:a="http://schemas.openxmlformats.org/drawingml/2006/main" name="RUA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lIns="36000" tIns="36000" rIns="36000" bIns="36000" rtlCol="0" anchor="ctr">
        <a:normAutofit/>
      </a:bodyP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dirty="0" err="1" smtClean="0"/>
        </a:defPPr>
      </a:lstStyle>
    </a:txDef>
  </a:objectDefaults>
  <a:extraClrSchemeLst/>
  <a:extLst>
    <a:ext uri="{05A4C25C-085E-4340-85A3-A5531E510DB2}">
      <thm15:themeFamily xmlns:thm15="http://schemas.microsoft.com/office/thememl/2012/main" name="RUAG_43_20170504(1).potx" id="{3D943131-1536-41B0-A09B-53DA350746E5}" vid="{97AAFE77-7161-41F3-9A55-82AB361C709E}"/>
    </a:ext>
  </a:extLst>
</a:theme>
</file>

<file path=ppt/theme/theme2.xml><?xml version="1.0" encoding="utf-8"?>
<a:theme xmlns:a="http://schemas.openxmlformats.org/drawingml/2006/main" name="Office Theme">
  <a:themeElements>
    <a:clrScheme name="RUAG">
      <a:dk1>
        <a:srgbClr val="1E1E1E"/>
      </a:dk1>
      <a:lt1>
        <a:sysClr val="window" lastClr="FFFFFF"/>
      </a:lt1>
      <a:dk2>
        <a:srgbClr val="6E1E82"/>
      </a:dk2>
      <a:lt2>
        <a:srgbClr val="CCCCCC"/>
      </a:lt2>
      <a:accent1>
        <a:srgbClr val="00AAE1"/>
      </a:accent1>
      <a:accent2>
        <a:srgbClr val="333333"/>
      </a:accent2>
      <a:accent3>
        <a:srgbClr val="003B4C"/>
      </a:accent3>
      <a:accent4>
        <a:srgbClr val="0F5973"/>
      </a:accent4>
      <a:accent5>
        <a:srgbClr val="187497"/>
      </a:accent5>
      <a:accent6>
        <a:srgbClr val="1C8DBA"/>
      </a:accent6>
      <a:hlink>
        <a:srgbClr val="00AAE1"/>
      </a:hlink>
      <a:folHlink>
        <a:srgbClr val="6E1E8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RUAG">
      <a:dk1>
        <a:srgbClr val="1E1E1E"/>
      </a:dk1>
      <a:lt1>
        <a:sysClr val="window" lastClr="FFFFFF"/>
      </a:lt1>
      <a:dk2>
        <a:srgbClr val="6E1E82"/>
      </a:dk2>
      <a:lt2>
        <a:srgbClr val="CCCCCC"/>
      </a:lt2>
      <a:accent1>
        <a:srgbClr val="00AAE1"/>
      </a:accent1>
      <a:accent2>
        <a:srgbClr val="333333"/>
      </a:accent2>
      <a:accent3>
        <a:srgbClr val="003B4C"/>
      </a:accent3>
      <a:accent4>
        <a:srgbClr val="0F5973"/>
      </a:accent4>
      <a:accent5>
        <a:srgbClr val="187497"/>
      </a:accent5>
      <a:accent6>
        <a:srgbClr val="1C8DBA"/>
      </a:accent6>
      <a:hlink>
        <a:srgbClr val="00AAE1"/>
      </a:hlink>
      <a:folHlink>
        <a:srgbClr val="6E1E8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2712</Words>
  <Application>Microsoft Office PowerPoint</Application>
  <PresentationFormat>On-screen Show (4:3)</PresentationFormat>
  <Paragraphs>279</Paragraphs>
  <Slides>45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Symbol</vt:lpstr>
      <vt:lpstr>URWBookmanL-Ligh</vt:lpstr>
      <vt:lpstr>URWBookmanL-LighItal</vt:lpstr>
      <vt:lpstr>Wingdings</vt:lpstr>
      <vt:lpstr>RUAG</vt:lpstr>
      <vt:lpstr>Test-driven development</vt:lpstr>
      <vt:lpstr>Concepts</vt:lpstr>
      <vt:lpstr>Concepts</vt:lpstr>
      <vt:lpstr>Concepts</vt:lpstr>
      <vt:lpstr>Concepts</vt:lpstr>
      <vt:lpstr>BDD / TDD</vt:lpstr>
      <vt:lpstr>test &amp;&amp; commit || revert, Kent Beck</vt:lpstr>
      <vt:lpstr>BDD flow</vt:lpstr>
      <vt:lpstr>BDD flow</vt:lpstr>
      <vt:lpstr>BDD flow</vt:lpstr>
      <vt:lpstr>Test-driven development</vt:lpstr>
      <vt:lpstr>What to test (Pragmatic Unit Testing, A. Hunt &amp; D. Thomas)</vt:lpstr>
      <vt:lpstr>What to test</vt:lpstr>
      <vt:lpstr>What to test</vt:lpstr>
      <vt:lpstr>What to test</vt:lpstr>
      <vt:lpstr>What to test</vt:lpstr>
      <vt:lpstr>What to test</vt:lpstr>
      <vt:lpstr>What to test</vt:lpstr>
      <vt:lpstr>Boundary conditions (Pragmatic Unit Testing)</vt:lpstr>
      <vt:lpstr>CORRECT</vt:lpstr>
      <vt:lpstr>CORRECT</vt:lpstr>
      <vt:lpstr>CORRECT</vt:lpstr>
      <vt:lpstr>CORRECT</vt:lpstr>
      <vt:lpstr>CORRECT</vt:lpstr>
      <vt:lpstr>CORRECT</vt:lpstr>
      <vt:lpstr>CORRECT</vt:lpstr>
      <vt:lpstr>CORRECT</vt:lpstr>
      <vt:lpstr>Properties of good tests (Pragmatic Unit Testing)</vt:lpstr>
      <vt:lpstr>Properties of good tests (Pragmatic Unit Testing)</vt:lpstr>
      <vt:lpstr>Properties of good tests (Pragmatic Unit Testing)</vt:lpstr>
      <vt:lpstr>Why most unit testing is waste, J. O. Coplien</vt:lpstr>
      <vt:lpstr>Properties of good tests (Pragmatic Unit Testing)</vt:lpstr>
      <vt:lpstr>Properties of good tests (Pragmatic Unit Testing)</vt:lpstr>
      <vt:lpstr>Properties of good tests (Pragmatic Unit Testing)</vt:lpstr>
      <vt:lpstr>What about testing the test code?</vt:lpstr>
      <vt:lpstr>How to fix a bug in production code?</vt:lpstr>
      <vt:lpstr>Prove tests by introducing bugs </vt:lpstr>
      <vt:lpstr>Spike solutions</vt:lpstr>
      <vt:lpstr>Gotchas</vt:lpstr>
      <vt:lpstr>Gotchas</vt:lpstr>
      <vt:lpstr>Gotchas</vt:lpstr>
      <vt:lpstr>Gotchas</vt:lpstr>
      <vt:lpstr>Gotchas</vt:lpstr>
      <vt:lpstr>Gotchas</vt:lpstr>
      <vt:lpstr>Good reads on the topic</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 workshop</dc:title>
  <dc:creator>Michel Laurent RUAG</dc:creator>
  <cp:lastModifiedBy>Laurent Michel</cp:lastModifiedBy>
  <cp:revision>339</cp:revision>
  <dcterms:created xsi:type="dcterms:W3CDTF">2018-07-02T07:01:08Z</dcterms:created>
  <dcterms:modified xsi:type="dcterms:W3CDTF">2019-06-07T11:28:17Z</dcterms:modified>
</cp:coreProperties>
</file>