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6366" autoAdjust="0"/>
  </p:normalViewPr>
  <p:slideViewPr>
    <p:cSldViewPr snapToGrid="0">
      <p:cViewPr>
        <p:scale>
          <a:sx n="70" d="100"/>
          <a:sy n="70" d="100"/>
        </p:scale>
        <p:origin x="3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825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5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39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91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32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021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650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584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97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42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693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604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474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18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147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949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B57A-1067-47B8-AA65-A075EDB20B80}" type="datetimeFigureOut">
              <a:rPr lang="bg-BG" smtClean="0"/>
              <a:t>17.11.2020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1A674E-00F7-4395-ABE4-AD1763C8F5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73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figma.com/file/5GOqTdPa5cZkjpqCcqd9wj/Green-It?node-id=0%3A1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O5KvPqis/mean-koala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09B73C4-F4F3-4A54-B923-B1AE1ABC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1" y="-235855"/>
            <a:ext cx="9557425" cy="6858000"/>
          </a:xfrm>
          <a:prstGeom prst="rect">
            <a:avLst/>
          </a:prstGeom>
        </p:spPr>
      </p:pic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BC69DBF4-BA44-4CA0-A049-0A3796658133}"/>
              </a:ext>
            </a:extLst>
          </p:cNvPr>
          <p:cNvSpPr txBox="1"/>
          <p:nvPr/>
        </p:nvSpPr>
        <p:spPr>
          <a:xfrm>
            <a:off x="2756848" y="354841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Mean Koalas</a:t>
            </a:r>
            <a:endParaRPr lang="bg-BG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A502D6-7A12-4AE1-9ABE-61C5FF4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Тестов план</a:t>
            </a:r>
            <a:br>
              <a:rPr lang="en-US" dirty="0"/>
            </a:br>
            <a:r>
              <a:rPr lang="en-US" dirty="0"/>
              <a:t>QA – </a:t>
            </a:r>
            <a:r>
              <a:rPr lang="bg-BG" dirty="0"/>
              <a:t>Гергана Великова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7A546EB-FC9D-44C4-8388-15059A20D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934" y="1851970"/>
            <a:ext cx="5076476" cy="4664871"/>
          </a:xfrm>
        </p:spPr>
      </p:pic>
    </p:spTree>
    <p:extLst>
      <p:ext uri="{BB962C8B-B14F-4D97-AF65-F5344CB8AC3E}">
        <p14:creationId xmlns:p14="http://schemas.microsoft.com/office/powerpoint/2010/main" val="40554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2668C5B-7B8E-41CE-BCBA-A8A424C3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Оценка на риска</a:t>
            </a: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6D419F76-646D-4862-80BF-0E65181CC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354634"/>
              </p:ext>
            </p:extLst>
          </p:nvPr>
        </p:nvGraphicFramePr>
        <p:xfrm>
          <a:off x="2270919" y="1930400"/>
          <a:ext cx="5940927" cy="4350226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0210">
                  <a:extLst>
                    <a:ext uri="{9D8B030D-6E8A-4147-A177-3AD203B41FA5}">
                      <a16:colId xmlns:a16="http://schemas.microsoft.com/office/drawing/2014/main" val="839954808"/>
                    </a:ext>
                  </a:extLst>
                </a:gridCol>
                <a:gridCol w="1758001">
                  <a:extLst>
                    <a:ext uri="{9D8B030D-6E8A-4147-A177-3AD203B41FA5}">
                      <a16:colId xmlns:a16="http://schemas.microsoft.com/office/drawing/2014/main" val="2850711611"/>
                    </a:ext>
                  </a:extLst>
                </a:gridCol>
                <a:gridCol w="753429">
                  <a:extLst>
                    <a:ext uri="{9D8B030D-6E8A-4147-A177-3AD203B41FA5}">
                      <a16:colId xmlns:a16="http://schemas.microsoft.com/office/drawing/2014/main" val="3168292177"/>
                    </a:ext>
                  </a:extLst>
                </a:gridCol>
                <a:gridCol w="1139910">
                  <a:extLst>
                    <a:ext uri="{9D8B030D-6E8A-4147-A177-3AD203B41FA5}">
                      <a16:colId xmlns:a16="http://schemas.microsoft.com/office/drawing/2014/main" val="498600980"/>
                    </a:ext>
                  </a:extLst>
                </a:gridCol>
                <a:gridCol w="1999377">
                  <a:extLst>
                    <a:ext uri="{9D8B030D-6E8A-4147-A177-3AD203B41FA5}">
                      <a16:colId xmlns:a16="http://schemas.microsoft.com/office/drawing/2014/main" val="253770405"/>
                    </a:ext>
                  </a:extLst>
                </a:gridCol>
              </a:tblGrid>
              <a:tr h="37828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#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1100" dirty="0">
                          <a:effectLst/>
                        </a:rPr>
                        <a:t>Риск</a:t>
                      </a:r>
                      <a:endParaRPr lang="bg-BG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Impact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>
                          <a:effectLst/>
                        </a:rPr>
                        <a:t>Предизвиква се от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>
                          <a:effectLst/>
                        </a:rPr>
                        <a:t>Как може да се справим с него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103899"/>
                  </a:ext>
                </a:extLst>
              </a:tr>
              <a:tr h="75656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>
                        <a:tabLst>
                          <a:tab pos="228600" algn="l"/>
                          <a:tab pos="400050" algn="l"/>
                        </a:tabLst>
                      </a:pPr>
                      <a:r>
                        <a:rPr lang="bg-BG" sz="1100">
                          <a:effectLst/>
                        </a:rPr>
                        <a:t>Неуспешно подаване на сигнал</a:t>
                      </a:r>
                      <a:endParaRPr lang="bg-BG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 dirty="0">
                          <a:effectLst/>
                        </a:rPr>
                        <a:t>Висок</a:t>
                      </a:r>
                      <a:endParaRPr lang="bg-BG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>
                          <a:effectLst/>
                        </a:rPr>
                        <a:t>Грешка при обработването на сигнала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>
                          <a:effectLst/>
                        </a:rPr>
                        <a:t>По-качествена обработка на данните при приемането на подадения сигнал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690417"/>
                  </a:ext>
                </a:extLst>
              </a:tr>
              <a:tr h="94570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>
                          <a:effectLst/>
                        </a:rPr>
                        <a:t>Неуспешно организиране на събитие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 dirty="0">
                          <a:effectLst/>
                        </a:rPr>
                        <a:t>Висок</a:t>
                      </a:r>
                      <a:endParaRPr lang="bg-BG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>
                          <a:effectLst/>
                        </a:rPr>
                        <a:t>Грешка при създаването на ново събитие</a:t>
                      </a:r>
                    </a:p>
                    <a:p>
                      <a:r>
                        <a:rPr lang="bg-BG" sz="1100">
                          <a:effectLst/>
                        </a:rPr>
                        <a:t> 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>
                          <a:effectLst/>
                        </a:rPr>
                        <a:t>Коригиране на действията за добавяне на нови събития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953615"/>
                  </a:ext>
                </a:extLst>
              </a:tr>
              <a:tr h="75656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3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>
                        <a:tabLst>
                          <a:tab pos="228600" algn="l"/>
                          <a:tab pos="449580" algn="l"/>
                        </a:tabLst>
                      </a:pPr>
                      <a:r>
                        <a:rPr lang="bg-BG" sz="1100">
                          <a:effectLst/>
                        </a:rPr>
                        <a:t>Защита на акаунтите</a:t>
                      </a:r>
                      <a:endParaRPr lang="bg-BG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>
                          <a:effectLst/>
                        </a:rPr>
                        <a:t>Висок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>
                          <a:effectLst/>
                        </a:rPr>
                        <a:t>Неправомерен достъп до чуждите акаунти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>
                          <a:effectLst/>
                        </a:rPr>
                        <a:t>Подобряване на сигурността 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024838"/>
                  </a:ext>
                </a:extLst>
              </a:tr>
              <a:tr h="151312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>
                          <a:effectLst/>
                        </a:rPr>
                        <a:t>Точки на потребителите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>
                          <a:effectLst/>
                        </a:rPr>
                        <a:t>Среден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>
                          <a:effectLst/>
                        </a:rPr>
                        <a:t>Грешка при изчисляването на точките и обвързването им с конкретен потребител</a:t>
                      </a:r>
                      <a:endParaRPr lang="bg-BG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bg-BG" sz="1100" dirty="0">
                          <a:effectLst/>
                        </a:rPr>
                        <a:t>Подобряване на свързаността между различните компоненти</a:t>
                      </a:r>
                      <a:endParaRPr lang="bg-BG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9087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61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599E39-BDD8-4CB4-9651-765C4651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77" y="0"/>
            <a:ext cx="8596668" cy="1320800"/>
          </a:xfrm>
        </p:spPr>
        <p:txBody>
          <a:bodyPr>
            <a:noAutofit/>
          </a:bodyPr>
          <a:lstStyle/>
          <a:p>
            <a:pPr marL="342900" lvl="0" indent="-342900" algn="ctr">
              <a:spcBef>
                <a:spcPts val="600"/>
              </a:spcBef>
              <a:spcAft>
                <a:spcPts val="600"/>
              </a:spcAft>
              <a:tabLst>
                <a:tab pos="274320" algn="l"/>
              </a:tabLst>
            </a:pPr>
            <a:r>
              <a:rPr lang="bg-BG" sz="2400" b="1" kern="0" dirty="0">
                <a:effectLst/>
                <a:latin typeface="Times New Roman" panose="02020603050405020304" pitchFamily="18" charset="0"/>
              </a:rPr>
              <a:t>Тестови сценарии</a:t>
            </a:r>
            <a:br>
              <a:rPr lang="bg-BG" sz="2400" b="1" kern="0" dirty="0">
                <a:effectLst/>
                <a:latin typeface="Times New Roman" panose="02020603050405020304" pitchFamily="18" charset="0"/>
              </a:rPr>
            </a:b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Ръчно тестване на компонент „Подаване на сигнал“</a:t>
            </a:r>
            <a:endParaRPr lang="bg-BG" sz="2400" dirty="0"/>
          </a:p>
        </p:txBody>
      </p:sp>
      <p:graphicFrame>
        <p:nvGraphicFramePr>
          <p:cNvPr id="6" name="Контейнер за съдържание 5">
            <a:extLst>
              <a:ext uri="{FF2B5EF4-FFF2-40B4-BE49-F238E27FC236}">
                <a16:creationId xmlns:a16="http://schemas.microsoft.com/office/drawing/2014/main" id="{F518018A-8EFE-4021-A123-C6C3AA071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230233"/>
              </p:ext>
            </p:extLst>
          </p:nvPr>
        </p:nvGraphicFramePr>
        <p:xfrm>
          <a:off x="1269507" y="1029810"/>
          <a:ext cx="8398276" cy="561956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71320">
                  <a:extLst>
                    <a:ext uri="{9D8B030D-6E8A-4147-A177-3AD203B41FA5}">
                      <a16:colId xmlns:a16="http://schemas.microsoft.com/office/drawing/2014/main" val="4035224013"/>
                    </a:ext>
                  </a:extLst>
                </a:gridCol>
                <a:gridCol w="1881929">
                  <a:extLst>
                    <a:ext uri="{9D8B030D-6E8A-4147-A177-3AD203B41FA5}">
                      <a16:colId xmlns:a16="http://schemas.microsoft.com/office/drawing/2014/main" val="444584440"/>
                    </a:ext>
                  </a:extLst>
                </a:gridCol>
                <a:gridCol w="1463302">
                  <a:extLst>
                    <a:ext uri="{9D8B030D-6E8A-4147-A177-3AD203B41FA5}">
                      <a16:colId xmlns:a16="http://schemas.microsoft.com/office/drawing/2014/main" val="314670107"/>
                    </a:ext>
                  </a:extLst>
                </a:gridCol>
                <a:gridCol w="2077994">
                  <a:extLst>
                    <a:ext uri="{9D8B030D-6E8A-4147-A177-3AD203B41FA5}">
                      <a16:colId xmlns:a16="http://schemas.microsoft.com/office/drawing/2014/main" val="3807854125"/>
                    </a:ext>
                  </a:extLst>
                </a:gridCol>
                <a:gridCol w="2103731">
                  <a:extLst>
                    <a:ext uri="{9D8B030D-6E8A-4147-A177-3AD203B41FA5}">
                      <a16:colId xmlns:a16="http://schemas.microsoft.com/office/drawing/2014/main" val="2246639547"/>
                    </a:ext>
                  </a:extLst>
                </a:gridCol>
              </a:tblGrid>
              <a:tr h="527219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Id </a:t>
                      </a:r>
                      <a:r>
                        <a:rPr lang="bg-BG" sz="900">
                          <a:effectLst/>
                        </a:rPr>
                        <a:t>на тестови сценарий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900">
                          <a:effectLst/>
                        </a:rPr>
                        <a:t>Описание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900">
                          <a:effectLst/>
                        </a:rPr>
                        <a:t>Тестови стъпки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900">
                          <a:effectLst/>
                        </a:rPr>
                        <a:t>Предусловия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900">
                          <a:effectLst/>
                        </a:rPr>
                        <a:t>Очакван резултат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extLst>
                  <a:ext uri="{0D108BD9-81ED-4DB2-BD59-A6C34878D82A}">
                    <a16:rowId xmlns:a16="http://schemas.microsoft.com/office/drawing/2014/main" val="3764277681"/>
                  </a:ext>
                </a:extLst>
              </a:tr>
              <a:tr h="1614646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GS-01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r>
                        <a:rPr lang="bg-BG" sz="900" dirty="0">
                          <a:effectLst/>
                        </a:rPr>
                        <a:t>Подаване на сигнал с:</a:t>
                      </a:r>
                    </a:p>
                    <a:p>
                      <a:r>
                        <a:rPr lang="bg-BG" sz="900" dirty="0">
                          <a:effectLst/>
                        </a:rPr>
                        <a:t>- прикачена снимка</a:t>
                      </a:r>
                    </a:p>
                    <a:p>
                      <a:r>
                        <a:rPr lang="bg-BG" sz="900" dirty="0">
                          <a:effectLst/>
                        </a:rPr>
                        <a:t>- добавено описание</a:t>
                      </a:r>
                    </a:p>
                    <a:p>
                      <a:r>
                        <a:rPr lang="bg-BG" sz="900" dirty="0">
                          <a:effectLst/>
                        </a:rPr>
                        <a:t>- избрано местоположение</a:t>
                      </a:r>
                      <a:endParaRPr lang="bg-BG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1. Отваряне на страницата за подаване на сигнал</a:t>
                      </a:r>
                    </a:p>
                    <a:p>
                      <a:r>
                        <a:rPr lang="bg-BG" sz="900">
                          <a:effectLst/>
                        </a:rPr>
                        <a:t>2. Прикачване на снимка</a:t>
                      </a:r>
                    </a:p>
                    <a:p>
                      <a:r>
                        <a:rPr lang="bg-BG" sz="900">
                          <a:effectLst/>
                        </a:rPr>
                        <a:t>3. Добавяне на описание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4. Избиране местоположение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5. Натискане на бутон „Подаване“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r>
                        <a:rPr lang="bg-BG" sz="900" dirty="0">
                          <a:effectLst/>
                        </a:rPr>
                        <a:t>Потребителят да е отворил страницата за подаване на сигнал</a:t>
                      </a:r>
                      <a:endParaRPr lang="bg-BG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r>
                        <a:rPr lang="bg-BG" sz="900" dirty="0">
                          <a:effectLst/>
                        </a:rPr>
                        <a:t>Появява се съобщение: „Сигналът е подаден!“</a:t>
                      </a:r>
                      <a:endParaRPr lang="bg-BG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extLst>
                  <a:ext uri="{0D108BD9-81ED-4DB2-BD59-A6C34878D82A}">
                    <a16:rowId xmlns:a16="http://schemas.microsoft.com/office/drawing/2014/main" val="1139491131"/>
                  </a:ext>
                </a:extLst>
              </a:tr>
              <a:tr h="1738851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GS-02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Подаване на сигнал с:</a:t>
                      </a:r>
                    </a:p>
                    <a:p>
                      <a:r>
                        <a:rPr lang="bg-BG" sz="900">
                          <a:effectLst/>
                        </a:rPr>
                        <a:t>- без прикачена снимка</a:t>
                      </a:r>
                    </a:p>
                    <a:p>
                      <a:r>
                        <a:rPr lang="bg-BG" sz="900">
                          <a:effectLst/>
                        </a:rPr>
                        <a:t>- добавено описание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-  избрано местоположение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1. Отваряне на страницата за подаване на сигнал</a:t>
                      </a:r>
                    </a:p>
                    <a:p>
                      <a:r>
                        <a:rPr lang="bg-BG" sz="900">
                          <a:effectLst/>
                        </a:rPr>
                        <a:t>2. Без прикачване на снимка</a:t>
                      </a:r>
                    </a:p>
                    <a:p>
                      <a:r>
                        <a:rPr lang="bg-BG" sz="900">
                          <a:effectLst/>
                        </a:rPr>
                        <a:t>3. Добавяне на описание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4. Избиране местоположение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5. Натискане на бутон „Подаване“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Потребителят да е отворил страницата за подаване на сигнал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Появява се съобщение:</a:t>
                      </a:r>
                    </a:p>
                    <a:p>
                      <a:r>
                        <a:rPr lang="bg-BG" sz="900">
                          <a:effectLst/>
                        </a:rPr>
                        <a:t>„Моля, прикачете снимка!“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extLst>
                  <a:ext uri="{0D108BD9-81ED-4DB2-BD59-A6C34878D82A}">
                    <a16:rowId xmlns:a16="http://schemas.microsoft.com/office/drawing/2014/main" val="3227501078"/>
                  </a:ext>
                </a:extLst>
              </a:tr>
              <a:tr h="1738851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GS-03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Подаване на сигнал с:</a:t>
                      </a:r>
                    </a:p>
                    <a:p>
                      <a:r>
                        <a:rPr lang="bg-BG" sz="900">
                          <a:effectLst/>
                        </a:rPr>
                        <a:t>- прикачена снимка</a:t>
                      </a:r>
                    </a:p>
                    <a:p>
                      <a:r>
                        <a:rPr lang="bg-BG" sz="900">
                          <a:effectLst/>
                        </a:rPr>
                        <a:t>- добавено описание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- без избрано местоположение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1. Отваряне на страницата за подаване на сигнал</a:t>
                      </a:r>
                    </a:p>
                    <a:p>
                      <a:r>
                        <a:rPr lang="bg-BG" sz="900">
                          <a:effectLst/>
                        </a:rPr>
                        <a:t>2. Прикачване на снимка</a:t>
                      </a:r>
                    </a:p>
                    <a:p>
                      <a:r>
                        <a:rPr lang="bg-BG" sz="900">
                          <a:effectLst/>
                        </a:rPr>
                        <a:t>3. Добавяне на описание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4. Без избиране на местоположение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5. Натискане на бутон „Подаване“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Потребителят да е отворил страницата за подаване на сигнал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tc>
                  <a:txBody>
                    <a:bodyPr/>
                    <a:lstStyle/>
                    <a:p>
                      <a:r>
                        <a:rPr lang="bg-BG" sz="900" dirty="0">
                          <a:effectLst/>
                        </a:rPr>
                        <a:t>Появява се съобщение:</a:t>
                      </a:r>
                    </a:p>
                    <a:p>
                      <a:r>
                        <a:rPr lang="bg-BG" sz="900" dirty="0">
                          <a:effectLst/>
                        </a:rPr>
                        <a:t>„Моля, изберете местоположение!“</a:t>
                      </a:r>
                      <a:endParaRPr lang="bg-BG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697" marR="39697" marT="0" marB="0"/>
                </a:tc>
                <a:extLst>
                  <a:ext uri="{0D108BD9-81ED-4DB2-BD59-A6C34878D82A}">
                    <a16:rowId xmlns:a16="http://schemas.microsoft.com/office/drawing/2014/main" val="414348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54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242AB0D8-1FF7-46DD-B12D-E028FF90D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89884"/>
              </p:ext>
            </p:extLst>
          </p:nvPr>
        </p:nvGraphicFramePr>
        <p:xfrm>
          <a:off x="852255" y="452761"/>
          <a:ext cx="8593585" cy="589882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91584">
                  <a:extLst>
                    <a:ext uri="{9D8B030D-6E8A-4147-A177-3AD203B41FA5}">
                      <a16:colId xmlns:a16="http://schemas.microsoft.com/office/drawing/2014/main" val="3206037053"/>
                    </a:ext>
                  </a:extLst>
                </a:gridCol>
                <a:gridCol w="1925694">
                  <a:extLst>
                    <a:ext uri="{9D8B030D-6E8A-4147-A177-3AD203B41FA5}">
                      <a16:colId xmlns:a16="http://schemas.microsoft.com/office/drawing/2014/main" val="1850584245"/>
                    </a:ext>
                  </a:extLst>
                </a:gridCol>
                <a:gridCol w="1497331">
                  <a:extLst>
                    <a:ext uri="{9D8B030D-6E8A-4147-A177-3AD203B41FA5}">
                      <a16:colId xmlns:a16="http://schemas.microsoft.com/office/drawing/2014/main" val="3123942589"/>
                    </a:ext>
                  </a:extLst>
                </a:gridCol>
                <a:gridCol w="2126320">
                  <a:extLst>
                    <a:ext uri="{9D8B030D-6E8A-4147-A177-3AD203B41FA5}">
                      <a16:colId xmlns:a16="http://schemas.microsoft.com/office/drawing/2014/main" val="2016147212"/>
                    </a:ext>
                  </a:extLst>
                </a:gridCol>
                <a:gridCol w="2152656">
                  <a:extLst>
                    <a:ext uri="{9D8B030D-6E8A-4147-A177-3AD203B41FA5}">
                      <a16:colId xmlns:a16="http://schemas.microsoft.com/office/drawing/2014/main" val="1386455376"/>
                    </a:ext>
                  </a:extLst>
                </a:gridCol>
              </a:tblGrid>
              <a:tr h="150151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GS-04</a:t>
                      </a:r>
                      <a:endParaRPr lang="bg-BG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tc>
                  <a:txBody>
                    <a:bodyPr/>
                    <a:lstStyle/>
                    <a:p>
                      <a:r>
                        <a:rPr lang="bg-BG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Подаване на сигнал с:</a:t>
                      </a:r>
                    </a:p>
                    <a:p>
                      <a:r>
                        <a:rPr lang="bg-BG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- прикачена снимка</a:t>
                      </a:r>
                    </a:p>
                    <a:p>
                      <a:r>
                        <a:rPr lang="bg-BG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- без добавено описание</a:t>
                      </a:r>
                    </a:p>
                    <a:p>
                      <a:r>
                        <a:rPr lang="bg-BG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- избрано местоположение</a:t>
                      </a:r>
                      <a:endParaRPr lang="bg-BG" sz="9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1. Отваряне на страницата за подаване на сигнал</a:t>
                      </a:r>
                    </a:p>
                    <a:p>
                      <a:r>
                        <a:rPr lang="bg-BG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2. Прикачване на снимка</a:t>
                      </a:r>
                    </a:p>
                    <a:p>
                      <a:r>
                        <a:rPr lang="bg-BG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3. Без добавяне на описание</a:t>
                      </a:r>
                    </a:p>
                    <a:p>
                      <a:r>
                        <a:rPr lang="bg-BG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4. Избиране местоположение</a:t>
                      </a:r>
                    </a:p>
                    <a:p>
                      <a:r>
                        <a:rPr lang="bg-BG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5. Натискане на бутон „Подаване“</a:t>
                      </a:r>
                      <a:endParaRPr lang="bg-BG" sz="9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Потребителят да е отворил страницата за подаване на сигнал</a:t>
                      </a:r>
                      <a:endParaRPr lang="bg-BG" sz="9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Появява се съобщение:</a:t>
                      </a:r>
                    </a:p>
                    <a:p>
                      <a:r>
                        <a:rPr lang="bg-BG" sz="900" b="0" dirty="0">
                          <a:solidFill>
                            <a:sysClr val="windowText" lastClr="000000"/>
                          </a:solidFill>
                          <a:effectLst/>
                        </a:rPr>
                        <a:t>„Моля, добавете описание!“</a:t>
                      </a:r>
                      <a:endParaRPr lang="bg-BG" sz="9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190627"/>
                  </a:ext>
                </a:extLst>
              </a:tr>
              <a:tr h="139426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GS-05</a:t>
                      </a:r>
                      <a:endParaRPr lang="bg-BG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tc>
                  <a:txBody>
                    <a:bodyPr/>
                    <a:lstStyle/>
                    <a:p>
                      <a:r>
                        <a:rPr lang="bg-BG" sz="900" dirty="0">
                          <a:effectLst/>
                        </a:rPr>
                        <a:t>Подаване на сигнал с:</a:t>
                      </a:r>
                    </a:p>
                    <a:p>
                      <a:r>
                        <a:rPr lang="bg-BG" sz="900" dirty="0">
                          <a:effectLst/>
                        </a:rPr>
                        <a:t>- прикачена снимка</a:t>
                      </a:r>
                    </a:p>
                    <a:p>
                      <a:r>
                        <a:rPr lang="bg-BG" sz="900" dirty="0">
                          <a:effectLst/>
                        </a:rPr>
                        <a:t>- без добавено описание</a:t>
                      </a:r>
                    </a:p>
                    <a:p>
                      <a:r>
                        <a:rPr lang="bg-BG" sz="900" dirty="0">
                          <a:effectLst/>
                        </a:rPr>
                        <a:t>- без избрано местоположение</a:t>
                      </a:r>
                      <a:endParaRPr lang="bg-BG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900" dirty="0">
                          <a:effectLst/>
                        </a:rPr>
                        <a:t>1. Отваряне на страницата за подаване на сигнал</a:t>
                      </a:r>
                    </a:p>
                    <a:p>
                      <a:r>
                        <a:rPr lang="bg-BG" sz="900" dirty="0">
                          <a:effectLst/>
                        </a:rPr>
                        <a:t>2. Прикачване на снимка</a:t>
                      </a:r>
                    </a:p>
                    <a:p>
                      <a:r>
                        <a:rPr lang="bg-BG" sz="900" dirty="0">
                          <a:effectLst/>
                        </a:rPr>
                        <a:t>3. Без добавяне на описание</a:t>
                      </a:r>
                    </a:p>
                    <a:p>
                      <a:r>
                        <a:rPr lang="bg-BG" sz="900" dirty="0">
                          <a:effectLst/>
                        </a:rPr>
                        <a:t>4. Без избиране местоположение</a:t>
                      </a:r>
                    </a:p>
                    <a:p>
                      <a:r>
                        <a:rPr lang="bg-BG" sz="900" dirty="0">
                          <a:effectLst/>
                        </a:rPr>
                        <a:t>5. Натискане на бутон „Подаване“</a:t>
                      </a:r>
                      <a:endParaRPr lang="bg-BG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tc>
                  <a:txBody>
                    <a:bodyPr/>
                    <a:lstStyle/>
                    <a:p>
                      <a:r>
                        <a:rPr lang="bg-BG" sz="900" dirty="0">
                          <a:effectLst/>
                        </a:rPr>
                        <a:t>Потребителят да е отворил страницата за подаване на сигнал</a:t>
                      </a:r>
                      <a:endParaRPr lang="bg-BG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Появява се съобщение:</a:t>
                      </a:r>
                    </a:p>
                    <a:p>
                      <a:r>
                        <a:rPr lang="bg-BG" sz="900">
                          <a:effectLst/>
                        </a:rPr>
                        <a:t>„Моля, добавете описание и изберете местоположение!“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extLst>
                  <a:ext uri="{0D108BD9-81ED-4DB2-BD59-A6C34878D82A}">
                    <a16:rowId xmlns:a16="http://schemas.microsoft.com/office/drawing/2014/main" val="593790531"/>
                  </a:ext>
                </a:extLst>
              </a:tr>
              <a:tr h="150151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GS-06</a:t>
                      </a:r>
                      <a:endParaRPr lang="bg-BG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Подаване на сигнал с:</a:t>
                      </a:r>
                    </a:p>
                    <a:p>
                      <a:r>
                        <a:rPr lang="bg-BG" sz="900">
                          <a:effectLst/>
                        </a:rPr>
                        <a:t>- без прикачена снимка</a:t>
                      </a:r>
                    </a:p>
                    <a:p>
                      <a:r>
                        <a:rPr lang="bg-BG" sz="900">
                          <a:effectLst/>
                        </a:rPr>
                        <a:t>- без добавено описание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- избрано местоположение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1. Отваряне на страницата за подаване на сигнал</a:t>
                      </a:r>
                    </a:p>
                    <a:p>
                      <a:r>
                        <a:rPr lang="bg-BG" sz="900">
                          <a:effectLst/>
                        </a:rPr>
                        <a:t>2. Без прикачване на снимка</a:t>
                      </a:r>
                    </a:p>
                    <a:p>
                      <a:r>
                        <a:rPr lang="bg-BG" sz="900">
                          <a:effectLst/>
                        </a:rPr>
                        <a:t>3. Без добавяне на описание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4. Избиране местоположение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5. Натискане на бутон „Подаване“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Потребителят да е отворил страницата за подаване на сигнал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Появява се съобщение:</a:t>
                      </a:r>
                    </a:p>
                    <a:p>
                      <a:r>
                        <a:rPr lang="bg-BG" sz="900">
                          <a:effectLst/>
                        </a:rPr>
                        <a:t>„Моля, прикачете снимка и добавете описание!“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extLst>
                  <a:ext uri="{0D108BD9-81ED-4DB2-BD59-A6C34878D82A}">
                    <a16:rowId xmlns:a16="http://schemas.microsoft.com/office/drawing/2014/main" val="3018665402"/>
                  </a:ext>
                </a:extLst>
              </a:tr>
              <a:tr h="1501519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GS-07</a:t>
                      </a:r>
                      <a:endParaRPr lang="bg-BG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Подаване на сигнал с:</a:t>
                      </a:r>
                    </a:p>
                    <a:p>
                      <a:r>
                        <a:rPr lang="bg-BG" sz="900">
                          <a:effectLst/>
                        </a:rPr>
                        <a:t>- без прикачена снимка</a:t>
                      </a:r>
                    </a:p>
                    <a:p>
                      <a:r>
                        <a:rPr lang="bg-BG" sz="900">
                          <a:effectLst/>
                        </a:rPr>
                        <a:t>- без добавено описание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- без избрано местоположение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1. Отваряне на страницата за подаване на сигнал</a:t>
                      </a:r>
                    </a:p>
                    <a:p>
                      <a:r>
                        <a:rPr lang="bg-BG" sz="900">
                          <a:effectLst/>
                        </a:rPr>
                        <a:t>2. Без прикачване на снимка</a:t>
                      </a:r>
                    </a:p>
                    <a:p>
                      <a:r>
                        <a:rPr lang="bg-BG" sz="900">
                          <a:effectLst/>
                        </a:rPr>
                        <a:t>3. Без добавяне на описание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4. Без избиране местоположение</a:t>
                      </a:r>
                    </a:p>
                    <a:p>
                      <a:r>
                        <a:rPr lang="bg-BG" sz="900">
                          <a:effectLst/>
                        </a:rPr>
                        <a:t>5. Натискане на бутон „Подаване“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tc>
                  <a:txBody>
                    <a:bodyPr/>
                    <a:lstStyle/>
                    <a:p>
                      <a:r>
                        <a:rPr lang="bg-BG" sz="900">
                          <a:effectLst/>
                        </a:rPr>
                        <a:t>Потребителят да е отворил страницата за подаване на сигнал</a:t>
                      </a:r>
                      <a:endParaRPr lang="bg-BG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tc>
                  <a:txBody>
                    <a:bodyPr/>
                    <a:lstStyle/>
                    <a:p>
                      <a:r>
                        <a:rPr lang="bg-BG" sz="900" dirty="0">
                          <a:effectLst/>
                        </a:rPr>
                        <a:t>Появява се съобщение:</a:t>
                      </a:r>
                    </a:p>
                    <a:p>
                      <a:r>
                        <a:rPr lang="bg-BG" sz="900" dirty="0">
                          <a:effectLst/>
                        </a:rPr>
                        <a:t>„Моля, прикачете снимка, добавете описание и изберете местоположение!“</a:t>
                      </a:r>
                      <a:endParaRPr lang="bg-BG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080" marR="33080" marT="0" marB="0"/>
                </a:tc>
                <a:extLst>
                  <a:ext uri="{0D108BD9-81ED-4DB2-BD59-A6C34878D82A}">
                    <a16:rowId xmlns:a16="http://schemas.microsoft.com/office/drawing/2014/main" val="223642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87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2459D9-712A-4E7D-99DA-8586C87F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90" y="1014557"/>
            <a:ext cx="5288923" cy="1320800"/>
          </a:xfrm>
        </p:spPr>
        <p:txBody>
          <a:bodyPr/>
          <a:lstStyle/>
          <a:p>
            <a:pPr algn="ctr"/>
            <a:r>
              <a:rPr lang="bg-BG" dirty="0"/>
              <a:t>Благодарим за вниманието!</a:t>
            </a:r>
          </a:p>
        </p:txBody>
      </p:sp>
      <p:pic>
        <p:nvPicPr>
          <p:cNvPr id="4" name="Контейнер за съдържание 7">
            <a:extLst>
              <a:ext uri="{FF2B5EF4-FFF2-40B4-BE49-F238E27FC236}">
                <a16:creationId xmlns:a16="http://schemas.microsoft.com/office/drawing/2014/main" id="{4AE7E98C-FF9D-4B8C-BB28-709648A19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07" y="1301606"/>
            <a:ext cx="3804083" cy="3881437"/>
          </a:xfr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57B34FC-1AED-480A-BB0E-B695DB25C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52" y="2932777"/>
            <a:ext cx="4038600" cy="267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2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92A56C15-AB11-429A-83F8-B01A8B74B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74" y="736980"/>
            <a:ext cx="7453745" cy="5168568"/>
          </a:xfrm>
        </p:spPr>
      </p:pic>
    </p:spTree>
    <p:extLst>
      <p:ext uri="{BB962C8B-B14F-4D97-AF65-F5344CB8AC3E}">
        <p14:creationId xmlns:p14="http://schemas.microsoft.com/office/powerpoint/2010/main" val="347127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B9914B2-D2B7-4B07-B199-95F2E856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3" y="0"/>
            <a:ext cx="8596668" cy="1320800"/>
          </a:xfrm>
        </p:spPr>
        <p:txBody>
          <a:bodyPr/>
          <a:lstStyle/>
          <a:p>
            <a:pPr algn="ctr"/>
            <a:r>
              <a:rPr lang="bg-BG" dirty="0"/>
              <a:t>Прототип на приложението</a:t>
            </a:r>
            <a:br>
              <a:rPr lang="en-US" dirty="0"/>
            </a:br>
            <a:r>
              <a:rPr lang="en-US" dirty="0"/>
              <a:t>Developer </a:t>
            </a:r>
            <a:r>
              <a:rPr lang="bg-BG" dirty="0"/>
              <a:t>2 – Иван Ябанджиев</a:t>
            </a:r>
          </a:p>
        </p:txBody>
      </p:sp>
      <p:pic>
        <p:nvPicPr>
          <p:cNvPr id="4" name="mockup overview">
            <a:hlinkClick r:id="" action="ppaction://media"/>
            <a:extLst>
              <a:ext uri="{FF2B5EF4-FFF2-40B4-BE49-F238E27FC236}">
                <a16:creationId xmlns:a16="http://schemas.microsoft.com/office/drawing/2014/main" id="{328739A5-C44C-46D4-AEA0-A79A692935C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2975" y="1187340"/>
            <a:ext cx="9479428" cy="5331768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95ABE3C7-3034-4B11-BB0C-611B14B4CB0E}"/>
              </a:ext>
            </a:extLst>
          </p:cNvPr>
          <p:cNvSpPr txBox="1"/>
          <p:nvPr/>
        </p:nvSpPr>
        <p:spPr>
          <a:xfrm>
            <a:off x="3955437" y="6519108"/>
            <a:ext cx="355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</a:t>
            </a:r>
            <a:r>
              <a:rPr lang="bg-BG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...</a:t>
            </a:r>
            <a:endParaRPr lang="bg-B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0A42AA-FB21-42BF-B031-A1B224C8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5" y="369903"/>
            <a:ext cx="8596668" cy="1320800"/>
          </a:xfrm>
        </p:spPr>
        <p:txBody>
          <a:bodyPr/>
          <a:lstStyle/>
          <a:p>
            <a:pPr algn="ctr"/>
            <a:r>
              <a:rPr lang="bg-BG" dirty="0"/>
              <a:t>Разпределение на задачи</a:t>
            </a:r>
            <a:br>
              <a:rPr lang="en-US" dirty="0"/>
            </a:br>
            <a:r>
              <a:rPr lang="en-US" dirty="0"/>
              <a:t>Project Manager – </a:t>
            </a:r>
            <a:r>
              <a:rPr lang="bg-BG" dirty="0"/>
              <a:t>Александър Вичев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0764B38-81D4-4320-98BE-C94331BCE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7" y="1930400"/>
            <a:ext cx="10989305" cy="4031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56A2D537-8FB2-4D75-BA42-551C3401B035}"/>
              </a:ext>
            </a:extLst>
          </p:cNvPr>
          <p:cNvSpPr txBox="1"/>
          <p:nvPr/>
        </p:nvSpPr>
        <p:spPr>
          <a:xfrm>
            <a:off x="3668893" y="6303431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https://trello.com/b/O5KvPqis/mean-koalas</a:t>
            </a:r>
            <a:endParaRPr lang="bg-B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A48305-EEAF-4CCE-80B7-72146BAD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19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Product Roadmap</a:t>
            </a:r>
            <a:br>
              <a:rPr lang="en-US" dirty="0"/>
            </a:br>
            <a:r>
              <a:rPr lang="en-US" dirty="0"/>
              <a:t>Product Owner – </a:t>
            </a:r>
            <a:r>
              <a:rPr lang="bg-BG" dirty="0"/>
              <a:t>Кристиян Дичев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F25D738-75E5-4155-B912-A31298FAC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0215038" cy="4517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583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A77C68-3B2E-4608-9284-3931B2F6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569" y="547456"/>
            <a:ext cx="8596668" cy="1320800"/>
          </a:xfrm>
        </p:spPr>
        <p:txBody>
          <a:bodyPr/>
          <a:lstStyle/>
          <a:p>
            <a:pPr algn="ctr"/>
            <a:r>
              <a:rPr lang="bg-BG" dirty="0"/>
              <a:t>Диаграми</a:t>
            </a:r>
            <a:br>
              <a:rPr lang="bg-BG" dirty="0"/>
            </a:br>
            <a:r>
              <a:rPr lang="en-US" dirty="0"/>
              <a:t>Developer 1 – </a:t>
            </a:r>
            <a:r>
              <a:rPr lang="bg-BG" dirty="0"/>
              <a:t>Вирджиния Ангелова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2B6112E8-A545-47F7-B9E7-F6BC147E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93" y="1868256"/>
            <a:ext cx="7191083" cy="4611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7075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51CBCF-A42C-4D15-AEC8-7ACBAA28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3" y="155575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Class Diagram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B787C8A-471A-4B9E-9E04-C1676AD6A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53" y="968688"/>
            <a:ext cx="7473288" cy="5126603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5443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52A80C-E160-47E5-9916-5A4CF8EE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21" y="155575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Entity Relationship Diagram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56C939A-D8D6-41FD-B434-851EAB69F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08" y="1004566"/>
            <a:ext cx="7222294" cy="5152869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7313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9D5CBD-8C52-4184-8593-C3438220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664" y="155575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Activity Diagram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3CE94C7-8B97-4FBA-9B54-6720C1D05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92" y="858911"/>
            <a:ext cx="6753235" cy="5140177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81807221"/>
      </p:ext>
    </p:extLst>
  </p:cSld>
  <p:clrMapOvr>
    <a:masterClrMapping/>
  </p:clrMapOvr>
</p:sld>
</file>

<file path=ppt/theme/theme1.xml><?xml version="1.0" encoding="utf-8"?>
<a:theme xmlns:a="http://schemas.openxmlformats.org/drawingml/2006/main" name="Фасети">
  <a:themeElements>
    <a:clrScheme name="Фасети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676</Words>
  <Application>Microsoft Office PowerPoint</Application>
  <PresentationFormat>Широк екран</PresentationFormat>
  <Paragraphs>135</Paragraphs>
  <Slides>14</Slides>
  <Notes>0</Notes>
  <HiddenSlides>0</HiddenSlides>
  <MMClips>1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Фасети</vt:lpstr>
      <vt:lpstr>Презентация на PowerPoint</vt:lpstr>
      <vt:lpstr>Презентация на PowerPoint</vt:lpstr>
      <vt:lpstr>Прототип на приложението Developer 2 – Иван Ябанджиев</vt:lpstr>
      <vt:lpstr>Разпределение на задачи Project Manager – Александър Вичев</vt:lpstr>
      <vt:lpstr>Product Roadmap Product Owner – Кристиян Дичев</vt:lpstr>
      <vt:lpstr>Диаграми Developer 1 – Вирджиния Ангелова</vt:lpstr>
      <vt:lpstr>Class Diagram</vt:lpstr>
      <vt:lpstr>Entity Relationship Diagram</vt:lpstr>
      <vt:lpstr>Activity Diagram</vt:lpstr>
      <vt:lpstr>Тестов план QA – Гергана Великова</vt:lpstr>
      <vt:lpstr>Оценка на риска</vt:lpstr>
      <vt:lpstr>Тестови сценарии Ръчно тестване на компонент „Подаване на сигнал“</vt:lpstr>
      <vt:lpstr>Презентация на PowerPoint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Ivan Yabandzhiev</dc:creator>
  <cp:lastModifiedBy>Ivan Yabandzhiev</cp:lastModifiedBy>
  <cp:revision>11</cp:revision>
  <dcterms:created xsi:type="dcterms:W3CDTF">2020-11-17T13:20:09Z</dcterms:created>
  <dcterms:modified xsi:type="dcterms:W3CDTF">2020-11-17T18:21:32Z</dcterms:modified>
</cp:coreProperties>
</file>