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508" autoAdjust="0"/>
  </p:normalViewPr>
  <p:slideViewPr>
    <p:cSldViewPr snapToGrid="0">
      <p:cViewPr varScale="1">
        <p:scale>
          <a:sx n="91" d="100"/>
          <a:sy n="91" d="100"/>
        </p:scale>
        <p:origin x="12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2EB48-B4AC-462C-B60B-F72FDC618CC9}" type="datetimeFigureOut">
              <a:rPr lang="en-US" smtClean="0"/>
              <a:t>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597A6-9F7D-431C-A2F5-5DE542BFCC33}" type="slidenum">
              <a:rPr lang="en-US" smtClean="0"/>
              <a:t>‹#›</a:t>
            </a:fld>
            <a:endParaRPr lang="en-US"/>
          </a:p>
        </p:txBody>
      </p:sp>
    </p:spTree>
    <p:extLst>
      <p:ext uri="{BB962C8B-B14F-4D97-AF65-F5344CB8AC3E}">
        <p14:creationId xmlns:p14="http://schemas.microsoft.com/office/powerpoint/2010/main" val="2485661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for audience: </a:t>
            </a:r>
          </a:p>
          <a:p>
            <a:endParaRPr lang="en-US" dirty="0"/>
          </a:p>
          <a:p>
            <a:r>
              <a:rPr lang="en-US" dirty="0"/>
              <a:t>How many of you like writing tests? </a:t>
            </a:r>
          </a:p>
          <a:p>
            <a:endParaRPr lang="en-US" dirty="0"/>
          </a:p>
          <a:p>
            <a:r>
              <a:rPr lang="en-US" dirty="0"/>
              <a:t>How many of you like maintaining tests? Especially someone </a:t>
            </a:r>
            <a:r>
              <a:rPr lang="en-US" dirty="0" err="1"/>
              <a:t>elses</a:t>
            </a:r>
            <a:r>
              <a:rPr lang="en-US" dirty="0"/>
              <a:t> tests?</a:t>
            </a:r>
          </a:p>
          <a:p>
            <a:endParaRPr lang="en-US" dirty="0"/>
          </a:p>
          <a:p>
            <a:r>
              <a:rPr lang="en-US" dirty="0"/>
              <a:t>(call audience out, accuse them of being liars. Most people hate writing tests. Even more people hate maintaining them and almost everybody hates maintaining someone </a:t>
            </a:r>
            <a:r>
              <a:rPr lang="en-US" dirty="0" err="1"/>
              <a:t>elses</a:t>
            </a:r>
            <a:r>
              <a:rPr lang="en-US" dirty="0"/>
              <a:t> tests. What if we could change that?</a:t>
            </a:r>
          </a:p>
        </p:txBody>
      </p:sp>
      <p:sp>
        <p:nvSpPr>
          <p:cNvPr id="4" name="Slide Number Placeholder 3"/>
          <p:cNvSpPr>
            <a:spLocks noGrp="1"/>
          </p:cNvSpPr>
          <p:nvPr>
            <p:ph type="sldNum" sz="quarter" idx="10"/>
          </p:nvPr>
        </p:nvSpPr>
        <p:spPr/>
        <p:txBody>
          <a:bodyPr/>
          <a:lstStyle/>
          <a:p>
            <a:fld id="{FA7597A6-9F7D-431C-A2F5-5DE542BFCC33}" type="slidenum">
              <a:rPr lang="en-US" smtClean="0"/>
              <a:t>1</a:t>
            </a:fld>
            <a:endParaRPr lang="en-US"/>
          </a:p>
        </p:txBody>
      </p:sp>
    </p:spTree>
    <p:extLst>
      <p:ext uri="{BB962C8B-B14F-4D97-AF65-F5344CB8AC3E}">
        <p14:creationId xmlns:p14="http://schemas.microsoft.com/office/powerpoint/2010/main" val="1579639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12</a:t>
            </a:fld>
            <a:endParaRPr lang="en-US"/>
          </a:p>
        </p:txBody>
      </p:sp>
    </p:spTree>
    <p:extLst>
      <p:ext uri="{BB962C8B-B14F-4D97-AF65-F5344CB8AC3E}">
        <p14:creationId xmlns:p14="http://schemas.microsoft.com/office/powerpoint/2010/main" val="4140026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13</a:t>
            </a:fld>
            <a:endParaRPr lang="en-US"/>
          </a:p>
        </p:txBody>
      </p:sp>
    </p:spTree>
    <p:extLst>
      <p:ext uri="{BB962C8B-B14F-4D97-AF65-F5344CB8AC3E}">
        <p14:creationId xmlns:p14="http://schemas.microsoft.com/office/powerpoint/2010/main" val="4192931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14</a:t>
            </a:fld>
            <a:endParaRPr lang="en-US"/>
          </a:p>
        </p:txBody>
      </p:sp>
    </p:spTree>
    <p:extLst>
      <p:ext uri="{BB962C8B-B14F-4D97-AF65-F5344CB8AC3E}">
        <p14:creationId xmlns:p14="http://schemas.microsoft.com/office/powerpoint/2010/main" val="3595358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15</a:t>
            </a:fld>
            <a:endParaRPr lang="en-US"/>
          </a:p>
        </p:txBody>
      </p:sp>
    </p:spTree>
    <p:extLst>
      <p:ext uri="{BB962C8B-B14F-4D97-AF65-F5344CB8AC3E}">
        <p14:creationId xmlns:p14="http://schemas.microsoft.com/office/powerpoint/2010/main" val="3865988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16</a:t>
            </a:fld>
            <a:endParaRPr lang="en-US"/>
          </a:p>
        </p:txBody>
      </p:sp>
    </p:spTree>
    <p:extLst>
      <p:ext uri="{BB962C8B-B14F-4D97-AF65-F5344CB8AC3E}">
        <p14:creationId xmlns:p14="http://schemas.microsoft.com/office/powerpoint/2010/main" val="34426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Despite my best efforts, I have failed to find a good way to describe the specific testing approach that is employed here.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most definitions these tests would be considered closer to unit tests than integration tests.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rather than try to overload these words with yet one more confusing definition, we will instead opt to very specifically delineate what these tests ARE and what they are NOT. </a:t>
            </a:r>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3</a:t>
            </a:fld>
            <a:endParaRPr lang="en-US"/>
          </a:p>
        </p:txBody>
      </p:sp>
    </p:spTree>
    <p:extLst>
      <p:ext uri="{BB962C8B-B14F-4D97-AF65-F5344CB8AC3E}">
        <p14:creationId xmlns:p14="http://schemas.microsoft.com/office/powerpoint/2010/main" val="257424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Despite my best efforts, I have failed to find a good way to describe the specific testing approach that is employed here.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most definitions these tests would be considered closer to unit tests than integration tests.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rather than try to overload these words with yet one more confusing definition, we will instead opt to very specifically delineate what these tests ARE and what they are NOT. </a:t>
            </a:r>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4</a:t>
            </a:fld>
            <a:endParaRPr lang="en-US"/>
          </a:p>
        </p:txBody>
      </p:sp>
    </p:spTree>
    <p:extLst>
      <p:ext uri="{BB962C8B-B14F-4D97-AF65-F5344CB8AC3E}">
        <p14:creationId xmlns:p14="http://schemas.microsoft.com/office/powerpoint/2010/main" val="176866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5</a:t>
            </a:fld>
            <a:endParaRPr lang="en-US"/>
          </a:p>
        </p:txBody>
      </p:sp>
    </p:spTree>
    <p:extLst>
      <p:ext uri="{BB962C8B-B14F-4D97-AF65-F5344CB8AC3E}">
        <p14:creationId xmlns:p14="http://schemas.microsoft.com/office/powerpoint/2010/main" val="2779329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maybe because it is the easiest to get going</a:t>
            </a:r>
          </a:p>
        </p:txBody>
      </p:sp>
      <p:sp>
        <p:nvSpPr>
          <p:cNvPr id="4" name="Slide Number Placeholder 3"/>
          <p:cNvSpPr>
            <a:spLocks noGrp="1"/>
          </p:cNvSpPr>
          <p:nvPr>
            <p:ph type="sldNum" sz="quarter" idx="10"/>
          </p:nvPr>
        </p:nvSpPr>
        <p:spPr/>
        <p:txBody>
          <a:bodyPr/>
          <a:lstStyle/>
          <a:p>
            <a:fld id="{FA7597A6-9F7D-431C-A2F5-5DE542BFCC33}" type="slidenum">
              <a:rPr lang="en-US" smtClean="0"/>
              <a:t>6</a:t>
            </a:fld>
            <a:endParaRPr lang="en-US"/>
          </a:p>
        </p:txBody>
      </p:sp>
    </p:spTree>
    <p:extLst>
      <p:ext uri="{BB962C8B-B14F-4D97-AF65-F5344CB8AC3E}">
        <p14:creationId xmlns:p14="http://schemas.microsoft.com/office/powerpoint/2010/main" val="385020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8</a:t>
            </a:fld>
            <a:endParaRPr lang="en-US"/>
          </a:p>
        </p:txBody>
      </p:sp>
    </p:spTree>
    <p:extLst>
      <p:ext uri="{BB962C8B-B14F-4D97-AF65-F5344CB8AC3E}">
        <p14:creationId xmlns:p14="http://schemas.microsoft.com/office/powerpoint/2010/main" val="146272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Omniscient god AI is important because we have to contend with the external dependency.</a:t>
            </a:r>
          </a:p>
        </p:txBody>
      </p:sp>
      <p:sp>
        <p:nvSpPr>
          <p:cNvPr id="4" name="Slide Number Placeholder 3"/>
          <p:cNvSpPr>
            <a:spLocks noGrp="1"/>
          </p:cNvSpPr>
          <p:nvPr>
            <p:ph type="sldNum" sz="quarter" idx="10"/>
          </p:nvPr>
        </p:nvSpPr>
        <p:spPr/>
        <p:txBody>
          <a:bodyPr/>
          <a:lstStyle/>
          <a:p>
            <a:fld id="{FA7597A6-9F7D-431C-A2F5-5DE542BFCC33}" type="slidenum">
              <a:rPr lang="en-US" smtClean="0"/>
              <a:t>9</a:t>
            </a:fld>
            <a:endParaRPr lang="en-US"/>
          </a:p>
        </p:txBody>
      </p:sp>
    </p:spTree>
    <p:extLst>
      <p:ext uri="{BB962C8B-B14F-4D97-AF65-F5344CB8AC3E}">
        <p14:creationId xmlns:p14="http://schemas.microsoft.com/office/powerpoint/2010/main" val="4012111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10</a:t>
            </a:fld>
            <a:endParaRPr lang="en-US"/>
          </a:p>
        </p:txBody>
      </p:sp>
    </p:spTree>
    <p:extLst>
      <p:ext uri="{BB962C8B-B14F-4D97-AF65-F5344CB8AC3E}">
        <p14:creationId xmlns:p14="http://schemas.microsoft.com/office/powerpoint/2010/main" val="419864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a:t>
            </a:r>
            <a:r>
              <a:rPr lang="en-US" sz="1200" kern="1200" dirty="0">
                <a:solidFill>
                  <a:schemeClr val="tx1"/>
                </a:solidFill>
                <a:latin typeface="+mn-lt"/>
                <a:ea typeface="+mn-ea"/>
                <a:cs typeface="+mn-cs"/>
              </a:rPr>
              <a:t>Game should detect 'X' win for diagonal grade’</a:t>
            </a:r>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11</a:t>
            </a:fld>
            <a:endParaRPr lang="en-US"/>
          </a:p>
        </p:txBody>
      </p:sp>
    </p:spTree>
    <p:extLst>
      <p:ext uri="{BB962C8B-B14F-4D97-AF65-F5344CB8AC3E}">
        <p14:creationId xmlns:p14="http://schemas.microsoft.com/office/powerpoint/2010/main" val="159357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ftpsyche/TicTacToe/wiki/Code-refactor"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oftpsyche/TicTacToe/compare/bug_attempts"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oftpsyche/TicTacToe/compare/bug_attempts"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oftpsyche/TicTacToe/wiki/What-is-the-shape-of-my-test-suite?"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ftpsyche/TicTacToe"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marketplace.visualstudio.com/items?itemName=TechTalkSpecFlowTeam.SpecFlowforVisualStudio201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litedb.org/"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AD8B-C745-4F12-96B6-62C8691C223B}"/>
              </a:ext>
            </a:extLst>
          </p:cNvPr>
          <p:cNvSpPr>
            <a:spLocks noGrp="1"/>
          </p:cNvSpPr>
          <p:nvPr>
            <p:ph type="ctrTitle"/>
          </p:nvPr>
        </p:nvSpPr>
        <p:spPr/>
        <p:txBody>
          <a:bodyPr/>
          <a:lstStyle/>
          <a:p>
            <a:r>
              <a:rPr lang="en-US" sz="4400" dirty="0"/>
              <a:t>Better testing with </a:t>
            </a:r>
            <a:r>
              <a:rPr lang="en-US" sz="4400" dirty="0" err="1"/>
              <a:t>Specflow</a:t>
            </a:r>
            <a:r>
              <a:rPr lang="en-US" sz="4400" dirty="0"/>
              <a:t> </a:t>
            </a:r>
          </a:p>
        </p:txBody>
      </p:sp>
      <p:sp>
        <p:nvSpPr>
          <p:cNvPr id="3" name="Subtitle 2">
            <a:extLst>
              <a:ext uri="{FF2B5EF4-FFF2-40B4-BE49-F238E27FC236}">
                <a16:creationId xmlns:a16="http://schemas.microsoft.com/office/drawing/2014/main" id="{93354B6A-A930-4408-A714-03994D0F6BD7}"/>
              </a:ext>
            </a:extLst>
          </p:cNvPr>
          <p:cNvSpPr>
            <a:spLocks noGrp="1"/>
          </p:cNvSpPr>
          <p:nvPr>
            <p:ph type="subTitle" idx="1"/>
          </p:nvPr>
        </p:nvSpPr>
        <p:spPr/>
        <p:txBody>
          <a:bodyPr/>
          <a:lstStyle/>
          <a:p>
            <a:r>
              <a:rPr lang="en-US" dirty="0"/>
              <a:t>Using </a:t>
            </a:r>
            <a:r>
              <a:rPr lang="en-US" dirty="0" err="1"/>
              <a:t>TicTacToe</a:t>
            </a:r>
            <a:r>
              <a:rPr lang="en-US" dirty="0"/>
              <a:t> as the ‘domain’</a:t>
            </a:r>
          </a:p>
        </p:txBody>
      </p:sp>
    </p:spTree>
    <p:extLst>
      <p:ext uri="{BB962C8B-B14F-4D97-AF65-F5344CB8AC3E}">
        <p14:creationId xmlns:p14="http://schemas.microsoft.com/office/powerpoint/2010/main" val="408601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1135117"/>
          </a:xfrm>
        </p:spPr>
        <p:txBody>
          <a:bodyPr>
            <a:normAutofit/>
          </a:bodyPr>
          <a:lstStyle/>
          <a:p>
            <a:r>
              <a:rPr lang="en-US" dirty="0"/>
              <a:t>Review the main classes…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744715"/>
            <a:ext cx="8596668" cy="4296647"/>
          </a:xfrm>
        </p:spPr>
        <p:txBody>
          <a:bodyPr>
            <a:normAutofit/>
          </a:bodyPr>
          <a:lstStyle/>
          <a:p>
            <a:pPr marL="742950" lvl="1" indent="-285750">
              <a:buFont typeface="Arial" panose="020B0604020202020204" pitchFamily="34" charset="0"/>
              <a:buChar char="•"/>
            </a:pPr>
            <a:r>
              <a:rPr lang="en-US" dirty="0"/>
              <a:t>Review the </a:t>
            </a:r>
            <a:r>
              <a:rPr lang="en-US" dirty="0" err="1"/>
              <a:t>IGame</a:t>
            </a:r>
            <a:r>
              <a:rPr lang="en-US" dirty="0"/>
              <a:t> interface</a:t>
            </a:r>
          </a:p>
          <a:p>
            <a:pPr marL="742950" lvl="1" indent="-285750">
              <a:buFont typeface="Arial" panose="020B0604020202020204" pitchFamily="34" charset="0"/>
              <a:buChar char="•"/>
            </a:pPr>
            <a:r>
              <a:rPr lang="en-US" dirty="0"/>
              <a:t>Review the </a:t>
            </a:r>
            <a:r>
              <a:rPr lang="en-US" dirty="0" err="1"/>
              <a:t>IArtificialIntelligence</a:t>
            </a:r>
            <a:r>
              <a:rPr lang="en-US" dirty="0"/>
              <a:t> interface</a:t>
            </a:r>
          </a:p>
          <a:p>
            <a:pPr marL="1200150" lvl="2" indent="-285750">
              <a:buFont typeface="Arial" panose="020B0604020202020204" pitchFamily="34" charset="0"/>
              <a:buChar char="•"/>
            </a:pPr>
            <a:r>
              <a:rPr lang="en-US" dirty="0" err="1"/>
              <a:t>BruteForceAI</a:t>
            </a:r>
            <a:endParaRPr lang="en-US" dirty="0"/>
          </a:p>
          <a:p>
            <a:pPr marL="1200150" lvl="2" indent="-285750">
              <a:buFont typeface="Arial" panose="020B0604020202020204" pitchFamily="34" charset="0"/>
              <a:buChar char="•"/>
            </a:pPr>
            <a:r>
              <a:rPr lang="en-US" dirty="0" err="1"/>
              <a:t>OmniscientGodAI</a:t>
            </a:r>
            <a:endParaRPr lang="en-US" dirty="0"/>
          </a:p>
          <a:p>
            <a:pPr marL="742950" lvl="1" indent="-285750">
              <a:buFont typeface="Arial" panose="020B0604020202020204" pitchFamily="34" charset="0"/>
              <a:buChar char="•"/>
            </a:pPr>
            <a:r>
              <a:rPr lang="en-US" dirty="0"/>
              <a:t>Review the </a:t>
            </a:r>
            <a:r>
              <a:rPr lang="en-US" dirty="0" err="1"/>
              <a:t>IDatabaseBuilder</a:t>
            </a:r>
            <a:r>
              <a:rPr lang="en-US" dirty="0"/>
              <a:t> interface</a:t>
            </a:r>
          </a:p>
          <a:p>
            <a:pPr lvl="1"/>
            <a:endParaRPr lang="en-US" dirty="0"/>
          </a:p>
        </p:txBody>
      </p:sp>
    </p:spTree>
    <p:extLst>
      <p:ext uri="{BB962C8B-B14F-4D97-AF65-F5344CB8AC3E}">
        <p14:creationId xmlns:p14="http://schemas.microsoft.com/office/powerpoint/2010/main" val="255280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600"/>
            <a:ext cx="8596668" cy="707472"/>
          </a:xfrm>
        </p:spPr>
        <p:txBody>
          <a:bodyPr>
            <a:normAutofit fontScale="90000"/>
          </a:bodyPr>
          <a:lstStyle/>
          <a:p>
            <a:r>
              <a:rPr lang="en-US" dirty="0"/>
              <a:t>Lets look at a </a:t>
            </a:r>
            <a:r>
              <a:rPr lang="en-US" dirty="0" err="1"/>
              <a:t>specflow</a:t>
            </a:r>
            <a:r>
              <a:rPr lang="en-US" dirty="0"/>
              <a:t> test…</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fontScale="92500" lnSpcReduction="20000"/>
          </a:bodyPr>
          <a:lstStyle/>
          <a:p>
            <a:r>
              <a:rPr lang="en-US" dirty="0"/>
              <a:t>In the </a:t>
            </a:r>
            <a:r>
              <a:rPr lang="en-US" dirty="0" err="1"/>
              <a:t>Game.Feature</a:t>
            </a:r>
            <a:r>
              <a:rPr lang="en-US" dirty="0"/>
              <a:t>, we can review a very basic test to get a primer on </a:t>
            </a:r>
            <a:r>
              <a:rPr lang="en-US" dirty="0" err="1"/>
              <a:t>specflow</a:t>
            </a:r>
            <a:r>
              <a:rPr lang="en-US" dirty="0"/>
              <a:t> (‘new game should start in the correct state’)</a:t>
            </a:r>
          </a:p>
          <a:p>
            <a:pPr marL="285750" indent="-285750">
              <a:buFont typeface="Arial" panose="020B0604020202020204" pitchFamily="34" charset="0"/>
              <a:buChar char="•"/>
            </a:pPr>
            <a:r>
              <a:rPr lang="en-US" dirty="0"/>
              <a:t>Features – Contain one or more scenarios (represent a domain seam)</a:t>
            </a:r>
          </a:p>
          <a:p>
            <a:pPr marL="285750" indent="-285750">
              <a:buFont typeface="Arial" panose="020B0604020202020204" pitchFamily="34" charset="0"/>
              <a:buChar char="•"/>
            </a:pPr>
            <a:r>
              <a:rPr lang="en-US" dirty="0"/>
              <a:t>Scenario – Represents a single test, consists of 1 or more steps</a:t>
            </a:r>
          </a:p>
          <a:p>
            <a:pPr marL="285750" indent="-285750">
              <a:buFont typeface="Arial" panose="020B0604020202020204" pitchFamily="34" charset="0"/>
              <a:buChar char="•"/>
            </a:pPr>
            <a:r>
              <a:rPr lang="en-US" dirty="0"/>
              <a:t>Steps – A single given or when or then statement. These get bound to C# methods via attribute</a:t>
            </a:r>
          </a:p>
          <a:p>
            <a:pPr marL="285750" indent="-285750">
              <a:buFont typeface="Arial" panose="020B0604020202020204" pitchFamily="34" charset="0"/>
              <a:buChar char="•"/>
            </a:pPr>
            <a:r>
              <a:rPr lang="en-US" dirty="0"/>
              <a:t>Background – A list of common steps that get run before every scenario in the feature file</a:t>
            </a:r>
          </a:p>
          <a:p>
            <a:pPr marL="285750" indent="-285750">
              <a:buFont typeface="Arial" panose="020B0604020202020204" pitchFamily="34" charset="0"/>
              <a:buChar char="•"/>
            </a:pPr>
            <a:r>
              <a:rPr lang="en-US" dirty="0"/>
              <a:t>Show how to debug and set break points</a:t>
            </a:r>
          </a:p>
          <a:p>
            <a:pPr marL="285750" indent="-285750">
              <a:buFont typeface="Arial" panose="020B0604020202020204" pitchFamily="34" charset="0"/>
              <a:buChar char="•"/>
            </a:pPr>
            <a:r>
              <a:rPr lang="en-US" dirty="0" err="1"/>
              <a:t>Specflow</a:t>
            </a:r>
            <a:r>
              <a:rPr lang="en-US" dirty="0"/>
              <a:t> uses convention and reflection to translate data input into </a:t>
            </a:r>
            <a:r>
              <a:rPr lang="en-US" dirty="0" err="1"/>
              <a:t>.net</a:t>
            </a:r>
            <a:r>
              <a:rPr lang="en-US" dirty="0"/>
              <a:t> classes (</a:t>
            </a:r>
            <a:r>
              <a:rPr lang="en-US" dirty="0" err="1"/>
              <a:t>specflow</a:t>
            </a:r>
            <a:r>
              <a:rPr lang="en-US" dirty="0"/>
              <a:t> tables, </a:t>
            </a:r>
            <a:r>
              <a:rPr lang="en-US" dirty="0" err="1"/>
              <a:t>etc</a:t>
            </a:r>
            <a:r>
              <a:rPr lang="en-US" dirty="0"/>
              <a:t>)</a:t>
            </a:r>
          </a:p>
          <a:p>
            <a:pPr marL="285750" indent="-285750">
              <a:buFont typeface="Arial" panose="020B0604020202020204" pitchFamily="34" charset="0"/>
              <a:buChar char="•"/>
            </a:pPr>
            <a:r>
              <a:rPr lang="en-US" dirty="0" err="1"/>
              <a:t>Specflow</a:t>
            </a:r>
            <a:r>
              <a:rPr lang="en-US" dirty="0"/>
              <a:t> emits plain jane unit tests so all other tools like code coverage </a:t>
            </a:r>
            <a:r>
              <a:rPr lang="en-US" dirty="0" err="1"/>
              <a:t>etc</a:t>
            </a:r>
            <a:r>
              <a:rPr lang="en-US" dirty="0"/>
              <a:t> work seamlessly. </a:t>
            </a:r>
          </a:p>
          <a:p>
            <a:pPr marL="285750" indent="-285750">
              <a:buFont typeface="Arial" panose="020B0604020202020204" pitchFamily="34" charset="0"/>
              <a:buChar char="•"/>
            </a:pPr>
            <a:endParaRPr lang="en-US" dirty="0"/>
          </a:p>
          <a:p>
            <a:r>
              <a:rPr lang="en-US" dirty="0"/>
              <a:t>Review ‘Game should detect 'X' win for diagonal slope’</a:t>
            </a:r>
          </a:p>
        </p:txBody>
      </p:sp>
    </p:spTree>
    <p:extLst>
      <p:ext uri="{BB962C8B-B14F-4D97-AF65-F5344CB8AC3E}">
        <p14:creationId xmlns:p14="http://schemas.microsoft.com/office/powerpoint/2010/main" val="101743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798787"/>
          </a:xfrm>
        </p:spPr>
        <p:txBody>
          <a:bodyPr>
            <a:normAutofit/>
          </a:bodyPr>
          <a:lstStyle/>
          <a:p>
            <a:r>
              <a:rPr lang="en-US" dirty="0"/>
              <a:t>Compare two testing approaches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a:bodyPr>
          <a:lstStyle/>
          <a:p>
            <a:pPr lvl="1"/>
            <a:r>
              <a:rPr lang="en-US" dirty="0"/>
              <a:t>Compare two individual tests</a:t>
            </a:r>
          </a:p>
          <a:p>
            <a:pPr marL="742950" lvl="1" indent="-285750">
              <a:buFont typeface="Arial" panose="020B0604020202020204" pitchFamily="34" charset="0"/>
              <a:buChar char="•"/>
            </a:pPr>
            <a:r>
              <a:rPr lang="en-US" dirty="0" err="1"/>
              <a:t>Specflow</a:t>
            </a:r>
            <a:r>
              <a:rPr lang="en-US" dirty="0"/>
              <a:t>: Omniscient god AI should select winning X move</a:t>
            </a:r>
          </a:p>
          <a:p>
            <a:pPr marL="742950" lvl="1" indent="-285750">
              <a:buFont typeface="Arial" panose="020B0604020202020204" pitchFamily="34" charset="0"/>
              <a:buChar char="•"/>
            </a:pPr>
            <a:r>
              <a:rPr lang="en-US" dirty="0"/>
              <a:t>Unit: </a:t>
            </a:r>
            <a:r>
              <a:rPr lang="en-US" dirty="0" err="1"/>
              <a:t>MakeMoveShouldMakeWinningMoveForX</a:t>
            </a:r>
            <a:endParaRPr lang="en-US" dirty="0"/>
          </a:p>
          <a:p>
            <a:pPr lvl="1"/>
            <a:endParaRPr lang="en-US" dirty="0"/>
          </a:p>
          <a:p>
            <a:pPr lvl="1"/>
            <a:r>
              <a:rPr lang="en-US" dirty="0"/>
              <a:t>Compare the suites of tests for code coverage</a:t>
            </a:r>
          </a:p>
          <a:p>
            <a:pPr lvl="1"/>
            <a:endParaRPr lang="en-US" dirty="0"/>
          </a:p>
        </p:txBody>
      </p:sp>
    </p:spTree>
    <p:extLst>
      <p:ext uri="{BB962C8B-B14F-4D97-AF65-F5344CB8AC3E}">
        <p14:creationId xmlns:p14="http://schemas.microsoft.com/office/powerpoint/2010/main" val="422782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798787"/>
          </a:xfrm>
        </p:spPr>
        <p:txBody>
          <a:bodyPr>
            <a:normAutofit/>
          </a:bodyPr>
          <a:lstStyle/>
          <a:p>
            <a:r>
              <a:rPr lang="en-US" dirty="0"/>
              <a:t>Maintenance, refactoring - costs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a:bodyPr>
          <a:lstStyle/>
          <a:p>
            <a:pPr lvl="1"/>
            <a:r>
              <a:rPr lang="en-US" dirty="0"/>
              <a:t>So to put this theory to the test, we identified a refactor that was needed to make this code base more maintainable, efficient etc. Lets review this now…  </a:t>
            </a:r>
          </a:p>
          <a:p>
            <a:pPr lvl="1"/>
            <a:endParaRPr lang="en-US" dirty="0"/>
          </a:p>
          <a:p>
            <a:pPr lvl="1"/>
            <a:r>
              <a:rPr lang="en-US" dirty="0">
                <a:hlinkClick r:id="rId3"/>
              </a:rPr>
              <a:t>https://github.com/softpsyche/TicTacToe/wiki/Code-refactor</a:t>
            </a:r>
            <a:endParaRPr lang="en-US" dirty="0"/>
          </a:p>
        </p:txBody>
      </p:sp>
    </p:spTree>
    <p:extLst>
      <p:ext uri="{BB962C8B-B14F-4D97-AF65-F5344CB8AC3E}">
        <p14:creationId xmlns:p14="http://schemas.microsoft.com/office/powerpoint/2010/main" val="186538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798787"/>
          </a:xfrm>
        </p:spPr>
        <p:txBody>
          <a:bodyPr>
            <a:normAutofit/>
          </a:bodyPr>
          <a:lstStyle/>
          <a:p>
            <a:r>
              <a:rPr lang="en-US" dirty="0"/>
              <a:t>Bugs, bugs and more bugs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a:bodyPr>
          <a:lstStyle/>
          <a:p>
            <a:pPr lvl="1"/>
            <a:r>
              <a:rPr lang="en-US" dirty="0"/>
              <a:t>In a similar vein, lets put these tests on the spot by trying to introduce some bugs too how good they are at catching changes that break expected behavior.</a:t>
            </a:r>
          </a:p>
          <a:p>
            <a:pPr lvl="1"/>
            <a:endParaRPr lang="en-US" dirty="0"/>
          </a:p>
          <a:p>
            <a:pPr lvl="1"/>
            <a:r>
              <a:rPr lang="en-US" dirty="0"/>
              <a:t>(the branch below has a few examples…)</a:t>
            </a:r>
          </a:p>
          <a:p>
            <a:pPr lvl="1"/>
            <a:r>
              <a:rPr lang="en-US" dirty="0">
                <a:hlinkClick r:id="rId3"/>
              </a:rPr>
              <a:t>https://github.com/softpsyche/TicTacToe/compare/bug_attempts</a:t>
            </a:r>
            <a:endParaRPr lang="en-US" dirty="0"/>
          </a:p>
          <a:p>
            <a:pPr lvl="1"/>
            <a:endParaRPr lang="en-US" dirty="0"/>
          </a:p>
        </p:txBody>
      </p:sp>
    </p:spTree>
    <p:extLst>
      <p:ext uri="{BB962C8B-B14F-4D97-AF65-F5344CB8AC3E}">
        <p14:creationId xmlns:p14="http://schemas.microsoft.com/office/powerpoint/2010/main" val="164698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798787"/>
          </a:xfrm>
        </p:spPr>
        <p:txBody>
          <a:bodyPr>
            <a:normAutofit/>
          </a:bodyPr>
          <a:lstStyle/>
          <a:p>
            <a:r>
              <a:rPr lang="en-US" dirty="0"/>
              <a:t>Conclusions…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fontScale="92500" lnSpcReduction="20000"/>
          </a:bodyPr>
          <a:lstStyle/>
          <a:p>
            <a:pPr marL="285750" indent="-285750">
              <a:buFont typeface="Arial" panose="020B0604020202020204" pitchFamily="34" charset="0"/>
              <a:buChar char="•"/>
            </a:pPr>
            <a:r>
              <a:rPr lang="en-US" b="1" dirty="0"/>
              <a:t>Sure, no changes were required when we refactored but is that just because the tests suck? Are they good enough to catch a bug had it been introduced?</a:t>
            </a:r>
            <a:r>
              <a:rPr lang="en-US" dirty="0"/>
              <a:t> </a:t>
            </a:r>
            <a:r>
              <a:rPr lang="en-US" i="1" dirty="0"/>
              <a:t>I think the answer is yes. In fact, I tried to introduce bugs myself (see this </a:t>
            </a:r>
            <a:r>
              <a:rPr lang="en-US" i="1" dirty="0">
                <a:hlinkClick r:id="rId3"/>
              </a:rPr>
              <a:t>branch</a:t>
            </a:r>
            <a:r>
              <a:rPr lang="en-US" i="1" dirty="0"/>
              <a:t>)and was actually astonished to find that the Domain tests were BETTER at catching most bugs </a:t>
            </a:r>
            <a:r>
              <a:rPr lang="en-US" i="1" dirty="0" err="1"/>
              <a:t>i</a:t>
            </a:r>
            <a:r>
              <a:rPr lang="en-US" i="1" dirty="0"/>
              <a:t> could think of than the low level unit tests. But you should try it yourself and be the judge..</a:t>
            </a:r>
            <a:endParaRPr lang="en-US" dirty="0"/>
          </a:p>
          <a:p>
            <a:pPr marL="285750" indent="-285750">
              <a:buFont typeface="Arial" panose="020B0604020202020204" pitchFamily="34" charset="0"/>
              <a:buChar char="•"/>
            </a:pPr>
            <a:r>
              <a:rPr lang="en-US" b="1" dirty="0"/>
              <a:t>Ok, maybe it could catch a bug but would it be as easy to track down the code that caused the bug?</a:t>
            </a:r>
            <a:r>
              <a:rPr lang="en-US" dirty="0"/>
              <a:t> </a:t>
            </a:r>
            <a:r>
              <a:rPr lang="en-US" i="1" dirty="0"/>
              <a:t>I think the answer here is technically no but practically yes. It would be slightly more difficult to track a bug down, but I believe we are talking about a difference in minutes vs seconds with the unit tests at worst. This trade off is well worth it in my opinion considering how much more time was spent actually fixing the low level tests.</a:t>
            </a:r>
            <a:endParaRPr lang="en-US" dirty="0"/>
          </a:p>
          <a:p>
            <a:pPr marL="285750" indent="-285750">
              <a:buFont typeface="Arial" panose="020B0604020202020204" pitchFamily="34" charset="0"/>
              <a:buChar char="•"/>
            </a:pPr>
            <a:r>
              <a:rPr lang="en-US" b="1" dirty="0"/>
              <a:t>Whatever, maybe the tests are good and maybe they are even good enough to allow bug fixing in a fast enough amount of time. But how fast are these tests compared to low level unit tests? I do not need yet another suite of 'wait until tomorrow to see if you broke something' tests.</a:t>
            </a:r>
            <a:r>
              <a:rPr lang="en-US" dirty="0"/>
              <a:t> </a:t>
            </a:r>
            <a:r>
              <a:rPr lang="en-US" i="1" dirty="0"/>
              <a:t>Ok, well the tests DO run a bit slower. However, the difference here should only be in the milliseconds range (say 2ms vs 1ms). This is still more than fast enough for a developer to run all tests before a check in. So again, I submit that the tradeoff is worth it.</a:t>
            </a:r>
            <a:endParaRPr lang="en-US" dirty="0"/>
          </a:p>
          <a:p>
            <a:pPr lvl="1"/>
            <a:endParaRPr lang="en-US" dirty="0"/>
          </a:p>
        </p:txBody>
      </p:sp>
    </p:spTree>
    <p:extLst>
      <p:ext uri="{BB962C8B-B14F-4D97-AF65-F5344CB8AC3E}">
        <p14:creationId xmlns:p14="http://schemas.microsoft.com/office/powerpoint/2010/main" val="411029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662153"/>
          </a:xfrm>
        </p:spPr>
        <p:txBody>
          <a:bodyPr>
            <a:normAutofit fontScale="90000"/>
          </a:bodyPr>
          <a:lstStyle/>
          <a:p>
            <a:r>
              <a:rPr lang="en-US" dirty="0"/>
              <a:t>Conclusions… (Continued)</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fontScale="85000" lnSpcReduction="10000"/>
          </a:bodyPr>
          <a:lstStyle/>
          <a:p>
            <a:r>
              <a:rPr lang="en-US" b="1" dirty="0"/>
              <a:t>Yeah, well, aren't these tests overlapping? I mean, A small change in one component can break multiple tests and isn't this kind of bad?</a:t>
            </a:r>
            <a:r>
              <a:rPr lang="en-US" dirty="0"/>
              <a:t> </a:t>
            </a:r>
            <a:r>
              <a:rPr lang="en-US" i="1" dirty="0"/>
              <a:t>Yes, there will be overlap because these tests will be more 'holistic'. Many components will be invoked in tests that may have little to do with said component. However, once we remember that the tests shouldn't care about our particular implementation, it makes sense that they would behave this way. And since they are bound to a true domain behavior, the trade off is particularly worthwhile because the domain is less likely to change than the implementation. And if the domain changes, the tests have to change anyways, regardless of what approach was used. As far as the performance hit goes for overlapping execution of code, see the above bullet as to why that is worth it.</a:t>
            </a:r>
            <a:endParaRPr lang="en-US" dirty="0"/>
          </a:p>
          <a:p>
            <a:r>
              <a:rPr lang="en-US" b="1" dirty="0"/>
              <a:t>Fine, I am convinced. All hail our new robot overlords, I will never write another unit test again! Right?? Right???</a:t>
            </a:r>
            <a:r>
              <a:rPr lang="en-US" dirty="0"/>
              <a:t> </a:t>
            </a:r>
            <a:r>
              <a:rPr lang="en-US" i="1" dirty="0"/>
              <a:t>No, no and one more time no. The takeaway here is not that we have a magic bullet to solve any problems for any given scenario. In some cases, it may make more sense to write more low level unit tests. What I am saying is that you should challenge the way you look at testing and really think about testing in general. Think about it as hard as you think about your design and your implementation. Think about it during the whole SDLC, not just at the end. Think about from a domain perspective. Think about maintainability and change. This is not easy, it is hard. But I think </a:t>
            </a:r>
            <a:r>
              <a:rPr lang="en-US" i="1"/>
              <a:t>the investment can </a:t>
            </a:r>
            <a:r>
              <a:rPr lang="en-US" i="1" dirty="0"/>
              <a:t>be well worth it. It may mean writing far fewer tests which are way better at actually documenting the things we REALLY care about the code - like its behavior (not what cute new </a:t>
            </a:r>
            <a:r>
              <a:rPr lang="en-US" i="1" dirty="0" err="1"/>
              <a:t>Awesomo</a:t>
            </a:r>
            <a:r>
              <a:rPr lang="en-US" i="1" dirty="0"/>
              <a:t> framework you plugged in to implement XYZ that will be obsolete tomorrow anyways). Tests that are fast, not cryptic and that allow you refactor your code with ease. Imagine that...</a:t>
            </a:r>
            <a:endParaRPr lang="en-US" dirty="0"/>
          </a:p>
          <a:p>
            <a:pPr lvl="1"/>
            <a:endParaRPr lang="en-US" dirty="0"/>
          </a:p>
        </p:txBody>
      </p:sp>
    </p:spTree>
    <p:extLst>
      <p:ext uri="{BB962C8B-B14F-4D97-AF65-F5344CB8AC3E}">
        <p14:creationId xmlns:p14="http://schemas.microsoft.com/office/powerpoint/2010/main" val="253234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367862"/>
            <a:ext cx="8596668" cy="949210"/>
          </a:xfrm>
        </p:spPr>
        <p:txBody>
          <a:bodyPr>
            <a:normAutofit/>
          </a:bodyPr>
          <a:lstStyle/>
          <a:p>
            <a:r>
              <a:rPr lang="en-US" dirty="0"/>
              <a:t>Introduction</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fontScale="92500" lnSpcReduction="20000"/>
          </a:bodyPr>
          <a:lstStyle/>
          <a:p>
            <a:r>
              <a:rPr lang="en-US" dirty="0"/>
              <a:t>The goal of this presentation is to persuade the audience that a ‘domain driven’ approach to testing is superior to a low level implementation driven unit test approach. In order to illustrate this, a public repository has been created which contains an implementation of </a:t>
            </a:r>
            <a:r>
              <a:rPr lang="en-US" dirty="0" err="1"/>
              <a:t>TicTacToe</a:t>
            </a:r>
            <a:r>
              <a:rPr lang="en-US" dirty="0"/>
              <a:t> along with some AI implementations. It also contains two testing projects, one uses the ‘domain driven’ approach and the other uses a more traditional suite of low level unit tests. During the last half of the presentation we will compare both testing strategies using the following criteria:</a:t>
            </a:r>
          </a:p>
          <a:p>
            <a:pPr marL="285750" indent="-285750">
              <a:buFont typeface="Arial" panose="020B0604020202020204" pitchFamily="34" charset="0"/>
              <a:buChar char="•"/>
            </a:pPr>
            <a:r>
              <a:rPr lang="en-US" dirty="0"/>
              <a:t>How fast are the tests?</a:t>
            </a:r>
          </a:p>
          <a:p>
            <a:pPr marL="285750" indent="-285750">
              <a:buFont typeface="Arial" panose="020B0604020202020204" pitchFamily="34" charset="0"/>
              <a:buChar char="•"/>
            </a:pPr>
            <a:r>
              <a:rPr lang="en-US" dirty="0"/>
              <a:t>How much overlap does the test have, that is, how much code does it invoke that has nothing to do with what is being tested?</a:t>
            </a:r>
          </a:p>
          <a:p>
            <a:pPr marL="285750" indent="-285750">
              <a:buFont typeface="Arial" panose="020B0604020202020204" pitchFamily="34" charset="0"/>
              <a:buChar char="•"/>
            </a:pPr>
            <a:r>
              <a:rPr lang="en-US" dirty="0"/>
              <a:t>How much code coverage does the approach provide?</a:t>
            </a:r>
          </a:p>
          <a:p>
            <a:pPr marL="285750" indent="-285750">
              <a:buFont typeface="Arial" panose="020B0604020202020204" pitchFamily="34" charset="0"/>
              <a:buChar char="•"/>
            </a:pPr>
            <a:r>
              <a:rPr lang="en-US" dirty="0"/>
              <a:t>How good are the tests at documenting the domain?</a:t>
            </a:r>
          </a:p>
          <a:p>
            <a:pPr marL="285750" indent="-285750">
              <a:buFont typeface="Arial" panose="020B0604020202020204" pitchFamily="34" charset="0"/>
              <a:buChar char="•"/>
            </a:pPr>
            <a:r>
              <a:rPr lang="en-US" dirty="0"/>
              <a:t>Does the testing strategy aid in driving good design? If so, how much?</a:t>
            </a:r>
          </a:p>
          <a:p>
            <a:pPr marL="285750" indent="-285750">
              <a:buFont typeface="Arial" panose="020B0604020202020204" pitchFamily="34" charset="0"/>
              <a:buChar char="•"/>
            </a:pPr>
            <a:r>
              <a:rPr lang="en-US" dirty="0"/>
              <a:t>How easy is it to identify the source of a breaking change when tests fail?</a:t>
            </a:r>
          </a:p>
          <a:p>
            <a:pPr marL="285750" indent="-285750">
              <a:buFont typeface="Arial" panose="020B0604020202020204" pitchFamily="34" charset="0"/>
              <a:buChar char="•"/>
            </a:pPr>
            <a:r>
              <a:rPr lang="en-US" dirty="0"/>
              <a:t>How resilient are the tests to refactoring of the implementation?</a:t>
            </a:r>
          </a:p>
          <a:p>
            <a:pPr marL="285750" indent="-285750">
              <a:buFont typeface="Arial" panose="020B0604020202020204" pitchFamily="34" charset="0"/>
              <a:buChar char="•"/>
            </a:pPr>
            <a:r>
              <a:rPr lang="en-US" dirty="0"/>
              <a:t>How easy is it for non-programmers to read and understand the tests?</a:t>
            </a:r>
          </a:p>
        </p:txBody>
      </p:sp>
    </p:spTree>
    <p:extLst>
      <p:ext uri="{BB962C8B-B14F-4D97-AF65-F5344CB8AC3E}">
        <p14:creationId xmlns:p14="http://schemas.microsoft.com/office/powerpoint/2010/main" val="296456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600"/>
            <a:ext cx="8596668" cy="707472"/>
          </a:xfrm>
        </p:spPr>
        <p:txBody>
          <a:bodyPr>
            <a:normAutofit fontScale="90000"/>
          </a:bodyPr>
          <a:lstStyle/>
          <a:p>
            <a:r>
              <a:rPr lang="en-US" dirty="0"/>
              <a:t>But first…some definitions please</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a:bodyPr>
          <a:lstStyle/>
          <a:p>
            <a:r>
              <a:rPr lang="en-US" dirty="0"/>
              <a:t>So how are these tests different than other tests you may have written in the past? We will define these ‘domain driven’ tests as tests that meet ALL of the following criteria:</a:t>
            </a:r>
          </a:p>
          <a:p>
            <a:pPr marL="285750" indent="-285750">
              <a:buFont typeface="Arial" panose="020B0604020202020204" pitchFamily="34" charset="0"/>
              <a:buChar char="•"/>
            </a:pPr>
            <a:r>
              <a:rPr lang="en-US" dirty="0"/>
              <a:t>The tests are fast. But to be as technical as possible, they are 'fast' because they should NOT cross ANY process boundaries: they do not call out to databases, no-</a:t>
            </a:r>
            <a:r>
              <a:rPr lang="en-US" dirty="0" err="1"/>
              <a:t>sql</a:t>
            </a:r>
            <a:r>
              <a:rPr lang="en-US" dirty="0"/>
              <a:t> stores, APIs or even the file system. Never. Ever. Ever.</a:t>
            </a:r>
          </a:p>
          <a:p>
            <a:pPr marL="285750" indent="-285750">
              <a:buFont typeface="Arial" panose="020B0604020202020204" pitchFamily="34" charset="0"/>
              <a:buChar char="•"/>
            </a:pPr>
            <a:r>
              <a:rPr lang="en-US" dirty="0"/>
              <a:t>The tests are independent of each other and can run in parallel in the same process.</a:t>
            </a:r>
          </a:p>
          <a:p>
            <a:pPr marL="285750" indent="-285750">
              <a:buFont typeface="Arial" panose="020B0604020202020204" pitchFamily="34" charset="0"/>
              <a:buChar char="•"/>
            </a:pPr>
            <a:r>
              <a:rPr lang="en-US" dirty="0"/>
              <a:t>The tests are designed and built along a well defined domain seam, sometimes referred to as a 'feature'. If there is no real domain seam (which could be the case if this is some cross cutting concern or supporting service), then the tests are built around the 'technical domain' seam (think logging service for example). If the project is large or ‘monolithic’ it may have several dozen domain seams. </a:t>
            </a:r>
          </a:p>
          <a:p>
            <a:endParaRPr lang="en-US" dirty="0"/>
          </a:p>
        </p:txBody>
      </p:sp>
    </p:spTree>
    <p:extLst>
      <p:ext uri="{BB962C8B-B14F-4D97-AF65-F5344CB8AC3E}">
        <p14:creationId xmlns:p14="http://schemas.microsoft.com/office/powerpoint/2010/main" val="71855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600"/>
            <a:ext cx="8596668" cy="707472"/>
          </a:xfrm>
        </p:spPr>
        <p:txBody>
          <a:bodyPr>
            <a:normAutofit fontScale="90000"/>
          </a:bodyPr>
          <a:lstStyle/>
          <a:p>
            <a:r>
              <a:rPr lang="en-US" dirty="0"/>
              <a:t>(Continued)</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a:bodyPr>
          <a:lstStyle/>
          <a:p>
            <a:pPr marL="285750" indent="-285750">
              <a:buFont typeface="Arial" panose="020B0604020202020204" pitchFamily="34" charset="0"/>
              <a:buChar char="•"/>
            </a:pPr>
            <a:r>
              <a:rPr lang="en-US" dirty="0"/>
              <a:t>The tests provide first class documentation of the domain NOT the implementation.</a:t>
            </a:r>
          </a:p>
          <a:p>
            <a:pPr marL="285750" indent="-285750">
              <a:buFont typeface="Arial" panose="020B0604020202020204" pitchFamily="34" charset="0"/>
              <a:buChar char="•"/>
            </a:pPr>
            <a:r>
              <a:rPr lang="en-US" dirty="0"/>
              <a:t>The tests are 'high level' enough that they get to be as agnostic as possible to low level implementation details. That is to say, they are 'refactor friendly'</a:t>
            </a:r>
          </a:p>
          <a:p>
            <a:pPr marL="285750" indent="-285750">
              <a:buFont typeface="Arial" panose="020B0604020202020204" pitchFamily="34" charset="0"/>
              <a:buChar char="•"/>
            </a:pPr>
            <a:r>
              <a:rPr lang="en-US" dirty="0"/>
              <a:t>These 'domain tests' represent the bulk of our testing army. All other testing strategies represent a smaller share of the pie in our testing strategy (think of them as special forces there to supplement any gaps where this approach is less ideal). See the '</a:t>
            </a:r>
            <a:r>
              <a:rPr lang="en-US" dirty="0">
                <a:hlinkClick r:id="rId3"/>
              </a:rPr>
              <a:t>What is the shape of my test suite?</a:t>
            </a:r>
            <a:r>
              <a:rPr lang="en-US" dirty="0"/>
              <a:t>' for examples of different testing populations you might have seen in other environments.</a:t>
            </a:r>
          </a:p>
          <a:p>
            <a:pPr marL="285750" indent="-285750">
              <a:buFont typeface="Arial" panose="020B0604020202020204" pitchFamily="34" charset="0"/>
              <a:buChar char="•"/>
            </a:pPr>
            <a:r>
              <a:rPr lang="en-US" dirty="0"/>
              <a:t>These 'domain tests' appropriately mock any dependencies that cross process boundaries and setup such mocks as to facilitate the specification testing that is done (note, sometimes this can be a bit difficult but the tradeoff is explained in depth later on).</a:t>
            </a:r>
          </a:p>
          <a:p>
            <a:endParaRPr lang="en-US" dirty="0"/>
          </a:p>
        </p:txBody>
      </p:sp>
    </p:spTree>
    <p:extLst>
      <p:ext uri="{BB962C8B-B14F-4D97-AF65-F5344CB8AC3E}">
        <p14:creationId xmlns:p14="http://schemas.microsoft.com/office/powerpoint/2010/main" val="81533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600"/>
            <a:ext cx="8596668" cy="707472"/>
          </a:xfrm>
        </p:spPr>
        <p:txBody>
          <a:bodyPr>
            <a:normAutofit fontScale="90000"/>
          </a:bodyPr>
          <a:lstStyle/>
          <a:p>
            <a:r>
              <a:rPr lang="en-US" dirty="0"/>
              <a:t>What is the shape my test suite?</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a:bodyPr>
          <a:lstStyle/>
          <a:p>
            <a:r>
              <a:rPr lang="en-US" dirty="0"/>
              <a:t>Most teams employ tests from all brackets of available testing strategies (unit, integration, UAT, </a:t>
            </a:r>
            <a:r>
              <a:rPr lang="en-US" dirty="0" err="1"/>
              <a:t>etc</a:t>
            </a:r>
            <a:r>
              <a:rPr lang="en-US" dirty="0"/>
              <a:t>). In some cases, less mature shops may be missing certain layers like performance or load testing. The </a:t>
            </a:r>
            <a:r>
              <a:rPr lang="en-US" b="1" i="1" dirty="0"/>
              <a:t>ratio</a:t>
            </a:r>
            <a:r>
              <a:rPr lang="en-US" dirty="0"/>
              <a:t> of tests is what we will be talking about here. For example, the number of unit tests relative to the number of integration tests etc. Specifically, we are interested in figuring out what ratio provides the optimum amount of quality and/or maintainability for the least amount of money.</a:t>
            </a:r>
          </a:p>
          <a:p>
            <a:endParaRPr lang="en-US" dirty="0"/>
          </a:p>
          <a:p>
            <a:r>
              <a:rPr lang="en-US" dirty="0"/>
              <a:t>To help illustrate we will look at two possible models: The ‘pyramid model’ and what I like to call the ‘diamond model’.</a:t>
            </a:r>
          </a:p>
        </p:txBody>
      </p:sp>
    </p:spTree>
    <p:extLst>
      <p:ext uri="{BB962C8B-B14F-4D97-AF65-F5344CB8AC3E}">
        <p14:creationId xmlns:p14="http://schemas.microsoft.com/office/powerpoint/2010/main" val="5588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A29E0-746E-4368-B98B-C139362CFD13}"/>
              </a:ext>
            </a:extLst>
          </p:cNvPr>
          <p:cNvPicPr>
            <a:picLocks noChangeAspect="1"/>
          </p:cNvPicPr>
          <p:nvPr/>
        </p:nvPicPr>
        <p:blipFill>
          <a:blip r:embed="rId3"/>
          <a:stretch>
            <a:fillRect/>
          </a:stretch>
        </p:blipFill>
        <p:spPr>
          <a:xfrm>
            <a:off x="462455" y="84083"/>
            <a:ext cx="8418788" cy="6773917"/>
          </a:xfrm>
          <a:prstGeom prst="rect">
            <a:avLst/>
          </a:prstGeom>
        </p:spPr>
      </p:pic>
    </p:spTree>
    <p:extLst>
      <p:ext uri="{BB962C8B-B14F-4D97-AF65-F5344CB8AC3E}">
        <p14:creationId xmlns:p14="http://schemas.microsoft.com/office/powerpoint/2010/main" val="318280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75DB8E-C4B1-4CCA-BDAE-F2E0EE511616}"/>
              </a:ext>
            </a:extLst>
          </p:cNvPr>
          <p:cNvPicPr>
            <a:picLocks noChangeAspect="1"/>
          </p:cNvPicPr>
          <p:nvPr/>
        </p:nvPicPr>
        <p:blipFill>
          <a:blip r:embed="rId2"/>
          <a:stretch>
            <a:fillRect/>
          </a:stretch>
        </p:blipFill>
        <p:spPr>
          <a:xfrm>
            <a:off x="0" y="1"/>
            <a:ext cx="9385737" cy="6858000"/>
          </a:xfrm>
          <a:prstGeom prst="rect">
            <a:avLst/>
          </a:prstGeom>
        </p:spPr>
      </p:pic>
    </p:spTree>
    <p:extLst>
      <p:ext uri="{BB962C8B-B14F-4D97-AF65-F5344CB8AC3E}">
        <p14:creationId xmlns:p14="http://schemas.microsoft.com/office/powerpoint/2010/main" val="237974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220717"/>
            <a:ext cx="8596668" cy="861849"/>
          </a:xfrm>
        </p:spPr>
        <p:txBody>
          <a:bodyPr>
            <a:normAutofit fontScale="90000"/>
          </a:bodyPr>
          <a:lstStyle/>
          <a:p>
            <a:r>
              <a:rPr lang="en-US" dirty="0"/>
              <a:t>Nice story. Can we see some code?</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082566"/>
            <a:ext cx="8596668" cy="4958797"/>
          </a:xfrm>
        </p:spPr>
        <p:txBody>
          <a:bodyPr>
            <a:normAutofit/>
          </a:bodyPr>
          <a:lstStyle/>
          <a:p>
            <a:r>
              <a:rPr lang="en-US" dirty="0"/>
              <a:t>Sure. Lets get started:</a:t>
            </a:r>
          </a:p>
          <a:p>
            <a:pPr marL="285750" indent="-285750">
              <a:buFont typeface="Arial" panose="020B0604020202020204" pitchFamily="34" charset="0"/>
              <a:buChar char="•"/>
            </a:pPr>
            <a:r>
              <a:rPr lang="en-US" dirty="0"/>
              <a:t> First you will want to clone the repository: </a:t>
            </a:r>
            <a:r>
              <a:rPr lang="en-US" dirty="0">
                <a:hlinkClick r:id="rId3"/>
              </a:rPr>
              <a:t>https://github.com/softpsyche/TicTacToe</a:t>
            </a:r>
            <a:endParaRPr lang="en-US" dirty="0"/>
          </a:p>
          <a:p>
            <a:pPr marL="285750" indent="-285750">
              <a:buFont typeface="Arial" panose="020B0604020202020204" pitchFamily="34" charset="0"/>
              <a:buChar char="•"/>
            </a:pPr>
            <a:r>
              <a:rPr lang="en-US" dirty="0"/>
              <a:t>Make sure you have Visual studio 2017 installed. </a:t>
            </a:r>
          </a:p>
          <a:p>
            <a:pPr marL="285750" indent="-285750">
              <a:buFont typeface="Arial" panose="020B0604020202020204" pitchFamily="34" charset="0"/>
              <a:buChar char="•"/>
            </a:pPr>
            <a:r>
              <a:rPr lang="en-US" dirty="0"/>
              <a:t>Make sure you also install the </a:t>
            </a:r>
            <a:r>
              <a:rPr lang="en-US" dirty="0" err="1"/>
              <a:t>Specflow</a:t>
            </a:r>
            <a:r>
              <a:rPr lang="en-US" dirty="0"/>
              <a:t> extension for vs2017: </a:t>
            </a:r>
            <a:r>
              <a:rPr lang="en-US" dirty="0">
                <a:hlinkClick r:id="rId4"/>
              </a:rPr>
              <a:t>https://marketplace.visualstudio.com/items?itemName=TechTalkSpecFlowTeam.SpecFlowforVisualStudio2017</a:t>
            </a:r>
            <a:endParaRPr lang="en-US" dirty="0"/>
          </a:p>
          <a:p>
            <a:pPr marL="285750" indent="-285750">
              <a:buFont typeface="Arial" panose="020B0604020202020204" pitchFamily="34" charset="0"/>
              <a:buChar char="•"/>
            </a:pPr>
            <a:r>
              <a:rPr lang="en-US" dirty="0"/>
              <a:t>The solution also makes use of the following </a:t>
            </a:r>
            <a:r>
              <a:rPr lang="en-US" dirty="0" err="1"/>
              <a:t>Nuget</a:t>
            </a:r>
            <a:r>
              <a:rPr lang="en-US" dirty="0"/>
              <a:t> packages:</a:t>
            </a:r>
          </a:p>
          <a:p>
            <a:pPr marL="742950" lvl="1" indent="-285750">
              <a:buFont typeface="Arial" panose="020B0604020202020204" pitchFamily="34" charset="0"/>
              <a:buChar char="•"/>
            </a:pPr>
            <a:r>
              <a:rPr lang="en-US" dirty="0" err="1"/>
              <a:t>Moq</a:t>
            </a:r>
            <a:endParaRPr lang="en-US" dirty="0"/>
          </a:p>
          <a:p>
            <a:pPr marL="742950" lvl="1" indent="-285750">
              <a:buFont typeface="Arial" panose="020B0604020202020204" pitchFamily="34" charset="0"/>
              <a:buChar char="•"/>
            </a:pPr>
            <a:r>
              <a:rPr lang="en-US" dirty="0" err="1"/>
              <a:t>Specflow</a:t>
            </a:r>
            <a:endParaRPr lang="en-US" dirty="0"/>
          </a:p>
          <a:p>
            <a:pPr marL="742950" lvl="1" indent="-285750">
              <a:buFont typeface="Arial" panose="020B0604020202020204" pitchFamily="34" charset="0"/>
              <a:buChar char="•"/>
            </a:pPr>
            <a:r>
              <a:rPr lang="en-US" dirty="0" err="1"/>
              <a:t>FluentAssertions</a:t>
            </a:r>
            <a:endParaRPr lang="en-US" dirty="0"/>
          </a:p>
          <a:p>
            <a:pPr marL="742950" lvl="1" indent="-285750">
              <a:buFont typeface="Arial" panose="020B0604020202020204" pitchFamily="34" charset="0"/>
              <a:buChar char="•"/>
            </a:pPr>
            <a:r>
              <a:rPr lang="en-US" dirty="0" err="1"/>
              <a:t>SimpleInjector</a:t>
            </a:r>
            <a:endParaRPr lang="en-US" dirty="0"/>
          </a:p>
        </p:txBody>
      </p:sp>
    </p:spTree>
    <p:extLst>
      <p:ext uri="{BB962C8B-B14F-4D97-AF65-F5344CB8AC3E}">
        <p14:creationId xmlns:p14="http://schemas.microsoft.com/office/powerpoint/2010/main" val="191490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220717"/>
            <a:ext cx="8596668" cy="578069"/>
          </a:xfrm>
        </p:spPr>
        <p:txBody>
          <a:bodyPr>
            <a:normAutofit fontScale="90000"/>
          </a:bodyPr>
          <a:lstStyle/>
          <a:p>
            <a:r>
              <a:rPr lang="en-US" dirty="0" err="1"/>
              <a:t>TicTacToe</a:t>
            </a:r>
            <a:r>
              <a:rPr lang="en-US" dirty="0"/>
              <a:t> project overview</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4" y="798786"/>
            <a:ext cx="8939631" cy="5791200"/>
          </a:xfrm>
        </p:spPr>
        <p:txBody>
          <a:bodyPr>
            <a:normAutofit fontScale="92500" lnSpcReduction="20000"/>
          </a:bodyPr>
          <a:lstStyle/>
          <a:p>
            <a:r>
              <a:rPr lang="en-US" dirty="0"/>
              <a:t>The solution contains five projects:</a:t>
            </a:r>
          </a:p>
          <a:p>
            <a:pPr marL="285750" indent="-285750">
              <a:buFont typeface="Arial" panose="020B0604020202020204" pitchFamily="34" charset="0"/>
              <a:buChar char="•"/>
            </a:pPr>
            <a:r>
              <a:rPr lang="en-US" dirty="0" err="1"/>
              <a:t>Arcesoft.TicTacToe.Common</a:t>
            </a:r>
            <a:r>
              <a:rPr lang="en-US" dirty="0"/>
              <a:t>: has a small amount of supplemental code.</a:t>
            </a:r>
          </a:p>
          <a:p>
            <a:pPr marL="285750" indent="-285750">
              <a:buFont typeface="Arial" panose="020B0604020202020204" pitchFamily="34" charset="0"/>
              <a:buChar char="•"/>
            </a:pPr>
            <a:r>
              <a:rPr lang="en-US" dirty="0" err="1"/>
              <a:t>Arcesoft.TicTacToe</a:t>
            </a:r>
            <a:r>
              <a:rPr lang="en-US" dirty="0"/>
              <a:t>: this is where the bulk of the code is and what are test suites are targeting. It contains the implementation for:</a:t>
            </a:r>
          </a:p>
          <a:p>
            <a:pPr marL="742950" lvl="1" indent="-285750">
              <a:buFont typeface="Arial" panose="020B0604020202020204" pitchFamily="34" charset="0"/>
              <a:buChar char="•"/>
            </a:pPr>
            <a:r>
              <a:rPr lang="en-US" dirty="0"/>
              <a:t>The </a:t>
            </a:r>
            <a:r>
              <a:rPr lang="en-US" dirty="0" err="1"/>
              <a:t>tictactoe</a:t>
            </a:r>
            <a:r>
              <a:rPr lang="en-US" dirty="0"/>
              <a:t> game object which encapsulates all the functionality needed to play a tic tac toe game along with all the rules</a:t>
            </a:r>
          </a:p>
          <a:p>
            <a:pPr marL="742950" lvl="1" indent="-285750">
              <a:buFont typeface="Arial" panose="020B0604020202020204" pitchFamily="34" charset="0"/>
              <a:buChar char="•"/>
            </a:pPr>
            <a:r>
              <a:rPr lang="en-US" dirty="0"/>
              <a:t>A ‘brute force’ AI that does just what its name implies to make moves</a:t>
            </a:r>
          </a:p>
          <a:p>
            <a:pPr marL="742950" lvl="1" indent="-285750">
              <a:buFont typeface="Arial" panose="020B0604020202020204" pitchFamily="34" charset="0"/>
              <a:buChar char="•"/>
            </a:pPr>
            <a:r>
              <a:rPr lang="en-US" dirty="0"/>
              <a:t>An ‘Omniscient God’ AI that makes is moves using an external dependency on a database (</a:t>
            </a:r>
            <a:r>
              <a:rPr lang="en-US" dirty="0">
                <a:hlinkClick r:id="rId3"/>
              </a:rPr>
              <a:t>http://www.litedb.org/</a:t>
            </a:r>
            <a:r>
              <a:rPr lang="en-US" dirty="0"/>
              <a:t>).</a:t>
            </a:r>
          </a:p>
          <a:p>
            <a:pPr marL="742950" lvl="1" indent="-285750">
              <a:buFont typeface="Arial" panose="020B0604020202020204" pitchFamily="34" charset="0"/>
              <a:buChar char="•"/>
            </a:pPr>
            <a:r>
              <a:rPr lang="en-US" dirty="0"/>
              <a:t>A database builder class which is capable of finding all possible moves and outcomes for any given </a:t>
            </a:r>
            <a:r>
              <a:rPr lang="en-US" dirty="0" err="1"/>
              <a:t>tictactoe</a:t>
            </a:r>
            <a:r>
              <a:rPr lang="en-US" dirty="0"/>
              <a:t> game.</a:t>
            </a:r>
          </a:p>
          <a:p>
            <a:pPr marL="285750" indent="-285750">
              <a:buFont typeface="Arial" panose="020B0604020202020204" pitchFamily="34" charset="0"/>
              <a:buChar char="•"/>
            </a:pPr>
            <a:r>
              <a:rPr lang="en-US" dirty="0" err="1"/>
              <a:t>Arcesoft.TicTacToe.ConsoleApplication</a:t>
            </a:r>
            <a:r>
              <a:rPr lang="en-US" dirty="0"/>
              <a:t>: contains a very basic command line UI that lets you play games against:</a:t>
            </a:r>
          </a:p>
          <a:p>
            <a:pPr marL="742950" lvl="1" indent="-285750">
              <a:buFont typeface="Arial" panose="020B0604020202020204" pitchFamily="34" charset="0"/>
              <a:buChar char="•"/>
            </a:pPr>
            <a:r>
              <a:rPr lang="en-US" dirty="0"/>
              <a:t>Another human</a:t>
            </a:r>
          </a:p>
          <a:p>
            <a:pPr marL="742950" lvl="1" indent="-285750">
              <a:buFont typeface="Arial" panose="020B0604020202020204" pitchFamily="34" charset="0"/>
              <a:buChar char="•"/>
            </a:pPr>
            <a:r>
              <a:rPr lang="en-US" dirty="0"/>
              <a:t>Brute force AI</a:t>
            </a:r>
          </a:p>
          <a:p>
            <a:pPr marL="742950" lvl="1" indent="-285750">
              <a:buFont typeface="Arial" panose="020B0604020202020204" pitchFamily="34" charset="0"/>
              <a:buChar char="•"/>
            </a:pPr>
            <a:r>
              <a:rPr lang="en-US" dirty="0"/>
              <a:t>Omniscient God AI</a:t>
            </a:r>
          </a:p>
          <a:p>
            <a:pPr marL="285750" indent="-285750">
              <a:buFont typeface="Arial" panose="020B0604020202020204" pitchFamily="34" charset="0"/>
              <a:buChar char="•"/>
            </a:pPr>
            <a:r>
              <a:rPr lang="en-US" dirty="0" err="1"/>
              <a:t>Arcesoft.TicTacToe.CommonTestingApproach</a:t>
            </a:r>
            <a:r>
              <a:rPr lang="en-US" dirty="0"/>
              <a:t>: A testing project with low level unit tests that target </a:t>
            </a:r>
            <a:r>
              <a:rPr lang="en-US" dirty="0" err="1"/>
              <a:t>Arcesoft.TicTacToe</a:t>
            </a:r>
            <a:endParaRPr lang="en-US" dirty="0"/>
          </a:p>
          <a:p>
            <a:pPr marL="285750" indent="-285750">
              <a:buFont typeface="Arial" panose="020B0604020202020204" pitchFamily="34" charset="0"/>
              <a:buChar char="•"/>
            </a:pPr>
            <a:r>
              <a:rPr lang="en-US" dirty="0" err="1"/>
              <a:t>Arcesoft.TicTacToe.BetterTestingApproach</a:t>
            </a:r>
            <a:r>
              <a:rPr lang="en-US" dirty="0"/>
              <a:t>: A testing project that has ‘Domain driven’ tests that target </a:t>
            </a:r>
            <a:r>
              <a:rPr lang="en-US" dirty="0" err="1"/>
              <a:t>Arcesoft.TicTacToe</a:t>
            </a:r>
            <a:r>
              <a:rPr lang="en-US" dirty="0"/>
              <a:t>. These are written using </a:t>
            </a:r>
            <a:r>
              <a:rPr lang="en-US" dirty="0" err="1"/>
              <a:t>Specflow</a:t>
            </a:r>
            <a:r>
              <a:rPr lang="en-US" dirty="0"/>
              <a:t>.</a:t>
            </a:r>
          </a:p>
        </p:txBody>
      </p:sp>
    </p:spTree>
    <p:extLst>
      <p:ext uri="{BB962C8B-B14F-4D97-AF65-F5344CB8AC3E}">
        <p14:creationId xmlns:p14="http://schemas.microsoft.com/office/powerpoint/2010/main" val="28110309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1477</TotalTime>
  <Words>1702</Words>
  <Application>Microsoft Office PowerPoint</Application>
  <PresentationFormat>Widescreen</PresentationFormat>
  <Paragraphs>129</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Better testing with Specflow </vt:lpstr>
      <vt:lpstr>Introduction</vt:lpstr>
      <vt:lpstr>But first…some definitions please</vt:lpstr>
      <vt:lpstr>(Continued)</vt:lpstr>
      <vt:lpstr>What is the shape my test suite?</vt:lpstr>
      <vt:lpstr>PowerPoint Presentation</vt:lpstr>
      <vt:lpstr>PowerPoint Presentation</vt:lpstr>
      <vt:lpstr>Nice story. Can we see some code?</vt:lpstr>
      <vt:lpstr>TicTacToe project overview</vt:lpstr>
      <vt:lpstr>Review the main classes…</vt:lpstr>
      <vt:lpstr>Lets look at a specflow test…</vt:lpstr>
      <vt:lpstr>Compare two testing approaches</vt:lpstr>
      <vt:lpstr>Maintenance, refactoring - costs</vt:lpstr>
      <vt:lpstr>Bugs, bugs and more bugs</vt:lpstr>
      <vt:lpstr>Conclusions…</vt:lpstr>
      <vt:lpstr>Conclusions…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testing with Specflow</dc:title>
  <dc:creator>Jose Arce</dc:creator>
  <cp:lastModifiedBy>Jose Arce</cp:lastModifiedBy>
  <cp:revision>77</cp:revision>
  <dcterms:created xsi:type="dcterms:W3CDTF">2018-02-08T21:40:25Z</dcterms:created>
  <dcterms:modified xsi:type="dcterms:W3CDTF">2018-02-09T22:53:33Z</dcterms:modified>
</cp:coreProperties>
</file>