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57" r:id="rId4"/>
    <p:sldId id="258" r:id="rId5"/>
    <p:sldId id="259" r:id="rId6"/>
    <p:sldId id="260"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0" d="100"/>
          <a:sy n="110" d="100"/>
        </p:scale>
        <p:origin x="57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8FB14DB-4DDA-415F-B146-A8B32EFB93BF}" type="datetimeFigureOut">
              <a:rPr lang="en-US" smtClean="0"/>
              <a:t>6/29/2024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0FF769-3E51-46E0-B761-54DE9744206A}" type="slidenum">
              <a:rPr lang="en-US" smtClean="0"/>
              <a:t>‹#›</a:t>
            </a:fld>
            <a:endParaRPr lang="en-US"/>
          </a:p>
        </p:txBody>
      </p:sp>
    </p:spTree>
    <p:extLst>
      <p:ext uri="{BB962C8B-B14F-4D97-AF65-F5344CB8AC3E}">
        <p14:creationId xmlns:p14="http://schemas.microsoft.com/office/powerpoint/2010/main" val="17042015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8FB14DB-4DDA-415F-B146-A8B32EFB93BF}" type="datetimeFigureOut">
              <a:rPr lang="en-US" smtClean="0"/>
              <a:t>6/29/2024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0FF769-3E51-46E0-B761-54DE9744206A}" type="slidenum">
              <a:rPr lang="en-US" smtClean="0"/>
              <a:t>‹#›</a:t>
            </a:fld>
            <a:endParaRPr lang="en-US"/>
          </a:p>
        </p:txBody>
      </p:sp>
    </p:spTree>
    <p:extLst>
      <p:ext uri="{BB962C8B-B14F-4D97-AF65-F5344CB8AC3E}">
        <p14:creationId xmlns:p14="http://schemas.microsoft.com/office/powerpoint/2010/main" val="18337529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8FB14DB-4DDA-415F-B146-A8B32EFB93BF}" type="datetimeFigureOut">
              <a:rPr lang="en-US" smtClean="0"/>
              <a:t>6/29/2024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0FF769-3E51-46E0-B761-54DE9744206A}" type="slidenum">
              <a:rPr lang="en-US" smtClean="0"/>
              <a:t>‹#›</a:t>
            </a:fld>
            <a:endParaRPr lang="en-US"/>
          </a:p>
        </p:txBody>
      </p:sp>
    </p:spTree>
    <p:extLst>
      <p:ext uri="{BB962C8B-B14F-4D97-AF65-F5344CB8AC3E}">
        <p14:creationId xmlns:p14="http://schemas.microsoft.com/office/powerpoint/2010/main" val="1096070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8FB14DB-4DDA-415F-B146-A8B32EFB93BF}" type="datetimeFigureOut">
              <a:rPr lang="en-US" smtClean="0"/>
              <a:t>6/29/2024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0FF769-3E51-46E0-B761-54DE9744206A}" type="slidenum">
              <a:rPr lang="en-US" smtClean="0"/>
              <a:t>‹#›</a:t>
            </a:fld>
            <a:endParaRPr lang="en-US"/>
          </a:p>
        </p:txBody>
      </p:sp>
    </p:spTree>
    <p:extLst>
      <p:ext uri="{BB962C8B-B14F-4D97-AF65-F5344CB8AC3E}">
        <p14:creationId xmlns:p14="http://schemas.microsoft.com/office/powerpoint/2010/main" val="37456728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8FB14DB-4DDA-415F-B146-A8B32EFB93BF}" type="datetimeFigureOut">
              <a:rPr lang="en-US" smtClean="0"/>
              <a:t>6/29/2024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0FF769-3E51-46E0-B761-54DE9744206A}" type="slidenum">
              <a:rPr lang="en-US" smtClean="0"/>
              <a:t>‹#›</a:t>
            </a:fld>
            <a:endParaRPr lang="en-US"/>
          </a:p>
        </p:txBody>
      </p:sp>
    </p:spTree>
    <p:extLst>
      <p:ext uri="{BB962C8B-B14F-4D97-AF65-F5344CB8AC3E}">
        <p14:creationId xmlns:p14="http://schemas.microsoft.com/office/powerpoint/2010/main" val="1783695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8FB14DB-4DDA-415F-B146-A8B32EFB93BF}" type="datetimeFigureOut">
              <a:rPr lang="en-US" smtClean="0"/>
              <a:t>6/29/2024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0FF769-3E51-46E0-B761-54DE9744206A}" type="slidenum">
              <a:rPr lang="en-US" smtClean="0"/>
              <a:t>‹#›</a:t>
            </a:fld>
            <a:endParaRPr lang="en-US"/>
          </a:p>
        </p:txBody>
      </p:sp>
    </p:spTree>
    <p:extLst>
      <p:ext uri="{BB962C8B-B14F-4D97-AF65-F5344CB8AC3E}">
        <p14:creationId xmlns:p14="http://schemas.microsoft.com/office/powerpoint/2010/main" val="23544186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8FB14DB-4DDA-415F-B146-A8B32EFB93BF}" type="datetimeFigureOut">
              <a:rPr lang="en-US" smtClean="0"/>
              <a:t>6/29/2024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0FF769-3E51-46E0-B761-54DE9744206A}" type="slidenum">
              <a:rPr lang="en-US" smtClean="0"/>
              <a:t>‹#›</a:t>
            </a:fld>
            <a:endParaRPr lang="en-US"/>
          </a:p>
        </p:txBody>
      </p:sp>
    </p:spTree>
    <p:extLst>
      <p:ext uri="{BB962C8B-B14F-4D97-AF65-F5344CB8AC3E}">
        <p14:creationId xmlns:p14="http://schemas.microsoft.com/office/powerpoint/2010/main" val="688332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8FB14DB-4DDA-415F-B146-A8B32EFB93BF}" type="datetimeFigureOut">
              <a:rPr lang="en-US" smtClean="0"/>
              <a:t>6/29/2024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0FF769-3E51-46E0-B761-54DE9744206A}" type="slidenum">
              <a:rPr lang="en-US" smtClean="0"/>
              <a:t>‹#›</a:t>
            </a:fld>
            <a:endParaRPr lang="en-US"/>
          </a:p>
        </p:txBody>
      </p:sp>
    </p:spTree>
    <p:extLst>
      <p:ext uri="{BB962C8B-B14F-4D97-AF65-F5344CB8AC3E}">
        <p14:creationId xmlns:p14="http://schemas.microsoft.com/office/powerpoint/2010/main" val="6262357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FB14DB-4DDA-415F-B146-A8B32EFB93BF}" type="datetimeFigureOut">
              <a:rPr lang="en-US" smtClean="0"/>
              <a:t>6/29/2024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0FF769-3E51-46E0-B761-54DE9744206A}" type="slidenum">
              <a:rPr lang="en-US" smtClean="0"/>
              <a:t>‹#›</a:t>
            </a:fld>
            <a:endParaRPr lang="en-US"/>
          </a:p>
        </p:txBody>
      </p:sp>
    </p:spTree>
    <p:extLst>
      <p:ext uri="{BB962C8B-B14F-4D97-AF65-F5344CB8AC3E}">
        <p14:creationId xmlns:p14="http://schemas.microsoft.com/office/powerpoint/2010/main" val="2169866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8FB14DB-4DDA-415F-B146-A8B32EFB93BF}" type="datetimeFigureOut">
              <a:rPr lang="en-US" smtClean="0"/>
              <a:t>6/29/2024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0FF769-3E51-46E0-B761-54DE9744206A}" type="slidenum">
              <a:rPr lang="en-US" smtClean="0"/>
              <a:t>‹#›</a:t>
            </a:fld>
            <a:endParaRPr lang="en-US"/>
          </a:p>
        </p:txBody>
      </p:sp>
    </p:spTree>
    <p:extLst>
      <p:ext uri="{BB962C8B-B14F-4D97-AF65-F5344CB8AC3E}">
        <p14:creationId xmlns:p14="http://schemas.microsoft.com/office/powerpoint/2010/main" val="37134088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8FB14DB-4DDA-415F-B146-A8B32EFB93BF}" type="datetimeFigureOut">
              <a:rPr lang="en-US" smtClean="0"/>
              <a:t>6/29/2024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0FF769-3E51-46E0-B761-54DE9744206A}" type="slidenum">
              <a:rPr lang="en-US" smtClean="0"/>
              <a:t>‹#›</a:t>
            </a:fld>
            <a:endParaRPr lang="en-US"/>
          </a:p>
        </p:txBody>
      </p:sp>
    </p:spTree>
    <p:extLst>
      <p:ext uri="{BB962C8B-B14F-4D97-AF65-F5344CB8AC3E}">
        <p14:creationId xmlns:p14="http://schemas.microsoft.com/office/powerpoint/2010/main" val="21210845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FB14DB-4DDA-415F-B146-A8B32EFB93BF}" type="datetimeFigureOut">
              <a:rPr lang="en-US" smtClean="0"/>
              <a:t>6/29/2024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0FF769-3E51-46E0-B761-54DE9744206A}" type="slidenum">
              <a:rPr lang="en-US" smtClean="0"/>
              <a:t>‹#›</a:t>
            </a:fld>
            <a:endParaRPr lang="en-US"/>
          </a:p>
        </p:txBody>
      </p:sp>
    </p:spTree>
    <p:extLst>
      <p:ext uri="{BB962C8B-B14F-4D97-AF65-F5344CB8AC3E}">
        <p14:creationId xmlns:p14="http://schemas.microsoft.com/office/powerpoint/2010/main" val="25250193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G- Phantom </a:t>
            </a:r>
            <a:br>
              <a:rPr lang="en-US" dirty="0"/>
            </a:br>
            <a:r>
              <a:rPr lang="en-US" dirty="0"/>
              <a:t>analysis Software arrangement</a:t>
            </a:r>
          </a:p>
        </p:txBody>
      </p:sp>
      <p:sp>
        <p:nvSpPr>
          <p:cNvPr id="3" name="Subtitle 2"/>
          <p:cNvSpPr>
            <a:spLocks noGrp="1"/>
          </p:cNvSpPr>
          <p:nvPr>
            <p:ph type="subTitle" idx="1"/>
          </p:nvPr>
        </p:nvSpPr>
        <p:spPr/>
        <p:txBody>
          <a:bodyPr/>
          <a:lstStyle/>
          <a:p>
            <a:r>
              <a:rPr lang="en-US" dirty="0"/>
              <a:t>29 </a:t>
            </a:r>
            <a:r>
              <a:rPr lang="en-US"/>
              <a:t>June 2024</a:t>
            </a:r>
            <a:endParaRPr lang="en-US" dirty="0"/>
          </a:p>
        </p:txBody>
      </p:sp>
    </p:spTree>
    <p:extLst>
      <p:ext uri="{BB962C8B-B14F-4D97-AF65-F5344CB8AC3E}">
        <p14:creationId xmlns:p14="http://schemas.microsoft.com/office/powerpoint/2010/main" val="2594078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solidFill>
                  <a:srgbClr val="FF0000"/>
                </a:solidFill>
              </a:rPr>
              <a:t>Notes:</a:t>
            </a:r>
          </a:p>
        </p:txBody>
      </p:sp>
      <p:sp>
        <p:nvSpPr>
          <p:cNvPr id="3" name="Content Placeholder 2"/>
          <p:cNvSpPr>
            <a:spLocks noGrp="1"/>
          </p:cNvSpPr>
          <p:nvPr>
            <p:ph idx="1"/>
          </p:nvPr>
        </p:nvSpPr>
        <p:spPr/>
        <p:txBody>
          <a:bodyPr/>
          <a:lstStyle/>
          <a:p>
            <a:r>
              <a:rPr lang="en-US" dirty="0">
                <a:solidFill>
                  <a:srgbClr val="0070C0"/>
                </a:solidFill>
              </a:rPr>
              <a:t>This file contain of arrangement of elements and example for each section</a:t>
            </a:r>
          </a:p>
          <a:p>
            <a:r>
              <a:rPr lang="en-US" dirty="0">
                <a:solidFill>
                  <a:srgbClr val="0070C0"/>
                </a:solidFill>
              </a:rPr>
              <a:t>Colors in this file is just for clearance. The UI designer must select the colors and it will be approved by the employer.</a:t>
            </a:r>
          </a:p>
          <a:p>
            <a:r>
              <a:rPr lang="en-US" dirty="0">
                <a:solidFill>
                  <a:srgbClr val="0070C0"/>
                </a:solidFill>
              </a:rPr>
              <a:t>The Formula of the Tables and graphs is delivered by the employer. Extraction of values from analyzed images done by employee.(The employer help for the extraction of values to be done correctly).</a:t>
            </a:r>
          </a:p>
          <a:p>
            <a:endParaRPr lang="en-US" dirty="0">
              <a:solidFill>
                <a:srgbClr val="0070C0"/>
              </a:solidFill>
            </a:endParaRPr>
          </a:p>
        </p:txBody>
      </p:sp>
    </p:spTree>
    <p:extLst>
      <p:ext uri="{BB962C8B-B14F-4D97-AF65-F5344CB8AC3E}">
        <p14:creationId xmlns:p14="http://schemas.microsoft.com/office/powerpoint/2010/main" val="33104628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Login Page</a:t>
            </a:r>
          </a:p>
        </p:txBody>
      </p:sp>
      <p:sp>
        <p:nvSpPr>
          <p:cNvPr id="3" name="Content Placeholder 2"/>
          <p:cNvSpPr>
            <a:spLocks noGrp="1"/>
          </p:cNvSpPr>
          <p:nvPr>
            <p:ph idx="1"/>
          </p:nvPr>
        </p:nvSpPr>
        <p:spPr/>
        <p:txBody>
          <a:bodyPr/>
          <a:lstStyle/>
          <a:p>
            <a:r>
              <a:rPr lang="en-US" dirty="0"/>
              <a:t>Login Page have two method of login</a:t>
            </a:r>
          </a:p>
          <a:p>
            <a:pPr lvl="1"/>
            <a:r>
              <a:rPr lang="en-US" dirty="0"/>
              <a:t>Local login </a:t>
            </a:r>
          </a:p>
          <a:p>
            <a:pPr lvl="1"/>
            <a:r>
              <a:rPr lang="en-US" dirty="0"/>
              <a:t>Confirmation with SMS</a:t>
            </a:r>
          </a:p>
          <a:p>
            <a:pPr lvl="1"/>
            <a:endParaRPr lang="en-US" dirty="0"/>
          </a:p>
        </p:txBody>
      </p:sp>
      <p:sp>
        <p:nvSpPr>
          <p:cNvPr id="4" name="Rectangle 3"/>
          <p:cNvSpPr/>
          <p:nvPr/>
        </p:nvSpPr>
        <p:spPr>
          <a:xfrm>
            <a:off x="1812176" y="3308465"/>
            <a:ext cx="4915196" cy="267245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p:cNvSpPr/>
          <p:nvPr/>
        </p:nvSpPr>
        <p:spPr>
          <a:xfrm>
            <a:off x="2146041" y="3592286"/>
            <a:ext cx="2164702" cy="16981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LOGO</a:t>
            </a:r>
          </a:p>
        </p:txBody>
      </p:sp>
      <p:sp>
        <p:nvSpPr>
          <p:cNvPr id="6" name="Rounded Rectangle 5"/>
          <p:cNvSpPr/>
          <p:nvPr/>
        </p:nvSpPr>
        <p:spPr>
          <a:xfrm>
            <a:off x="4644608" y="5192380"/>
            <a:ext cx="1898780" cy="3404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Login Method</a:t>
            </a:r>
          </a:p>
        </p:txBody>
      </p:sp>
      <p:sp>
        <p:nvSpPr>
          <p:cNvPr id="7" name="Rounded Rectangle 6"/>
          <p:cNvSpPr/>
          <p:nvPr/>
        </p:nvSpPr>
        <p:spPr>
          <a:xfrm>
            <a:off x="4644608" y="3940330"/>
            <a:ext cx="1898780" cy="3404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User Name/Phone Number</a:t>
            </a:r>
          </a:p>
        </p:txBody>
      </p:sp>
      <p:sp>
        <p:nvSpPr>
          <p:cNvPr id="8" name="Rounded Rectangle 7"/>
          <p:cNvSpPr/>
          <p:nvPr/>
        </p:nvSpPr>
        <p:spPr>
          <a:xfrm>
            <a:off x="4619430" y="4375147"/>
            <a:ext cx="1898780" cy="3404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Password/Valid Code</a:t>
            </a:r>
          </a:p>
        </p:txBody>
      </p:sp>
      <p:sp>
        <p:nvSpPr>
          <p:cNvPr id="9" name="Rounded Rectangle 8"/>
          <p:cNvSpPr/>
          <p:nvPr/>
        </p:nvSpPr>
        <p:spPr>
          <a:xfrm>
            <a:off x="4644608" y="4784492"/>
            <a:ext cx="1898780" cy="3404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Login</a:t>
            </a:r>
          </a:p>
        </p:txBody>
      </p:sp>
    </p:spTree>
    <p:extLst>
      <p:ext uri="{BB962C8B-B14F-4D97-AF65-F5344CB8AC3E}">
        <p14:creationId xmlns:p14="http://schemas.microsoft.com/office/powerpoint/2010/main" val="15609377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Main Page/Image Viewer</a:t>
            </a:r>
          </a:p>
        </p:txBody>
      </p:sp>
      <p:sp>
        <p:nvSpPr>
          <p:cNvPr id="3" name="Content Placeholder 2"/>
          <p:cNvSpPr>
            <a:spLocks noGrp="1"/>
          </p:cNvSpPr>
          <p:nvPr>
            <p:ph idx="1"/>
          </p:nvPr>
        </p:nvSpPr>
        <p:spPr/>
        <p:txBody>
          <a:bodyPr/>
          <a:lstStyle/>
          <a:p>
            <a:r>
              <a:rPr lang="en-US" sz="2000" dirty="0"/>
              <a:t>In this page following are active:</a:t>
            </a:r>
          </a:p>
          <a:p>
            <a:pPr lvl="1"/>
            <a:r>
              <a:rPr lang="en-US" sz="1800" dirty="0"/>
              <a:t>Open DICOM</a:t>
            </a:r>
          </a:p>
          <a:p>
            <a:pPr lvl="1"/>
            <a:r>
              <a:rPr lang="en-US" sz="1800" dirty="0"/>
              <a:t>Analysis after selection</a:t>
            </a:r>
          </a:p>
          <a:p>
            <a:pPr lvl="1"/>
            <a:r>
              <a:rPr lang="en-US" sz="1800" dirty="0"/>
              <a:t>Compare Sequences</a:t>
            </a:r>
          </a:p>
          <a:p>
            <a:pPr lvl="1"/>
            <a:r>
              <a:rPr lang="en-US" sz="1800" dirty="0"/>
              <a:t>Settings</a:t>
            </a:r>
          </a:p>
          <a:p>
            <a:r>
              <a:rPr lang="en-US" sz="2200" dirty="0"/>
              <a:t>After Analysis:</a:t>
            </a:r>
          </a:p>
          <a:p>
            <a:pPr lvl="1"/>
            <a:r>
              <a:rPr lang="en-US" sz="1800" dirty="0"/>
              <a:t>Other Icons must be active</a:t>
            </a:r>
          </a:p>
          <a:p>
            <a:pPr lvl="1"/>
            <a:endParaRPr lang="en-US" sz="1800" dirty="0"/>
          </a:p>
          <a:p>
            <a:pPr>
              <a:buFont typeface="Wingdings" panose="05000000000000000000" pitchFamily="2" charset="2"/>
              <a:buChar char="v"/>
            </a:pPr>
            <a:r>
              <a:rPr lang="en-US" sz="2000" dirty="0">
                <a:solidFill>
                  <a:srgbClr val="FF0000"/>
                </a:solidFill>
              </a:rPr>
              <a:t>There should not be Scrolled pages</a:t>
            </a:r>
          </a:p>
          <a:p>
            <a:pPr>
              <a:buFont typeface="Wingdings" panose="05000000000000000000" pitchFamily="2" charset="2"/>
              <a:buChar char="v"/>
            </a:pPr>
            <a:r>
              <a:rPr lang="en-US" sz="2000" dirty="0">
                <a:solidFill>
                  <a:srgbClr val="FF0000"/>
                </a:solidFill>
              </a:rPr>
              <a:t>Use Icon for Purple Circle</a:t>
            </a:r>
          </a:p>
          <a:p>
            <a:pPr lvl="1"/>
            <a:r>
              <a:rPr lang="en-US" sz="1800" dirty="0">
                <a:solidFill>
                  <a:srgbClr val="FF0000"/>
                </a:solidFill>
              </a:rPr>
              <a:t>With Tooltip for hovering</a:t>
            </a:r>
          </a:p>
          <a:p>
            <a:endParaRPr lang="en-US" sz="2200" dirty="0"/>
          </a:p>
          <a:p>
            <a:pPr lvl="1"/>
            <a:endParaRPr lang="en-US" dirty="0"/>
          </a:p>
        </p:txBody>
      </p:sp>
      <p:sp>
        <p:nvSpPr>
          <p:cNvPr id="4" name="Rectangle 3"/>
          <p:cNvSpPr/>
          <p:nvPr/>
        </p:nvSpPr>
        <p:spPr>
          <a:xfrm>
            <a:off x="5113177" y="2267340"/>
            <a:ext cx="6293016" cy="390962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p:cNvSpPr/>
          <p:nvPr/>
        </p:nvSpPr>
        <p:spPr>
          <a:xfrm>
            <a:off x="5113175" y="5999681"/>
            <a:ext cx="6293017" cy="1934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Date/Time ,Version</a:t>
            </a:r>
          </a:p>
        </p:txBody>
      </p:sp>
      <p:sp>
        <p:nvSpPr>
          <p:cNvPr id="14" name="Rectangle 13"/>
          <p:cNvSpPr/>
          <p:nvPr/>
        </p:nvSpPr>
        <p:spPr>
          <a:xfrm>
            <a:off x="5113177" y="2267338"/>
            <a:ext cx="1128998" cy="31630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6251500" y="2570535"/>
            <a:ext cx="2602469" cy="285988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Axial View</a:t>
            </a:r>
          </a:p>
        </p:txBody>
      </p:sp>
      <p:sp>
        <p:nvSpPr>
          <p:cNvPr id="16" name="Rectangle 15"/>
          <p:cNvSpPr/>
          <p:nvPr/>
        </p:nvSpPr>
        <p:spPr>
          <a:xfrm>
            <a:off x="8845419" y="2579150"/>
            <a:ext cx="2560773" cy="14380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Sagittal  View</a:t>
            </a:r>
          </a:p>
        </p:txBody>
      </p:sp>
      <p:sp>
        <p:nvSpPr>
          <p:cNvPr id="17" name="Rectangle 16"/>
          <p:cNvSpPr/>
          <p:nvPr/>
        </p:nvSpPr>
        <p:spPr>
          <a:xfrm>
            <a:off x="8845419" y="4021494"/>
            <a:ext cx="2560773" cy="140892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Coronal View</a:t>
            </a:r>
          </a:p>
        </p:txBody>
      </p:sp>
      <p:sp>
        <p:nvSpPr>
          <p:cNvPr id="18" name="Rectangle 17"/>
          <p:cNvSpPr/>
          <p:nvPr/>
        </p:nvSpPr>
        <p:spPr>
          <a:xfrm>
            <a:off x="6251501" y="2267339"/>
            <a:ext cx="5154692" cy="31181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Browsing Tools</a:t>
            </a:r>
          </a:p>
        </p:txBody>
      </p:sp>
      <p:sp>
        <p:nvSpPr>
          <p:cNvPr id="19" name="Rectangle 18"/>
          <p:cNvSpPr/>
          <p:nvPr/>
        </p:nvSpPr>
        <p:spPr>
          <a:xfrm>
            <a:off x="6232855" y="5565353"/>
            <a:ext cx="5173338" cy="434327"/>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View summary of added sequences (Name, Date, Machine, Type,…)</a:t>
            </a:r>
          </a:p>
          <a:p>
            <a:pPr algn="ctr"/>
            <a:r>
              <a:rPr lang="en-US" sz="1200" dirty="0">
                <a:solidFill>
                  <a:schemeClr val="tx1"/>
                </a:solidFill>
              </a:rPr>
              <a:t>(Sequences in the database for the current user also must be shown here)</a:t>
            </a:r>
          </a:p>
        </p:txBody>
      </p:sp>
      <p:sp>
        <p:nvSpPr>
          <p:cNvPr id="20" name="Rectangle 19"/>
          <p:cNvSpPr/>
          <p:nvPr/>
        </p:nvSpPr>
        <p:spPr>
          <a:xfrm>
            <a:off x="5113176" y="5430417"/>
            <a:ext cx="1119680" cy="569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6232855" y="5434724"/>
            <a:ext cx="5173337" cy="13062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Analysis button, View DICOM Tag button</a:t>
            </a:r>
          </a:p>
        </p:txBody>
      </p:sp>
      <p:sp>
        <p:nvSpPr>
          <p:cNvPr id="22" name="Oval 21"/>
          <p:cNvSpPr/>
          <p:nvPr/>
        </p:nvSpPr>
        <p:spPr>
          <a:xfrm>
            <a:off x="5113173" y="5446615"/>
            <a:ext cx="1119673" cy="536867"/>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t>Add Acquisition</a:t>
            </a:r>
          </a:p>
        </p:txBody>
      </p:sp>
      <p:sp>
        <p:nvSpPr>
          <p:cNvPr id="25" name="Oval 24"/>
          <p:cNvSpPr/>
          <p:nvPr/>
        </p:nvSpPr>
        <p:spPr>
          <a:xfrm>
            <a:off x="5122503" y="2267337"/>
            <a:ext cx="1119671" cy="507737"/>
          </a:xfrm>
          <a:prstGeom prst="ellipse">
            <a:avLst/>
          </a:prstGeom>
          <a:solidFill>
            <a:srgbClr val="FF0000"/>
          </a:solidFill>
          <a:effectLst>
            <a:glow rad="1397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t>Image Viewer</a:t>
            </a:r>
          </a:p>
        </p:txBody>
      </p:sp>
      <p:sp>
        <p:nvSpPr>
          <p:cNvPr id="26" name="Oval 25"/>
          <p:cNvSpPr/>
          <p:nvPr/>
        </p:nvSpPr>
        <p:spPr>
          <a:xfrm>
            <a:off x="5113174" y="2806986"/>
            <a:ext cx="1119673" cy="529995"/>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t>3D distortion Viewer</a:t>
            </a:r>
          </a:p>
        </p:txBody>
      </p:sp>
      <p:sp>
        <p:nvSpPr>
          <p:cNvPr id="27" name="Oval 26"/>
          <p:cNvSpPr/>
          <p:nvPr/>
        </p:nvSpPr>
        <p:spPr>
          <a:xfrm>
            <a:off x="5131826" y="3345115"/>
            <a:ext cx="1119673" cy="545881"/>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t>Distortion Table &amp; Graph</a:t>
            </a:r>
          </a:p>
        </p:txBody>
      </p:sp>
      <p:sp>
        <p:nvSpPr>
          <p:cNvPr id="28" name="Oval 27"/>
          <p:cNvSpPr/>
          <p:nvPr/>
        </p:nvSpPr>
        <p:spPr>
          <a:xfrm>
            <a:off x="5131826" y="3899130"/>
            <a:ext cx="1119673" cy="536867"/>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t>Compare data</a:t>
            </a:r>
          </a:p>
        </p:txBody>
      </p:sp>
      <p:sp>
        <p:nvSpPr>
          <p:cNvPr id="29" name="Oval 28"/>
          <p:cNvSpPr/>
          <p:nvPr/>
        </p:nvSpPr>
        <p:spPr>
          <a:xfrm>
            <a:off x="5131826" y="4442954"/>
            <a:ext cx="1119673" cy="536867"/>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t>Generate Report</a:t>
            </a:r>
          </a:p>
        </p:txBody>
      </p:sp>
      <p:sp>
        <p:nvSpPr>
          <p:cNvPr id="30" name="Oval 29"/>
          <p:cNvSpPr/>
          <p:nvPr/>
        </p:nvSpPr>
        <p:spPr>
          <a:xfrm>
            <a:off x="5113174" y="4996090"/>
            <a:ext cx="1119673" cy="418614"/>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t>Settings</a:t>
            </a:r>
          </a:p>
        </p:txBody>
      </p:sp>
    </p:spTree>
    <p:extLst>
      <p:ext uri="{BB962C8B-B14F-4D97-AF65-F5344CB8AC3E}">
        <p14:creationId xmlns:p14="http://schemas.microsoft.com/office/powerpoint/2010/main" val="32413302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3D Distortion Viewer</a:t>
            </a:r>
          </a:p>
        </p:txBody>
      </p:sp>
      <p:sp>
        <p:nvSpPr>
          <p:cNvPr id="3" name="Content Placeholder 2"/>
          <p:cNvSpPr>
            <a:spLocks noGrp="1"/>
          </p:cNvSpPr>
          <p:nvPr>
            <p:ph idx="1"/>
          </p:nvPr>
        </p:nvSpPr>
        <p:spPr/>
        <p:txBody>
          <a:bodyPr/>
          <a:lstStyle/>
          <a:p>
            <a:r>
              <a:rPr lang="en-US" sz="2000" dirty="0"/>
              <a:t>In this Page, 3D Distortion was shown </a:t>
            </a:r>
          </a:p>
          <a:p>
            <a:pPr lvl="1"/>
            <a:r>
              <a:rPr lang="en-US" sz="1200" dirty="0"/>
              <a:t>Data was delivers in backend</a:t>
            </a:r>
          </a:p>
          <a:p>
            <a:pPr lvl="1"/>
            <a:r>
              <a:rPr lang="en-US" sz="1200" dirty="0"/>
              <a:t>Maybe some of view be unavailable</a:t>
            </a:r>
          </a:p>
          <a:p>
            <a:pPr lvl="1"/>
            <a:r>
              <a:rPr lang="en-US" sz="1200" dirty="0"/>
              <a:t> 3D view of image overlay on distortion Points</a:t>
            </a:r>
          </a:p>
          <a:p>
            <a:pPr lvl="1"/>
            <a:r>
              <a:rPr lang="en-US" sz="1200" dirty="0"/>
              <a:t>Tools help for changing density of points</a:t>
            </a:r>
          </a:p>
          <a:p>
            <a:pPr lvl="1"/>
            <a:r>
              <a:rPr lang="en-US" sz="1200" dirty="0"/>
              <a:t>Tools help for position of slices</a:t>
            </a:r>
          </a:p>
          <a:p>
            <a:pPr lvl="1"/>
            <a:r>
              <a:rPr lang="en-US" sz="1200" dirty="0"/>
              <a:t>Color map of points (colors show value of distortion)</a:t>
            </a:r>
          </a:p>
          <a:p>
            <a:pPr lvl="1"/>
            <a:r>
              <a:rPr lang="en-US" sz="1200" dirty="0"/>
              <a:t>Example of 3D view:</a:t>
            </a:r>
          </a:p>
          <a:p>
            <a:pPr lvl="1"/>
            <a:endParaRPr lang="en-US" sz="1100" dirty="0"/>
          </a:p>
          <a:p>
            <a:pPr lvl="1"/>
            <a:endParaRPr lang="en-US" dirty="0"/>
          </a:p>
        </p:txBody>
      </p:sp>
      <p:sp>
        <p:nvSpPr>
          <p:cNvPr id="4" name="Rectangle 3"/>
          <p:cNvSpPr/>
          <p:nvPr/>
        </p:nvSpPr>
        <p:spPr>
          <a:xfrm>
            <a:off x="5113177" y="2267340"/>
            <a:ext cx="6293016" cy="390962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p:cNvSpPr/>
          <p:nvPr/>
        </p:nvSpPr>
        <p:spPr>
          <a:xfrm>
            <a:off x="5113175" y="5999681"/>
            <a:ext cx="6293017" cy="1934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Date/Time ,Version</a:t>
            </a:r>
          </a:p>
        </p:txBody>
      </p:sp>
      <p:sp>
        <p:nvSpPr>
          <p:cNvPr id="14" name="Rectangle 13"/>
          <p:cNvSpPr/>
          <p:nvPr/>
        </p:nvSpPr>
        <p:spPr>
          <a:xfrm>
            <a:off x="5113177" y="2267338"/>
            <a:ext cx="1128998" cy="31630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6251500" y="2570535"/>
            <a:ext cx="2602469" cy="285988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3D View of total Distortion</a:t>
            </a:r>
          </a:p>
        </p:txBody>
      </p:sp>
      <p:sp>
        <p:nvSpPr>
          <p:cNvPr id="16" name="Rectangle 15"/>
          <p:cNvSpPr/>
          <p:nvPr/>
        </p:nvSpPr>
        <p:spPr>
          <a:xfrm>
            <a:off x="8845419" y="2579150"/>
            <a:ext cx="2560773" cy="143803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3D view Machine specific Distortion</a:t>
            </a:r>
          </a:p>
        </p:txBody>
      </p:sp>
      <p:sp>
        <p:nvSpPr>
          <p:cNvPr id="17" name="Rectangle 16"/>
          <p:cNvSpPr/>
          <p:nvPr/>
        </p:nvSpPr>
        <p:spPr>
          <a:xfrm>
            <a:off x="8845419" y="4021494"/>
            <a:ext cx="2560773" cy="140892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3D View of Patient Specific Distortion</a:t>
            </a:r>
          </a:p>
        </p:txBody>
      </p:sp>
      <p:sp>
        <p:nvSpPr>
          <p:cNvPr id="18" name="Rectangle 17"/>
          <p:cNvSpPr/>
          <p:nvPr/>
        </p:nvSpPr>
        <p:spPr>
          <a:xfrm>
            <a:off x="6251501" y="2267339"/>
            <a:ext cx="5154692" cy="31181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Browsing Tools</a:t>
            </a:r>
          </a:p>
        </p:txBody>
      </p:sp>
      <p:sp>
        <p:nvSpPr>
          <p:cNvPr id="19" name="Rectangle 18"/>
          <p:cNvSpPr/>
          <p:nvPr/>
        </p:nvSpPr>
        <p:spPr>
          <a:xfrm>
            <a:off x="6232855" y="5565353"/>
            <a:ext cx="5173338" cy="434327"/>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View summary of added sequences (Name, Date, Machine, Type,…)</a:t>
            </a:r>
          </a:p>
          <a:p>
            <a:pPr algn="ctr"/>
            <a:r>
              <a:rPr lang="en-US" sz="1200" dirty="0">
                <a:solidFill>
                  <a:schemeClr val="tx1"/>
                </a:solidFill>
              </a:rPr>
              <a:t>(Sequences in the database for the current user also must be shown here)</a:t>
            </a:r>
          </a:p>
        </p:txBody>
      </p:sp>
      <p:sp>
        <p:nvSpPr>
          <p:cNvPr id="20" name="Rectangle 19"/>
          <p:cNvSpPr/>
          <p:nvPr/>
        </p:nvSpPr>
        <p:spPr>
          <a:xfrm>
            <a:off x="5113176" y="5430417"/>
            <a:ext cx="1119680" cy="569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6232855" y="5434724"/>
            <a:ext cx="5173337" cy="13062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Analysis button, View DICOM Tag button</a:t>
            </a:r>
          </a:p>
        </p:txBody>
      </p:sp>
      <p:sp>
        <p:nvSpPr>
          <p:cNvPr id="22" name="Oval 21"/>
          <p:cNvSpPr/>
          <p:nvPr/>
        </p:nvSpPr>
        <p:spPr>
          <a:xfrm>
            <a:off x="5113173" y="5446615"/>
            <a:ext cx="1119673" cy="536867"/>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t>Add Acquisition</a:t>
            </a:r>
          </a:p>
        </p:txBody>
      </p:sp>
      <p:sp>
        <p:nvSpPr>
          <p:cNvPr id="25" name="Oval 24"/>
          <p:cNvSpPr/>
          <p:nvPr/>
        </p:nvSpPr>
        <p:spPr>
          <a:xfrm>
            <a:off x="5122503" y="2267337"/>
            <a:ext cx="1119671" cy="507737"/>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t>Image Viewer</a:t>
            </a:r>
          </a:p>
        </p:txBody>
      </p:sp>
      <p:sp>
        <p:nvSpPr>
          <p:cNvPr id="26" name="Oval 25"/>
          <p:cNvSpPr/>
          <p:nvPr/>
        </p:nvSpPr>
        <p:spPr>
          <a:xfrm>
            <a:off x="5113174" y="2806986"/>
            <a:ext cx="1119673" cy="529995"/>
          </a:xfrm>
          <a:prstGeom prst="ellipse">
            <a:avLst/>
          </a:prstGeom>
          <a:solidFill>
            <a:srgbClr val="FF0000"/>
          </a:solidFill>
          <a:effectLst>
            <a:glow rad="1397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t>3D distortion Viewer</a:t>
            </a:r>
          </a:p>
        </p:txBody>
      </p:sp>
      <p:sp>
        <p:nvSpPr>
          <p:cNvPr id="27" name="Oval 26"/>
          <p:cNvSpPr/>
          <p:nvPr/>
        </p:nvSpPr>
        <p:spPr>
          <a:xfrm>
            <a:off x="5131826" y="3345115"/>
            <a:ext cx="1119673" cy="545881"/>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t>Distortion Table &amp; Graph</a:t>
            </a:r>
          </a:p>
        </p:txBody>
      </p:sp>
      <p:sp>
        <p:nvSpPr>
          <p:cNvPr id="28" name="Oval 27"/>
          <p:cNvSpPr/>
          <p:nvPr/>
        </p:nvSpPr>
        <p:spPr>
          <a:xfrm>
            <a:off x="5131826" y="3899130"/>
            <a:ext cx="1119673" cy="536867"/>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t>Compare Data</a:t>
            </a:r>
          </a:p>
        </p:txBody>
      </p:sp>
      <p:sp>
        <p:nvSpPr>
          <p:cNvPr id="29" name="Oval 28"/>
          <p:cNvSpPr/>
          <p:nvPr/>
        </p:nvSpPr>
        <p:spPr>
          <a:xfrm>
            <a:off x="5131826" y="4442954"/>
            <a:ext cx="1119673" cy="536867"/>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t>Generate Report</a:t>
            </a:r>
          </a:p>
        </p:txBody>
      </p:sp>
      <p:sp>
        <p:nvSpPr>
          <p:cNvPr id="30" name="Oval 29"/>
          <p:cNvSpPr/>
          <p:nvPr/>
        </p:nvSpPr>
        <p:spPr>
          <a:xfrm>
            <a:off x="5113174" y="4996090"/>
            <a:ext cx="1119673" cy="418614"/>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t>Settings</a:t>
            </a:r>
          </a:p>
        </p:txBody>
      </p:sp>
      <p:pic>
        <p:nvPicPr>
          <p:cNvPr id="6" name="Picture 5"/>
          <p:cNvPicPr>
            <a:picLocks noChangeAspect="1"/>
          </p:cNvPicPr>
          <p:nvPr/>
        </p:nvPicPr>
        <p:blipFill>
          <a:blip r:embed="rId2"/>
          <a:stretch>
            <a:fillRect/>
          </a:stretch>
        </p:blipFill>
        <p:spPr>
          <a:xfrm>
            <a:off x="90397" y="3808530"/>
            <a:ext cx="4864143" cy="3049470"/>
          </a:xfrm>
          <a:prstGeom prst="rect">
            <a:avLst/>
          </a:prstGeom>
        </p:spPr>
      </p:pic>
    </p:spTree>
    <p:extLst>
      <p:ext uri="{BB962C8B-B14F-4D97-AF65-F5344CB8AC3E}">
        <p14:creationId xmlns:p14="http://schemas.microsoft.com/office/powerpoint/2010/main" val="41431261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 &amp; Graph of Distortion</a:t>
            </a:r>
          </a:p>
        </p:txBody>
      </p:sp>
      <p:sp>
        <p:nvSpPr>
          <p:cNvPr id="3" name="Content Placeholder 2"/>
          <p:cNvSpPr>
            <a:spLocks noGrp="1"/>
          </p:cNvSpPr>
          <p:nvPr>
            <p:ph idx="1"/>
          </p:nvPr>
        </p:nvSpPr>
        <p:spPr/>
        <p:txBody>
          <a:bodyPr/>
          <a:lstStyle/>
          <a:p>
            <a:r>
              <a:rPr lang="en-US" sz="2000" dirty="0"/>
              <a:t>In this page, Table &amp; Graphs of  Distortion was shown :(Modes: patient, machine, total)</a:t>
            </a:r>
          </a:p>
          <a:p>
            <a:pPr lvl="1"/>
            <a:endParaRPr lang="en-US" sz="1100" dirty="0"/>
          </a:p>
          <a:p>
            <a:pPr lvl="1"/>
            <a:endParaRPr lang="en-US" dirty="0"/>
          </a:p>
        </p:txBody>
      </p:sp>
      <p:sp>
        <p:nvSpPr>
          <p:cNvPr id="4" name="Rectangle 3"/>
          <p:cNvSpPr/>
          <p:nvPr/>
        </p:nvSpPr>
        <p:spPr>
          <a:xfrm>
            <a:off x="5113177" y="2267340"/>
            <a:ext cx="6293016" cy="390962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p:cNvSpPr/>
          <p:nvPr/>
        </p:nvSpPr>
        <p:spPr>
          <a:xfrm>
            <a:off x="5113175" y="5999681"/>
            <a:ext cx="6293017" cy="1934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Date/Time ,Version</a:t>
            </a:r>
          </a:p>
        </p:txBody>
      </p:sp>
      <p:sp>
        <p:nvSpPr>
          <p:cNvPr id="14" name="Rectangle 13"/>
          <p:cNvSpPr/>
          <p:nvPr/>
        </p:nvSpPr>
        <p:spPr>
          <a:xfrm>
            <a:off x="5113177" y="2267338"/>
            <a:ext cx="1128998" cy="31630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6712909" y="3824571"/>
            <a:ext cx="4702606" cy="134558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Graphs(</a:t>
            </a:r>
            <a:r>
              <a:rPr lang="en-US" dirty="0" err="1"/>
              <a:t>Cumulative,Scatter,Histogram</a:t>
            </a:r>
            <a:r>
              <a:rPr lang="en-US" dirty="0"/>
              <a:t>,)</a:t>
            </a:r>
          </a:p>
          <a:p>
            <a:pPr algn="ctr"/>
            <a:r>
              <a:rPr lang="en-US" dirty="0"/>
              <a:t>dx, </a:t>
            </a:r>
            <a:r>
              <a:rPr lang="en-US" dirty="0" err="1"/>
              <a:t>dy</a:t>
            </a:r>
            <a:r>
              <a:rPr lang="en-US" dirty="0"/>
              <a:t>, </a:t>
            </a:r>
            <a:r>
              <a:rPr lang="en-US" dirty="0" err="1"/>
              <a:t>dz</a:t>
            </a:r>
            <a:r>
              <a:rPr lang="en-US" dirty="0"/>
              <a:t>, </a:t>
            </a:r>
            <a:r>
              <a:rPr lang="en-US" dirty="0" err="1"/>
              <a:t>dr</a:t>
            </a:r>
            <a:endParaRPr lang="en-US" dirty="0"/>
          </a:p>
        </p:txBody>
      </p:sp>
      <p:sp>
        <p:nvSpPr>
          <p:cNvPr id="16" name="Rectangle 15"/>
          <p:cNvSpPr/>
          <p:nvPr/>
        </p:nvSpPr>
        <p:spPr>
          <a:xfrm>
            <a:off x="6251497" y="2579149"/>
            <a:ext cx="2866337" cy="123920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dirty="0"/>
              <a:t>Table of Statistics</a:t>
            </a:r>
          </a:p>
          <a:p>
            <a:pPr algn="ctr"/>
            <a:endParaRPr lang="en-US" sz="1200" dirty="0"/>
          </a:p>
          <a:p>
            <a:pPr algn="ctr"/>
            <a:endParaRPr lang="en-US" dirty="0"/>
          </a:p>
          <a:p>
            <a:pPr algn="ctr"/>
            <a:endParaRPr lang="en-US" dirty="0"/>
          </a:p>
        </p:txBody>
      </p:sp>
      <p:sp>
        <p:nvSpPr>
          <p:cNvPr id="17" name="Rectangle 16"/>
          <p:cNvSpPr/>
          <p:nvPr/>
        </p:nvSpPr>
        <p:spPr>
          <a:xfrm>
            <a:off x="9145111" y="2587710"/>
            <a:ext cx="2252507" cy="122257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a:t>Phantom Statistics</a:t>
            </a:r>
          </a:p>
          <a:p>
            <a:pPr algn="ctr"/>
            <a:endParaRPr lang="en-US" sz="1200" dirty="0"/>
          </a:p>
          <a:p>
            <a:pPr algn="ctr"/>
            <a:endParaRPr lang="en-US" dirty="0"/>
          </a:p>
          <a:p>
            <a:pPr algn="ctr"/>
            <a:endParaRPr lang="en-US" dirty="0"/>
          </a:p>
          <a:p>
            <a:pPr algn="ctr"/>
            <a:endParaRPr lang="en-US" dirty="0"/>
          </a:p>
        </p:txBody>
      </p:sp>
      <p:sp>
        <p:nvSpPr>
          <p:cNvPr id="18" name="Rectangle 17"/>
          <p:cNvSpPr/>
          <p:nvPr/>
        </p:nvSpPr>
        <p:spPr>
          <a:xfrm>
            <a:off x="6251501" y="2267339"/>
            <a:ext cx="5154692" cy="31181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Mode and direction of Graph</a:t>
            </a:r>
          </a:p>
        </p:txBody>
      </p:sp>
      <p:sp>
        <p:nvSpPr>
          <p:cNvPr id="19" name="Rectangle 18"/>
          <p:cNvSpPr/>
          <p:nvPr/>
        </p:nvSpPr>
        <p:spPr>
          <a:xfrm>
            <a:off x="6232855" y="5565353"/>
            <a:ext cx="5173338" cy="434327"/>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View summary of added sequences (Name, Date, Machine, Type,…)</a:t>
            </a:r>
          </a:p>
          <a:p>
            <a:pPr algn="ctr"/>
            <a:r>
              <a:rPr lang="en-US" sz="1200" dirty="0">
                <a:solidFill>
                  <a:schemeClr val="tx1"/>
                </a:solidFill>
              </a:rPr>
              <a:t>(Sequences in the database for the current user also must be shown here)</a:t>
            </a:r>
          </a:p>
        </p:txBody>
      </p:sp>
      <p:sp>
        <p:nvSpPr>
          <p:cNvPr id="20" name="Rectangle 19"/>
          <p:cNvSpPr/>
          <p:nvPr/>
        </p:nvSpPr>
        <p:spPr>
          <a:xfrm>
            <a:off x="5113176" y="5430417"/>
            <a:ext cx="1119680" cy="569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6232855" y="5434724"/>
            <a:ext cx="5173337" cy="13062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Analysis button, View DICOM Tag button</a:t>
            </a:r>
          </a:p>
        </p:txBody>
      </p:sp>
      <p:sp>
        <p:nvSpPr>
          <p:cNvPr id="22" name="Oval 21"/>
          <p:cNvSpPr/>
          <p:nvPr/>
        </p:nvSpPr>
        <p:spPr>
          <a:xfrm>
            <a:off x="5113173" y="5446615"/>
            <a:ext cx="1119673" cy="536867"/>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t>Add Acquisition</a:t>
            </a:r>
          </a:p>
        </p:txBody>
      </p:sp>
      <p:sp>
        <p:nvSpPr>
          <p:cNvPr id="25" name="Oval 24"/>
          <p:cNvSpPr/>
          <p:nvPr/>
        </p:nvSpPr>
        <p:spPr>
          <a:xfrm>
            <a:off x="5122503" y="2267337"/>
            <a:ext cx="1119671" cy="507737"/>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t>Image Viewer</a:t>
            </a:r>
          </a:p>
        </p:txBody>
      </p:sp>
      <p:sp>
        <p:nvSpPr>
          <p:cNvPr id="26" name="Oval 25"/>
          <p:cNvSpPr/>
          <p:nvPr/>
        </p:nvSpPr>
        <p:spPr>
          <a:xfrm>
            <a:off x="5113174" y="2806986"/>
            <a:ext cx="1119673" cy="529995"/>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t>3D distortion Viewer</a:t>
            </a:r>
          </a:p>
        </p:txBody>
      </p:sp>
      <p:sp>
        <p:nvSpPr>
          <p:cNvPr id="27" name="Oval 26"/>
          <p:cNvSpPr/>
          <p:nvPr/>
        </p:nvSpPr>
        <p:spPr>
          <a:xfrm>
            <a:off x="5131826" y="3345115"/>
            <a:ext cx="1119673" cy="545881"/>
          </a:xfrm>
          <a:prstGeom prst="ellipse">
            <a:avLst/>
          </a:prstGeom>
          <a:solidFill>
            <a:srgbClr val="FF0000"/>
          </a:solidFill>
          <a:effectLst>
            <a:glow rad="1397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t>Table &amp; Graph of Distortion</a:t>
            </a:r>
          </a:p>
        </p:txBody>
      </p:sp>
      <p:sp>
        <p:nvSpPr>
          <p:cNvPr id="28" name="Oval 27"/>
          <p:cNvSpPr/>
          <p:nvPr/>
        </p:nvSpPr>
        <p:spPr>
          <a:xfrm>
            <a:off x="5131826" y="3899130"/>
            <a:ext cx="1119673" cy="536867"/>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t>Compare Data</a:t>
            </a:r>
          </a:p>
        </p:txBody>
      </p:sp>
      <p:sp>
        <p:nvSpPr>
          <p:cNvPr id="29" name="Oval 28"/>
          <p:cNvSpPr/>
          <p:nvPr/>
        </p:nvSpPr>
        <p:spPr>
          <a:xfrm>
            <a:off x="5131826" y="4442954"/>
            <a:ext cx="1119673" cy="536867"/>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t>Generate Report</a:t>
            </a:r>
          </a:p>
        </p:txBody>
      </p:sp>
      <p:sp>
        <p:nvSpPr>
          <p:cNvPr id="30" name="Oval 29"/>
          <p:cNvSpPr/>
          <p:nvPr/>
        </p:nvSpPr>
        <p:spPr>
          <a:xfrm>
            <a:off x="5113174" y="4996090"/>
            <a:ext cx="1119673" cy="418614"/>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t>Settings</a:t>
            </a:r>
          </a:p>
        </p:txBody>
      </p:sp>
      <p:pic>
        <p:nvPicPr>
          <p:cNvPr id="7" name="Picture 6"/>
          <p:cNvPicPr>
            <a:picLocks noChangeAspect="1"/>
          </p:cNvPicPr>
          <p:nvPr/>
        </p:nvPicPr>
        <p:blipFill>
          <a:blip r:embed="rId2"/>
          <a:stretch>
            <a:fillRect/>
          </a:stretch>
        </p:blipFill>
        <p:spPr>
          <a:xfrm>
            <a:off x="15049" y="4086225"/>
            <a:ext cx="5018069" cy="2787547"/>
          </a:xfrm>
          <a:prstGeom prst="rect">
            <a:avLst/>
          </a:prstGeom>
        </p:spPr>
      </p:pic>
      <p:pic>
        <p:nvPicPr>
          <p:cNvPr id="23" name="Picture 22">
            <a:extLst>
              <a:ext uri="{FF2B5EF4-FFF2-40B4-BE49-F238E27FC236}">
                <a16:creationId xmlns:a16="http://schemas.microsoft.com/office/drawing/2014/main" id="{6AB3A9D0-7B66-61AB-91E8-860EEBD8527C}"/>
              </a:ext>
            </a:extLst>
          </p:cNvPr>
          <p:cNvPicPr>
            <a:picLocks noChangeAspect="1"/>
          </p:cNvPicPr>
          <p:nvPr/>
        </p:nvPicPr>
        <p:blipFill>
          <a:blip r:embed="rId3"/>
          <a:stretch>
            <a:fillRect/>
          </a:stretch>
        </p:blipFill>
        <p:spPr>
          <a:xfrm>
            <a:off x="9161652" y="2806986"/>
            <a:ext cx="2235966" cy="1003300"/>
          </a:xfrm>
          <a:prstGeom prst="rect">
            <a:avLst/>
          </a:prstGeom>
        </p:spPr>
      </p:pic>
      <p:graphicFrame>
        <p:nvGraphicFramePr>
          <p:cNvPr id="8" name="Table 7"/>
          <p:cNvGraphicFramePr>
            <a:graphicFrameLocks noGrp="1"/>
          </p:cNvGraphicFramePr>
          <p:nvPr>
            <p:extLst>
              <p:ext uri="{D42A27DB-BD31-4B8C-83A1-F6EECF244321}">
                <p14:modId xmlns:p14="http://schemas.microsoft.com/office/powerpoint/2010/main" val="4253741404"/>
              </p:ext>
            </p:extLst>
          </p:nvPr>
        </p:nvGraphicFramePr>
        <p:xfrm>
          <a:off x="518910" y="2255174"/>
          <a:ext cx="4142184" cy="1470048"/>
        </p:xfrm>
        <a:graphic>
          <a:graphicData uri="http://schemas.openxmlformats.org/drawingml/2006/table">
            <a:tbl>
              <a:tblPr firstRow="1" bandRow="1">
                <a:tableStyleId>{125E5076-3810-47DD-B79F-674D7AD40C01}</a:tableStyleId>
              </a:tblPr>
              <a:tblGrid>
                <a:gridCol w="690364">
                  <a:extLst>
                    <a:ext uri="{9D8B030D-6E8A-4147-A177-3AD203B41FA5}">
                      <a16:colId xmlns:a16="http://schemas.microsoft.com/office/drawing/2014/main" val="3152073897"/>
                    </a:ext>
                  </a:extLst>
                </a:gridCol>
                <a:gridCol w="690364">
                  <a:extLst>
                    <a:ext uri="{9D8B030D-6E8A-4147-A177-3AD203B41FA5}">
                      <a16:colId xmlns:a16="http://schemas.microsoft.com/office/drawing/2014/main" val="4229422676"/>
                    </a:ext>
                  </a:extLst>
                </a:gridCol>
                <a:gridCol w="690364">
                  <a:extLst>
                    <a:ext uri="{9D8B030D-6E8A-4147-A177-3AD203B41FA5}">
                      <a16:colId xmlns:a16="http://schemas.microsoft.com/office/drawing/2014/main" val="2133236400"/>
                    </a:ext>
                  </a:extLst>
                </a:gridCol>
                <a:gridCol w="690364">
                  <a:extLst>
                    <a:ext uri="{9D8B030D-6E8A-4147-A177-3AD203B41FA5}">
                      <a16:colId xmlns:a16="http://schemas.microsoft.com/office/drawing/2014/main" val="597261672"/>
                    </a:ext>
                  </a:extLst>
                </a:gridCol>
                <a:gridCol w="690364">
                  <a:extLst>
                    <a:ext uri="{9D8B030D-6E8A-4147-A177-3AD203B41FA5}">
                      <a16:colId xmlns:a16="http://schemas.microsoft.com/office/drawing/2014/main" val="1905805483"/>
                    </a:ext>
                  </a:extLst>
                </a:gridCol>
                <a:gridCol w="690364">
                  <a:extLst>
                    <a:ext uri="{9D8B030D-6E8A-4147-A177-3AD203B41FA5}">
                      <a16:colId xmlns:a16="http://schemas.microsoft.com/office/drawing/2014/main" val="1183330861"/>
                    </a:ext>
                  </a:extLst>
                </a:gridCol>
              </a:tblGrid>
              <a:tr h="276072">
                <a:tc>
                  <a:txBody>
                    <a:bodyPr/>
                    <a:lstStyle/>
                    <a:p>
                      <a:endParaRPr lang="en-US" sz="900" dirty="0"/>
                    </a:p>
                  </a:txBody>
                  <a:tcPr/>
                </a:tc>
                <a:tc>
                  <a:txBody>
                    <a:bodyPr/>
                    <a:lstStyle/>
                    <a:p>
                      <a:r>
                        <a:rPr lang="en-US" sz="900" dirty="0"/>
                        <a:t>Mean</a:t>
                      </a:r>
                    </a:p>
                  </a:txBody>
                  <a:tcPr/>
                </a:tc>
                <a:tc>
                  <a:txBody>
                    <a:bodyPr/>
                    <a:lstStyle/>
                    <a:p>
                      <a:r>
                        <a:rPr lang="en-US" sz="900" dirty="0"/>
                        <a:t>STD</a:t>
                      </a:r>
                    </a:p>
                  </a:txBody>
                  <a:tcPr/>
                </a:tc>
                <a:tc>
                  <a:txBody>
                    <a:bodyPr/>
                    <a:lstStyle/>
                    <a:p>
                      <a:r>
                        <a:rPr lang="en-US" sz="900" dirty="0"/>
                        <a:t>Max</a:t>
                      </a:r>
                    </a:p>
                  </a:txBody>
                  <a:tcPr/>
                </a:tc>
                <a:tc>
                  <a:txBody>
                    <a:bodyPr/>
                    <a:lstStyle/>
                    <a:p>
                      <a:r>
                        <a:rPr lang="en-US" sz="900" dirty="0"/>
                        <a:t>Min</a:t>
                      </a:r>
                    </a:p>
                  </a:txBody>
                  <a:tcPr/>
                </a:tc>
                <a:tc>
                  <a:txBody>
                    <a:bodyPr/>
                    <a:lstStyle/>
                    <a:p>
                      <a:r>
                        <a:rPr lang="en-US" sz="900" dirty="0"/>
                        <a:t>% above&gt;T</a:t>
                      </a:r>
                    </a:p>
                  </a:txBody>
                  <a:tcPr/>
                </a:tc>
                <a:extLst>
                  <a:ext uri="{0D108BD9-81ED-4DB2-BD59-A6C34878D82A}">
                    <a16:rowId xmlns:a16="http://schemas.microsoft.com/office/drawing/2014/main" val="2304257718"/>
                  </a:ext>
                </a:extLst>
              </a:tr>
              <a:tr h="276072">
                <a:tc>
                  <a:txBody>
                    <a:bodyPr/>
                    <a:lstStyle/>
                    <a:p>
                      <a:r>
                        <a:rPr lang="en-US" sz="900" dirty="0"/>
                        <a:t>dx</a:t>
                      </a:r>
                    </a:p>
                  </a:txBody>
                  <a:tcPr/>
                </a:tc>
                <a:tc>
                  <a:txBody>
                    <a:bodyPr/>
                    <a:lstStyle/>
                    <a:p>
                      <a:endParaRPr lang="en-US" sz="900"/>
                    </a:p>
                  </a:txBody>
                  <a:tcPr/>
                </a:tc>
                <a:tc>
                  <a:txBody>
                    <a:bodyPr/>
                    <a:lstStyle/>
                    <a:p>
                      <a:endParaRPr lang="en-US" sz="900" dirty="0"/>
                    </a:p>
                  </a:txBody>
                  <a:tcPr/>
                </a:tc>
                <a:tc>
                  <a:txBody>
                    <a:bodyPr/>
                    <a:lstStyle/>
                    <a:p>
                      <a:endParaRPr lang="en-US" sz="900" dirty="0"/>
                    </a:p>
                  </a:txBody>
                  <a:tcPr/>
                </a:tc>
                <a:tc>
                  <a:txBody>
                    <a:bodyPr/>
                    <a:lstStyle/>
                    <a:p>
                      <a:endParaRPr lang="en-US" sz="900" dirty="0"/>
                    </a:p>
                  </a:txBody>
                  <a:tcPr/>
                </a:tc>
                <a:tc>
                  <a:txBody>
                    <a:bodyPr/>
                    <a:lstStyle/>
                    <a:p>
                      <a:endParaRPr lang="en-US" sz="900"/>
                    </a:p>
                  </a:txBody>
                  <a:tcPr/>
                </a:tc>
                <a:extLst>
                  <a:ext uri="{0D108BD9-81ED-4DB2-BD59-A6C34878D82A}">
                    <a16:rowId xmlns:a16="http://schemas.microsoft.com/office/drawing/2014/main" val="727776292"/>
                  </a:ext>
                </a:extLst>
              </a:tr>
              <a:tr h="276072">
                <a:tc>
                  <a:txBody>
                    <a:bodyPr/>
                    <a:lstStyle/>
                    <a:p>
                      <a:r>
                        <a:rPr lang="en-US" sz="900" dirty="0" err="1"/>
                        <a:t>dy</a:t>
                      </a:r>
                      <a:endParaRPr lang="en-US" sz="900" dirty="0"/>
                    </a:p>
                  </a:txBody>
                  <a:tcPr/>
                </a:tc>
                <a:tc>
                  <a:txBody>
                    <a:bodyPr/>
                    <a:lstStyle/>
                    <a:p>
                      <a:endParaRPr lang="en-US" sz="900"/>
                    </a:p>
                  </a:txBody>
                  <a:tcPr/>
                </a:tc>
                <a:tc>
                  <a:txBody>
                    <a:bodyPr/>
                    <a:lstStyle/>
                    <a:p>
                      <a:endParaRPr lang="en-US" sz="900"/>
                    </a:p>
                  </a:txBody>
                  <a:tcPr/>
                </a:tc>
                <a:tc>
                  <a:txBody>
                    <a:bodyPr/>
                    <a:lstStyle/>
                    <a:p>
                      <a:endParaRPr lang="en-US" sz="900"/>
                    </a:p>
                  </a:txBody>
                  <a:tcPr/>
                </a:tc>
                <a:tc>
                  <a:txBody>
                    <a:bodyPr/>
                    <a:lstStyle/>
                    <a:p>
                      <a:endParaRPr lang="en-US" sz="900" dirty="0"/>
                    </a:p>
                  </a:txBody>
                  <a:tcPr/>
                </a:tc>
                <a:tc>
                  <a:txBody>
                    <a:bodyPr/>
                    <a:lstStyle/>
                    <a:p>
                      <a:endParaRPr lang="en-US" sz="900"/>
                    </a:p>
                  </a:txBody>
                  <a:tcPr/>
                </a:tc>
                <a:extLst>
                  <a:ext uri="{0D108BD9-81ED-4DB2-BD59-A6C34878D82A}">
                    <a16:rowId xmlns:a16="http://schemas.microsoft.com/office/drawing/2014/main" val="2583604973"/>
                  </a:ext>
                </a:extLst>
              </a:tr>
              <a:tr h="276072">
                <a:tc>
                  <a:txBody>
                    <a:bodyPr/>
                    <a:lstStyle/>
                    <a:p>
                      <a:r>
                        <a:rPr lang="en-US" sz="900" dirty="0" err="1"/>
                        <a:t>dz</a:t>
                      </a:r>
                      <a:endParaRPr lang="en-US" sz="900" dirty="0"/>
                    </a:p>
                  </a:txBody>
                  <a:tcPr/>
                </a:tc>
                <a:tc>
                  <a:txBody>
                    <a:bodyPr/>
                    <a:lstStyle/>
                    <a:p>
                      <a:endParaRPr lang="en-US" sz="900"/>
                    </a:p>
                  </a:txBody>
                  <a:tcPr/>
                </a:tc>
                <a:tc>
                  <a:txBody>
                    <a:bodyPr/>
                    <a:lstStyle/>
                    <a:p>
                      <a:endParaRPr lang="en-US" sz="900"/>
                    </a:p>
                  </a:txBody>
                  <a:tcPr/>
                </a:tc>
                <a:tc>
                  <a:txBody>
                    <a:bodyPr/>
                    <a:lstStyle/>
                    <a:p>
                      <a:endParaRPr lang="en-US" sz="900"/>
                    </a:p>
                  </a:txBody>
                  <a:tcPr/>
                </a:tc>
                <a:tc>
                  <a:txBody>
                    <a:bodyPr/>
                    <a:lstStyle/>
                    <a:p>
                      <a:endParaRPr lang="en-US" sz="900" dirty="0"/>
                    </a:p>
                  </a:txBody>
                  <a:tcPr/>
                </a:tc>
                <a:tc>
                  <a:txBody>
                    <a:bodyPr/>
                    <a:lstStyle/>
                    <a:p>
                      <a:endParaRPr lang="en-US" sz="900"/>
                    </a:p>
                  </a:txBody>
                  <a:tcPr/>
                </a:tc>
                <a:extLst>
                  <a:ext uri="{0D108BD9-81ED-4DB2-BD59-A6C34878D82A}">
                    <a16:rowId xmlns:a16="http://schemas.microsoft.com/office/drawing/2014/main" val="918991177"/>
                  </a:ext>
                </a:extLst>
              </a:tr>
              <a:tr h="276072">
                <a:tc>
                  <a:txBody>
                    <a:bodyPr/>
                    <a:lstStyle/>
                    <a:p>
                      <a:r>
                        <a:rPr lang="en-US" sz="900" dirty="0" err="1"/>
                        <a:t>dr</a:t>
                      </a:r>
                      <a:endParaRPr lang="en-US" sz="900" dirty="0"/>
                    </a:p>
                  </a:txBody>
                  <a:tcPr/>
                </a:tc>
                <a:tc>
                  <a:txBody>
                    <a:bodyPr/>
                    <a:lstStyle/>
                    <a:p>
                      <a:endParaRPr lang="en-US" sz="900"/>
                    </a:p>
                  </a:txBody>
                  <a:tcPr/>
                </a:tc>
                <a:tc>
                  <a:txBody>
                    <a:bodyPr/>
                    <a:lstStyle/>
                    <a:p>
                      <a:endParaRPr lang="en-US" sz="900"/>
                    </a:p>
                  </a:txBody>
                  <a:tcPr/>
                </a:tc>
                <a:tc>
                  <a:txBody>
                    <a:bodyPr/>
                    <a:lstStyle/>
                    <a:p>
                      <a:endParaRPr lang="en-US" sz="900"/>
                    </a:p>
                  </a:txBody>
                  <a:tcPr/>
                </a:tc>
                <a:tc>
                  <a:txBody>
                    <a:bodyPr/>
                    <a:lstStyle/>
                    <a:p>
                      <a:endParaRPr lang="en-US" sz="900" dirty="0"/>
                    </a:p>
                  </a:txBody>
                  <a:tcPr/>
                </a:tc>
                <a:tc>
                  <a:txBody>
                    <a:bodyPr/>
                    <a:lstStyle/>
                    <a:p>
                      <a:endParaRPr lang="en-US" sz="900" dirty="0"/>
                    </a:p>
                  </a:txBody>
                  <a:tcPr/>
                </a:tc>
                <a:extLst>
                  <a:ext uri="{0D108BD9-81ED-4DB2-BD59-A6C34878D82A}">
                    <a16:rowId xmlns:a16="http://schemas.microsoft.com/office/drawing/2014/main" val="580346558"/>
                  </a:ext>
                </a:extLst>
              </a:tr>
            </a:tbl>
          </a:graphicData>
        </a:graphic>
      </p:graphicFrame>
      <p:sp>
        <p:nvSpPr>
          <p:cNvPr id="31" name="Rectangle 30"/>
          <p:cNvSpPr/>
          <p:nvPr/>
        </p:nvSpPr>
        <p:spPr>
          <a:xfrm>
            <a:off x="6251495" y="3825427"/>
            <a:ext cx="489389" cy="161736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vert="vert270" rtlCol="0" anchor="ctr"/>
          <a:lstStyle/>
          <a:p>
            <a:pPr algn="ctr"/>
            <a:r>
              <a:rPr lang="en-US" sz="1100" dirty="0"/>
              <a:t>Graph Type</a:t>
            </a:r>
          </a:p>
        </p:txBody>
      </p:sp>
      <p:sp>
        <p:nvSpPr>
          <p:cNvPr id="33" name="Rectangle 32"/>
          <p:cNvSpPr/>
          <p:nvPr/>
        </p:nvSpPr>
        <p:spPr>
          <a:xfrm>
            <a:off x="6740885" y="5176382"/>
            <a:ext cx="4656734" cy="26239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Analysis button, View DICOM Tag button</a:t>
            </a:r>
          </a:p>
        </p:txBody>
      </p:sp>
      <p:cxnSp>
        <p:nvCxnSpPr>
          <p:cNvPr id="10" name="Straight Arrow Connector 9"/>
          <p:cNvCxnSpPr/>
          <p:nvPr/>
        </p:nvCxnSpPr>
        <p:spPr>
          <a:xfrm flipH="1" flipV="1">
            <a:off x="4651771" y="3198749"/>
            <a:ext cx="1590403" cy="208552"/>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31" idx="1"/>
            <a:endCxn id="7" idx="3"/>
          </p:cNvCxnSpPr>
          <p:nvPr/>
        </p:nvCxnSpPr>
        <p:spPr>
          <a:xfrm flipH="1">
            <a:off x="5033118" y="4634108"/>
            <a:ext cx="1218377" cy="845891"/>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5638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Compare Data</a:t>
            </a:r>
          </a:p>
        </p:txBody>
      </p:sp>
      <p:sp>
        <p:nvSpPr>
          <p:cNvPr id="3" name="Content Placeholder 2"/>
          <p:cNvSpPr>
            <a:spLocks noGrp="1"/>
          </p:cNvSpPr>
          <p:nvPr>
            <p:ph idx="1"/>
          </p:nvPr>
        </p:nvSpPr>
        <p:spPr>
          <a:xfrm>
            <a:off x="162796" y="1825626"/>
            <a:ext cx="11020425" cy="4351338"/>
          </a:xfrm>
        </p:spPr>
        <p:txBody>
          <a:bodyPr/>
          <a:lstStyle/>
          <a:p>
            <a:r>
              <a:rPr lang="en-US" sz="2000" dirty="0"/>
              <a:t>In this page, the results of analysis for previous analysis will be compared: </a:t>
            </a:r>
          </a:p>
          <a:p>
            <a:pPr lvl="1"/>
            <a:r>
              <a:rPr lang="en-US" sz="1600" dirty="0"/>
              <a:t>Modes: patient, machine, total distortions</a:t>
            </a:r>
          </a:p>
          <a:p>
            <a:pPr lvl="1"/>
            <a:r>
              <a:rPr lang="en-US" sz="1600" dirty="0"/>
              <a:t>Selected sequence from bottom box be compared</a:t>
            </a:r>
            <a:endParaRPr lang="en-US" sz="700" dirty="0"/>
          </a:p>
          <a:p>
            <a:pPr lvl="1"/>
            <a:r>
              <a:rPr lang="en-US" sz="1600" dirty="0"/>
              <a:t>If sequences was not analyzed, data is –</a:t>
            </a:r>
          </a:p>
          <a:p>
            <a:pPr lvl="1"/>
            <a:r>
              <a:rPr lang="en-US" sz="1600" dirty="0"/>
              <a:t>If number of sequences</a:t>
            </a:r>
            <a:r>
              <a:rPr lang="fa-IR" sz="1600" dirty="0"/>
              <a:t> </a:t>
            </a:r>
            <a:r>
              <a:rPr lang="en-US" sz="1600" dirty="0"/>
              <a:t>was high, table scrolled</a:t>
            </a:r>
            <a:endParaRPr lang="en-US" sz="4400" dirty="0"/>
          </a:p>
        </p:txBody>
      </p:sp>
      <p:sp>
        <p:nvSpPr>
          <p:cNvPr id="4" name="Rectangle 3"/>
          <p:cNvSpPr/>
          <p:nvPr/>
        </p:nvSpPr>
        <p:spPr>
          <a:xfrm>
            <a:off x="5113177" y="2267340"/>
            <a:ext cx="6293016" cy="390962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p:cNvSpPr/>
          <p:nvPr/>
        </p:nvSpPr>
        <p:spPr>
          <a:xfrm>
            <a:off x="5113175" y="5999681"/>
            <a:ext cx="6293017" cy="1934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Date/Time ,Version</a:t>
            </a:r>
          </a:p>
        </p:txBody>
      </p:sp>
      <p:sp>
        <p:nvSpPr>
          <p:cNvPr id="14" name="Rectangle 13"/>
          <p:cNvSpPr/>
          <p:nvPr/>
        </p:nvSpPr>
        <p:spPr>
          <a:xfrm>
            <a:off x="5113177" y="2267338"/>
            <a:ext cx="1128998" cy="31630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6260824" y="2595350"/>
            <a:ext cx="5154692" cy="283506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18" name="Rectangle 17"/>
          <p:cNvSpPr/>
          <p:nvPr/>
        </p:nvSpPr>
        <p:spPr>
          <a:xfrm>
            <a:off x="6251501" y="2267339"/>
            <a:ext cx="5154692" cy="31181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Mode and Direction of comparison(dx ,</a:t>
            </a:r>
            <a:r>
              <a:rPr lang="en-US" dirty="0" err="1"/>
              <a:t>dy</a:t>
            </a:r>
            <a:r>
              <a:rPr lang="en-US" dirty="0"/>
              <a:t>, </a:t>
            </a:r>
            <a:r>
              <a:rPr lang="en-US" dirty="0" err="1"/>
              <a:t>dz</a:t>
            </a:r>
            <a:r>
              <a:rPr lang="en-US" dirty="0"/>
              <a:t>, </a:t>
            </a:r>
            <a:r>
              <a:rPr lang="en-US" dirty="0" err="1"/>
              <a:t>dr</a:t>
            </a:r>
            <a:r>
              <a:rPr lang="en-US" dirty="0"/>
              <a:t>)</a:t>
            </a:r>
          </a:p>
        </p:txBody>
      </p:sp>
      <p:sp>
        <p:nvSpPr>
          <p:cNvPr id="19" name="Rectangle 18"/>
          <p:cNvSpPr/>
          <p:nvPr/>
        </p:nvSpPr>
        <p:spPr>
          <a:xfrm>
            <a:off x="6232855" y="5565353"/>
            <a:ext cx="5173338" cy="434327"/>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View summary of added sequences (Name, Date, Machine, Type,…)</a:t>
            </a:r>
          </a:p>
          <a:p>
            <a:pPr algn="ctr"/>
            <a:r>
              <a:rPr lang="en-US" sz="1200" dirty="0">
                <a:solidFill>
                  <a:schemeClr val="tx1"/>
                </a:solidFill>
              </a:rPr>
              <a:t>(Sequences in the database for the current user also must be shown here)</a:t>
            </a:r>
          </a:p>
        </p:txBody>
      </p:sp>
      <p:sp>
        <p:nvSpPr>
          <p:cNvPr id="20" name="Rectangle 19"/>
          <p:cNvSpPr/>
          <p:nvPr/>
        </p:nvSpPr>
        <p:spPr>
          <a:xfrm>
            <a:off x="5113176" y="5430417"/>
            <a:ext cx="1119680" cy="569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6232855" y="5434724"/>
            <a:ext cx="5173337" cy="13062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Analysis button, View DICOM Tag button</a:t>
            </a:r>
          </a:p>
        </p:txBody>
      </p:sp>
      <p:sp>
        <p:nvSpPr>
          <p:cNvPr id="22" name="Oval 21"/>
          <p:cNvSpPr/>
          <p:nvPr/>
        </p:nvSpPr>
        <p:spPr>
          <a:xfrm>
            <a:off x="5113173" y="5446615"/>
            <a:ext cx="1119673" cy="536867"/>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t>Add Acquisition</a:t>
            </a:r>
          </a:p>
        </p:txBody>
      </p:sp>
      <p:sp>
        <p:nvSpPr>
          <p:cNvPr id="25" name="Oval 24"/>
          <p:cNvSpPr/>
          <p:nvPr/>
        </p:nvSpPr>
        <p:spPr>
          <a:xfrm>
            <a:off x="5122503" y="2267337"/>
            <a:ext cx="1119671" cy="507737"/>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t>Image Viewer</a:t>
            </a:r>
          </a:p>
        </p:txBody>
      </p:sp>
      <p:sp>
        <p:nvSpPr>
          <p:cNvPr id="26" name="Oval 25"/>
          <p:cNvSpPr/>
          <p:nvPr/>
        </p:nvSpPr>
        <p:spPr>
          <a:xfrm>
            <a:off x="5113174" y="2806986"/>
            <a:ext cx="1119673" cy="529995"/>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t>3D distortion Viewer</a:t>
            </a:r>
          </a:p>
        </p:txBody>
      </p:sp>
      <p:sp>
        <p:nvSpPr>
          <p:cNvPr id="27" name="Oval 26"/>
          <p:cNvSpPr/>
          <p:nvPr/>
        </p:nvSpPr>
        <p:spPr>
          <a:xfrm>
            <a:off x="5131826" y="3345115"/>
            <a:ext cx="1119673" cy="545881"/>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t>Table &amp; Graph of Distortion</a:t>
            </a:r>
          </a:p>
        </p:txBody>
      </p:sp>
      <p:sp>
        <p:nvSpPr>
          <p:cNvPr id="28" name="Oval 27"/>
          <p:cNvSpPr/>
          <p:nvPr/>
        </p:nvSpPr>
        <p:spPr>
          <a:xfrm>
            <a:off x="5131826" y="3899130"/>
            <a:ext cx="1119673" cy="536867"/>
          </a:xfrm>
          <a:prstGeom prst="ellipse">
            <a:avLst/>
          </a:prstGeom>
          <a:solidFill>
            <a:srgbClr val="FF0000"/>
          </a:solidFill>
          <a:effectLst>
            <a:glow rad="1397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t>Compare Data</a:t>
            </a:r>
          </a:p>
        </p:txBody>
      </p:sp>
      <p:sp>
        <p:nvSpPr>
          <p:cNvPr id="29" name="Oval 28"/>
          <p:cNvSpPr/>
          <p:nvPr/>
        </p:nvSpPr>
        <p:spPr>
          <a:xfrm>
            <a:off x="5131826" y="4442954"/>
            <a:ext cx="1119673" cy="536867"/>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t>Generate Report</a:t>
            </a:r>
          </a:p>
        </p:txBody>
      </p:sp>
      <p:sp>
        <p:nvSpPr>
          <p:cNvPr id="30" name="Oval 29"/>
          <p:cNvSpPr/>
          <p:nvPr/>
        </p:nvSpPr>
        <p:spPr>
          <a:xfrm>
            <a:off x="5113174" y="4996090"/>
            <a:ext cx="1119673" cy="418614"/>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t>Settings</a:t>
            </a:r>
          </a:p>
        </p:txBody>
      </p:sp>
      <p:cxnSp>
        <p:nvCxnSpPr>
          <p:cNvPr id="9" name="Straight Arrow Connector 8"/>
          <p:cNvCxnSpPr>
            <a:stCxn id="22" idx="6"/>
          </p:cNvCxnSpPr>
          <p:nvPr/>
        </p:nvCxnSpPr>
        <p:spPr>
          <a:xfrm flipH="1" flipV="1">
            <a:off x="4143375" y="2423245"/>
            <a:ext cx="2089471" cy="3291804"/>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2" name="Table 11"/>
          <p:cNvGraphicFramePr>
            <a:graphicFrameLocks noGrp="1"/>
          </p:cNvGraphicFramePr>
          <p:nvPr>
            <p:extLst>
              <p:ext uri="{D42A27DB-BD31-4B8C-83A1-F6EECF244321}">
                <p14:modId xmlns:p14="http://schemas.microsoft.com/office/powerpoint/2010/main" val="2430928563"/>
              </p:ext>
            </p:extLst>
          </p:nvPr>
        </p:nvGraphicFramePr>
        <p:xfrm>
          <a:off x="6572252" y="3148413"/>
          <a:ext cx="4543422" cy="1831408"/>
        </p:xfrm>
        <a:graphic>
          <a:graphicData uri="http://schemas.openxmlformats.org/drawingml/2006/table">
            <a:tbl>
              <a:tblPr firstRow="1" bandRow="1">
                <a:tableStyleId>{5C22544A-7EE6-4342-B048-85BDC9FD1C3A}</a:tableStyleId>
              </a:tblPr>
              <a:tblGrid>
                <a:gridCol w="757237">
                  <a:extLst>
                    <a:ext uri="{9D8B030D-6E8A-4147-A177-3AD203B41FA5}">
                      <a16:colId xmlns:a16="http://schemas.microsoft.com/office/drawing/2014/main" val="63311326"/>
                    </a:ext>
                  </a:extLst>
                </a:gridCol>
                <a:gridCol w="757237">
                  <a:extLst>
                    <a:ext uri="{9D8B030D-6E8A-4147-A177-3AD203B41FA5}">
                      <a16:colId xmlns:a16="http://schemas.microsoft.com/office/drawing/2014/main" val="852876936"/>
                    </a:ext>
                  </a:extLst>
                </a:gridCol>
                <a:gridCol w="757237">
                  <a:extLst>
                    <a:ext uri="{9D8B030D-6E8A-4147-A177-3AD203B41FA5}">
                      <a16:colId xmlns:a16="http://schemas.microsoft.com/office/drawing/2014/main" val="3040581014"/>
                    </a:ext>
                  </a:extLst>
                </a:gridCol>
                <a:gridCol w="757237">
                  <a:extLst>
                    <a:ext uri="{9D8B030D-6E8A-4147-A177-3AD203B41FA5}">
                      <a16:colId xmlns:a16="http://schemas.microsoft.com/office/drawing/2014/main" val="3758117750"/>
                    </a:ext>
                  </a:extLst>
                </a:gridCol>
                <a:gridCol w="757237">
                  <a:extLst>
                    <a:ext uri="{9D8B030D-6E8A-4147-A177-3AD203B41FA5}">
                      <a16:colId xmlns:a16="http://schemas.microsoft.com/office/drawing/2014/main" val="2040515775"/>
                    </a:ext>
                  </a:extLst>
                </a:gridCol>
                <a:gridCol w="757237">
                  <a:extLst>
                    <a:ext uri="{9D8B030D-6E8A-4147-A177-3AD203B41FA5}">
                      <a16:colId xmlns:a16="http://schemas.microsoft.com/office/drawing/2014/main" val="3526001817"/>
                    </a:ext>
                  </a:extLst>
                </a:gridCol>
              </a:tblGrid>
              <a:tr h="457852">
                <a:tc>
                  <a:txBody>
                    <a:bodyPr/>
                    <a:lstStyle/>
                    <a:p>
                      <a:r>
                        <a:rPr lang="en-US" sz="1050" dirty="0"/>
                        <a:t>sequence</a:t>
                      </a:r>
                    </a:p>
                  </a:txBody>
                  <a:tcPr anchor="ctr"/>
                </a:tc>
                <a:tc>
                  <a:txBody>
                    <a:bodyPr/>
                    <a:lstStyle/>
                    <a:p>
                      <a:r>
                        <a:rPr lang="en-US" sz="1050" dirty="0"/>
                        <a:t>Mean</a:t>
                      </a:r>
                    </a:p>
                  </a:txBody>
                  <a:tcPr anchor="ctr"/>
                </a:tc>
                <a:tc>
                  <a:txBody>
                    <a:bodyPr/>
                    <a:lstStyle/>
                    <a:p>
                      <a:r>
                        <a:rPr lang="en-US" sz="1050" dirty="0"/>
                        <a:t>STD</a:t>
                      </a:r>
                    </a:p>
                  </a:txBody>
                  <a:tcPr anchor="ctr"/>
                </a:tc>
                <a:tc>
                  <a:txBody>
                    <a:bodyPr/>
                    <a:lstStyle/>
                    <a:p>
                      <a:r>
                        <a:rPr lang="en-US" sz="1050" dirty="0"/>
                        <a:t>Max</a:t>
                      </a:r>
                    </a:p>
                  </a:txBody>
                  <a:tcPr anchor="ctr"/>
                </a:tc>
                <a:tc>
                  <a:txBody>
                    <a:bodyPr/>
                    <a:lstStyle/>
                    <a:p>
                      <a:r>
                        <a:rPr lang="en-US" sz="1050" dirty="0"/>
                        <a:t>Min</a:t>
                      </a:r>
                    </a:p>
                  </a:txBody>
                  <a:tcPr anchor="ctr"/>
                </a:tc>
                <a:tc>
                  <a:txBody>
                    <a:bodyPr/>
                    <a:lstStyle/>
                    <a:p>
                      <a:r>
                        <a:rPr lang="en-US" sz="1050" dirty="0"/>
                        <a:t>%Above&gt;T</a:t>
                      </a:r>
                    </a:p>
                  </a:txBody>
                  <a:tcPr anchor="ctr"/>
                </a:tc>
                <a:extLst>
                  <a:ext uri="{0D108BD9-81ED-4DB2-BD59-A6C34878D82A}">
                    <a16:rowId xmlns:a16="http://schemas.microsoft.com/office/drawing/2014/main" val="2770840634"/>
                  </a:ext>
                </a:extLst>
              </a:tr>
              <a:tr h="457852">
                <a:tc>
                  <a:txBody>
                    <a:bodyPr/>
                    <a:lstStyle/>
                    <a:p>
                      <a:r>
                        <a:rPr lang="en-US" sz="1050" dirty="0"/>
                        <a:t>Name1</a:t>
                      </a:r>
                    </a:p>
                  </a:txBody>
                  <a:tcPr/>
                </a:tc>
                <a:tc>
                  <a:txBody>
                    <a:bodyPr/>
                    <a:lstStyle/>
                    <a:p>
                      <a:endParaRPr lang="en-US" sz="1050"/>
                    </a:p>
                  </a:txBody>
                  <a:tcPr/>
                </a:tc>
                <a:tc>
                  <a:txBody>
                    <a:bodyPr/>
                    <a:lstStyle/>
                    <a:p>
                      <a:endParaRPr lang="en-US" sz="1050"/>
                    </a:p>
                  </a:txBody>
                  <a:tcPr/>
                </a:tc>
                <a:tc>
                  <a:txBody>
                    <a:bodyPr/>
                    <a:lstStyle/>
                    <a:p>
                      <a:endParaRPr lang="en-US" sz="1050"/>
                    </a:p>
                  </a:txBody>
                  <a:tcPr/>
                </a:tc>
                <a:tc>
                  <a:txBody>
                    <a:bodyPr/>
                    <a:lstStyle/>
                    <a:p>
                      <a:endParaRPr lang="en-US" sz="1050"/>
                    </a:p>
                  </a:txBody>
                  <a:tcPr/>
                </a:tc>
                <a:tc>
                  <a:txBody>
                    <a:bodyPr/>
                    <a:lstStyle/>
                    <a:p>
                      <a:endParaRPr lang="en-US" sz="1050"/>
                    </a:p>
                  </a:txBody>
                  <a:tcPr/>
                </a:tc>
                <a:extLst>
                  <a:ext uri="{0D108BD9-81ED-4DB2-BD59-A6C34878D82A}">
                    <a16:rowId xmlns:a16="http://schemas.microsoft.com/office/drawing/2014/main" val="1695597464"/>
                  </a:ext>
                </a:extLst>
              </a:tr>
              <a:tr h="457852">
                <a:tc>
                  <a:txBody>
                    <a:bodyPr/>
                    <a:lstStyle/>
                    <a:p>
                      <a:r>
                        <a:rPr lang="en-US" sz="1050" dirty="0"/>
                        <a:t>Name2</a:t>
                      </a:r>
                    </a:p>
                    <a:p>
                      <a:endParaRPr lang="en-US" sz="1050" dirty="0"/>
                    </a:p>
                  </a:txBody>
                  <a:tcPr/>
                </a:tc>
                <a:tc>
                  <a:txBody>
                    <a:bodyPr/>
                    <a:lstStyle/>
                    <a:p>
                      <a:endParaRPr lang="en-US" sz="1050"/>
                    </a:p>
                  </a:txBody>
                  <a:tcPr/>
                </a:tc>
                <a:tc>
                  <a:txBody>
                    <a:bodyPr/>
                    <a:lstStyle/>
                    <a:p>
                      <a:endParaRPr lang="en-US" sz="1050"/>
                    </a:p>
                  </a:txBody>
                  <a:tcPr/>
                </a:tc>
                <a:tc>
                  <a:txBody>
                    <a:bodyPr/>
                    <a:lstStyle/>
                    <a:p>
                      <a:endParaRPr lang="en-US" sz="1050"/>
                    </a:p>
                  </a:txBody>
                  <a:tcPr/>
                </a:tc>
                <a:tc>
                  <a:txBody>
                    <a:bodyPr/>
                    <a:lstStyle/>
                    <a:p>
                      <a:endParaRPr lang="en-US" sz="1050"/>
                    </a:p>
                  </a:txBody>
                  <a:tcPr/>
                </a:tc>
                <a:tc>
                  <a:txBody>
                    <a:bodyPr/>
                    <a:lstStyle/>
                    <a:p>
                      <a:endParaRPr lang="en-US" sz="1050"/>
                    </a:p>
                  </a:txBody>
                  <a:tcPr/>
                </a:tc>
                <a:extLst>
                  <a:ext uri="{0D108BD9-81ED-4DB2-BD59-A6C34878D82A}">
                    <a16:rowId xmlns:a16="http://schemas.microsoft.com/office/drawing/2014/main" val="1284043738"/>
                  </a:ext>
                </a:extLst>
              </a:tr>
              <a:tr h="457852">
                <a:tc>
                  <a:txBody>
                    <a:bodyPr/>
                    <a:lstStyle/>
                    <a:p>
                      <a:endParaRPr lang="en-US" sz="1050" dirty="0"/>
                    </a:p>
                  </a:txBody>
                  <a:tcPr/>
                </a:tc>
                <a:tc>
                  <a:txBody>
                    <a:bodyPr/>
                    <a:lstStyle/>
                    <a:p>
                      <a:endParaRPr lang="en-US" sz="1050"/>
                    </a:p>
                  </a:txBody>
                  <a:tcPr/>
                </a:tc>
                <a:tc>
                  <a:txBody>
                    <a:bodyPr/>
                    <a:lstStyle/>
                    <a:p>
                      <a:endParaRPr lang="en-US" sz="1050"/>
                    </a:p>
                  </a:txBody>
                  <a:tcPr/>
                </a:tc>
                <a:tc>
                  <a:txBody>
                    <a:bodyPr/>
                    <a:lstStyle/>
                    <a:p>
                      <a:endParaRPr lang="en-US" sz="1050"/>
                    </a:p>
                  </a:txBody>
                  <a:tcPr/>
                </a:tc>
                <a:tc>
                  <a:txBody>
                    <a:bodyPr/>
                    <a:lstStyle/>
                    <a:p>
                      <a:endParaRPr lang="en-US" sz="1050" dirty="0"/>
                    </a:p>
                  </a:txBody>
                  <a:tcPr/>
                </a:tc>
                <a:tc>
                  <a:txBody>
                    <a:bodyPr/>
                    <a:lstStyle/>
                    <a:p>
                      <a:endParaRPr lang="en-US" sz="1050" dirty="0"/>
                    </a:p>
                  </a:txBody>
                  <a:tcPr/>
                </a:tc>
                <a:extLst>
                  <a:ext uri="{0D108BD9-81ED-4DB2-BD59-A6C34878D82A}">
                    <a16:rowId xmlns:a16="http://schemas.microsoft.com/office/drawing/2014/main" val="3980879479"/>
                  </a:ext>
                </a:extLst>
              </a:tr>
            </a:tbl>
          </a:graphicData>
        </a:graphic>
      </p:graphicFrame>
    </p:spTree>
    <p:extLst>
      <p:ext uri="{BB962C8B-B14F-4D97-AF65-F5344CB8AC3E}">
        <p14:creationId xmlns:p14="http://schemas.microsoft.com/office/powerpoint/2010/main" val="22045013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Generate report</a:t>
            </a:r>
          </a:p>
        </p:txBody>
      </p:sp>
      <p:sp>
        <p:nvSpPr>
          <p:cNvPr id="3" name="Content Placeholder 2"/>
          <p:cNvSpPr>
            <a:spLocks noGrp="1"/>
          </p:cNvSpPr>
          <p:nvPr>
            <p:ph idx="1"/>
          </p:nvPr>
        </p:nvSpPr>
        <p:spPr>
          <a:xfrm>
            <a:off x="162796" y="1825626"/>
            <a:ext cx="11020425" cy="4351338"/>
          </a:xfrm>
        </p:spPr>
        <p:txBody>
          <a:bodyPr/>
          <a:lstStyle/>
          <a:p>
            <a:r>
              <a:rPr lang="en-US" sz="1600" dirty="0"/>
              <a:t>This button generate report  for selected sequences in  PDF format and the panel shows the PDF.</a:t>
            </a:r>
          </a:p>
          <a:p>
            <a:r>
              <a:rPr lang="en-US" sz="1600" dirty="0"/>
              <a:t>Format of generated pdf:</a:t>
            </a:r>
          </a:p>
          <a:p>
            <a:r>
              <a:rPr lang="en-US" sz="1600" dirty="0"/>
              <a:t>Page 1: Logo, date, version of software</a:t>
            </a:r>
          </a:p>
          <a:p>
            <a:r>
              <a:rPr lang="en-US" sz="1600" dirty="0"/>
              <a:t>Page 2: Information of</a:t>
            </a:r>
          </a:p>
          <a:p>
            <a:pPr lvl="1"/>
            <a:r>
              <a:rPr lang="en-US" sz="1200" dirty="0"/>
              <a:t>Machine, Site, Summary of Sequence</a:t>
            </a:r>
          </a:p>
          <a:p>
            <a:pPr lvl="1"/>
            <a:r>
              <a:rPr lang="en-US" sz="1200" dirty="0"/>
              <a:t>Summary of Phantom statistics (in table &amp; graph page)</a:t>
            </a:r>
          </a:p>
          <a:p>
            <a:r>
              <a:rPr lang="en-US" sz="1600" dirty="0"/>
              <a:t>For each available mode of distortion </a:t>
            </a:r>
          </a:p>
          <a:p>
            <a:pPr lvl="1"/>
            <a:r>
              <a:rPr lang="en-US" sz="1200" dirty="0"/>
              <a:t>machine, patient, total:</a:t>
            </a:r>
          </a:p>
          <a:p>
            <a:pPr lvl="1"/>
            <a:r>
              <a:rPr lang="en-US" sz="1200" dirty="0"/>
              <a:t>Tables &amp; Graph 	(in table &amp; graph page)</a:t>
            </a:r>
          </a:p>
          <a:p>
            <a:pPr lvl="1"/>
            <a:endParaRPr lang="en-US" sz="1200" dirty="0"/>
          </a:p>
          <a:p>
            <a:endParaRPr lang="en-US" sz="1600" dirty="0"/>
          </a:p>
          <a:p>
            <a:endParaRPr lang="en-US" sz="1600" dirty="0"/>
          </a:p>
          <a:p>
            <a:pPr lvl="1"/>
            <a:endParaRPr lang="en-US" sz="1200" dirty="0"/>
          </a:p>
          <a:p>
            <a:endParaRPr lang="en-US" sz="4400" dirty="0"/>
          </a:p>
        </p:txBody>
      </p:sp>
      <p:sp>
        <p:nvSpPr>
          <p:cNvPr id="4" name="Rectangle 3"/>
          <p:cNvSpPr/>
          <p:nvPr/>
        </p:nvSpPr>
        <p:spPr>
          <a:xfrm>
            <a:off x="5113177" y="2267340"/>
            <a:ext cx="6293016" cy="390962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p:cNvSpPr/>
          <p:nvPr/>
        </p:nvSpPr>
        <p:spPr>
          <a:xfrm>
            <a:off x="5113175" y="5999681"/>
            <a:ext cx="6293017" cy="1934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Date/Time ,Version</a:t>
            </a:r>
          </a:p>
        </p:txBody>
      </p:sp>
      <p:sp>
        <p:nvSpPr>
          <p:cNvPr id="14" name="Rectangle 13"/>
          <p:cNvSpPr/>
          <p:nvPr/>
        </p:nvSpPr>
        <p:spPr>
          <a:xfrm>
            <a:off x="5113177" y="2267338"/>
            <a:ext cx="1128998" cy="31630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6260824" y="2267338"/>
            <a:ext cx="5154692" cy="316307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View Generated PDF</a:t>
            </a:r>
          </a:p>
        </p:txBody>
      </p:sp>
      <p:sp>
        <p:nvSpPr>
          <p:cNvPr id="19" name="Rectangle 18"/>
          <p:cNvSpPr/>
          <p:nvPr/>
        </p:nvSpPr>
        <p:spPr>
          <a:xfrm>
            <a:off x="6232855" y="5565353"/>
            <a:ext cx="5173338" cy="434327"/>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View summary of added sequences (Name, Date, Machine, Type,…)</a:t>
            </a:r>
          </a:p>
          <a:p>
            <a:pPr algn="ctr"/>
            <a:r>
              <a:rPr lang="en-US" sz="1200" dirty="0">
                <a:solidFill>
                  <a:schemeClr val="tx1"/>
                </a:solidFill>
              </a:rPr>
              <a:t>(Sequences in the database for the current user also must be shown here)</a:t>
            </a:r>
          </a:p>
        </p:txBody>
      </p:sp>
      <p:sp>
        <p:nvSpPr>
          <p:cNvPr id="20" name="Rectangle 19"/>
          <p:cNvSpPr/>
          <p:nvPr/>
        </p:nvSpPr>
        <p:spPr>
          <a:xfrm>
            <a:off x="5113176" y="5430417"/>
            <a:ext cx="1119680" cy="569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6232855" y="5434724"/>
            <a:ext cx="5173337" cy="13062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Analysis button, View DICOM Tag button</a:t>
            </a:r>
          </a:p>
        </p:txBody>
      </p:sp>
      <p:sp>
        <p:nvSpPr>
          <p:cNvPr id="22" name="Oval 21"/>
          <p:cNvSpPr/>
          <p:nvPr/>
        </p:nvSpPr>
        <p:spPr>
          <a:xfrm>
            <a:off x="5113173" y="5446615"/>
            <a:ext cx="1119673" cy="536867"/>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t>Add Acquisition</a:t>
            </a:r>
          </a:p>
        </p:txBody>
      </p:sp>
      <p:sp>
        <p:nvSpPr>
          <p:cNvPr id="25" name="Oval 24"/>
          <p:cNvSpPr/>
          <p:nvPr/>
        </p:nvSpPr>
        <p:spPr>
          <a:xfrm>
            <a:off x="5122503" y="2267337"/>
            <a:ext cx="1119671" cy="507737"/>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t>Image Viewer</a:t>
            </a:r>
          </a:p>
        </p:txBody>
      </p:sp>
      <p:sp>
        <p:nvSpPr>
          <p:cNvPr id="26" name="Oval 25"/>
          <p:cNvSpPr/>
          <p:nvPr/>
        </p:nvSpPr>
        <p:spPr>
          <a:xfrm>
            <a:off x="5113174" y="2806986"/>
            <a:ext cx="1119673" cy="529995"/>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t>3D distortion Viewer</a:t>
            </a:r>
          </a:p>
        </p:txBody>
      </p:sp>
      <p:sp>
        <p:nvSpPr>
          <p:cNvPr id="27" name="Oval 26"/>
          <p:cNvSpPr/>
          <p:nvPr/>
        </p:nvSpPr>
        <p:spPr>
          <a:xfrm>
            <a:off x="5131826" y="3345115"/>
            <a:ext cx="1119673" cy="545881"/>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t>Table &amp; Graph of Distortion</a:t>
            </a:r>
          </a:p>
        </p:txBody>
      </p:sp>
      <p:sp>
        <p:nvSpPr>
          <p:cNvPr id="28" name="Oval 27"/>
          <p:cNvSpPr/>
          <p:nvPr/>
        </p:nvSpPr>
        <p:spPr>
          <a:xfrm>
            <a:off x="5131826" y="3899130"/>
            <a:ext cx="1119673" cy="536867"/>
          </a:xfrm>
          <a:prstGeom prst="ellipse">
            <a:avLst/>
          </a:prstGeom>
          <a:solidFill>
            <a:srgbClr val="7030A0"/>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t>Compare Data</a:t>
            </a:r>
          </a:p>
        </p:txBody>
      </p:sp>
      <p:sp>
        <p:nvSpPr>
          <p:cNvPr id="29" name="Oval 28"/>
          <p:cNvSpPr/>
          <p:nvPr/>
        </p:nvSpPr>
        <p:spPr>
          <a:xfrm>
            <a:off x="5131826" y="4442954"/>
            <a:ext cx="1119673" cy="536867"/>
          </a:xfrm>
          <a:prstGeom prst="ellipse">
            <a:avLst/>
          </a:prstGeom>
          <a:solidFill>
            <a:srgbClr val="FF0000"/>
          </a:solidFill>
          <a:effectLst>
            <a:glow rad="1397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t>Generate Report</a:t>
            </a:r>
          </a:p>
        </p:txBody>
      </p:sp>
      <p:sp>
        <p:nvSpPr>
          <p:cNvPr id="30" name="Oval 29"/>
          <p:cNvSpPr/>
          <p:nvPr/>
        </p:nvSpPr>
        <p:spPr>
          <a:xfrm>
            <a:off x="5113174" y="4996090"/>
            <a:ext cx="1119673" cy="418614"/>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t>Settings</a:t>
            </a:r>
          </a:p>
        </p:txBody>
      </p:sp>
    </p:spTree>
    <p:extLst>
      <p:ext uri="{BB962C8B-B14F-4D97-AF65-F5344CB8AC3E}">
        <p14:creationId xmlns:p14="http://schemas.microsoft.com/office/powerpoint/2010/main" val="38314668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Setting</a:t>
            </a:r>
          </a:p>
        </p:txBody>
      </p:sp>
      <p:sp>
        <p:nvSpPr>
          <p:cNvPr id="3" name="Content Placeholder 2"/>
          <p:cNvSpPr>
            <a:spLocks noGrp="1"/>
          </p:cNvSpPr>
          <p:nvPr>
            <p:ph idx="1"/>
          </p:nvPr>
        </p:nvSpPr>
        <p:spPr>
          <a:xfrm>
            <a:off x="162796" y="1825626"/>
            <a:ext cx="11020425" cy="4351338"/>
          </a:xfrm>
        </p:spPr>
        <p:txBody>
          <a:bodyPr/>
          <a:lstStyle/>
          <a:p>
            <a:pPr lvl="1"/>
            <a:endParaRPr lang="en-US" sz="1200" dirty="0"/>
          </a:p>
          <a:p>
            <a:r>
              <a:rPr lang="en-US" sz="1400" dirty="0"/>
              <a:t>Set Threshold for Fail acceptance (in table and summary)</a:t>
            </a:r>
          </a:p>
          <a:p>
            <a:pPr lvl="1"/>
            <a:r>
              <a:rPr lang="en-US" sz="1200" dirty="0"/>
              <a:t>Numerical spinner</a:t>
            </a:r>
          </a:p>
          <a:p>
            <a:r>
              <a:rPr lang="en-US" sz="1600" dirty="0"/>
              <a:t>Histogram setting:</a:t>
            </a:r>
          </a:p>
          <a:p>
            <a:pPr lvl="1"/>
            <a:r>
              <a:rPr lang="en-US" sz="1200" dirty="0"/>
              <a:t>Number of bins and bins value</a:t>
            </a:r>
          </a:p>
          <a:p>
            <a:r>
              <a:rPr lang="en-US" sz="1600" dirty="0"/>
              <a:t>Some setting for kernel of  analysis</a:t>
            </a:r>
          </a:p>
          <a:p>
            <a:pPr lvl="1"/>
            <a:r>
              <a:rPr lang="en-US" sz="1200" dirty="0"/>
              <a:t>(during of project will be defined)</a:t>
            </a:r>
          </a:p>
          <a:p>
            <a:r>
              <a:rPr lang="en-US" sz="1600" dirty="0"/>
              <a:t>If user is admin:</a:t>
            </a:r>
          </a:p>
          <a:p>
            <a:pPr lvl="1"/>
            <a:r>
              <a:rPr lang="en-US" sz="1200"/>
              <a:t>Manage and add users</a:t>
            </a:r>
            <a:endParaRPr lang="en-US" sz="1200" dirty="0"/>
          </a:p>
          <a:p>
            <a:pPr lvl="1"/>
            <a:endParaRPr lang="en-US" sz="1000" dirty="0"/>
          </a:p>
          <a:p>
            <a:pPr lvl="1"/>
            <a:endParaRPr lang="en-US" sz="1200" dirty="0"/>
          </a:p>
          <a:p>
            <a:endParaRPr lang="en-US" sz="4400" dirty="0"/>
          </a:p>
        </p:txBody>
      </p:sp>
      <p:sp>
        <p:nvSpPr>
          <p:cNvPr id="4" name="Rectangle 3"/>
          <p:cNvSpPr/>
          <p:nvPr/>
        </p:nvSpPr>
        <p:spPr>
          <a:xfrm>
            <a:off x="5113177" y="2267340"/>
            <a:ext cx="6293016" cy="390962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p:cNvSpPr/>
          <p:nvPr/>
        </p:nvSpPr>
        <p:spPr>
          <a:xfrm>
            <a:off x="5113175" y="5999681"/>
            <a:ext cx="6293017" cy="1934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Date/Time ,Version</a:t>
            </a:r>
          </a:p>
        </p:txBody>
      </p:sp>
      <p:sp>
        <p:nvSpPr>
          <p:cNvPr id="14" name="Rectangle 13"/>
          <p:cNvSpPr/>
          <p:nvPr/>
        </p:nvSpPr>
        <p:spPr>
          <a:xfrm>
            <a:off x="5113177" y="2267338"/>
            <a:ext cx="1128998" cy="31630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6260824" y="2267338"/>
            <a:ext cx="5154692" cy="316307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19" name="Rectangle 18"/>
          <p:cNvSpPr/>
          <p:nvPr/>
        </p:nvSpPr>
        <p:spPr>
          <a:xfrm>
            <a:off x="6232855" y="5565353"/>
            <a:ext cx="5173338" cy="434327"/>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View summary of added sequences (Name, Date, Machine, Type,…)</a:t>
            </a:r>
          </a:p>
          <a:p>
            <a:pPr algn="ctr"/>
            <a:r>
              <a:rPr lang="en-US" sz="1200" dirty="0">
                <a:solidFill>
                  <a:schemeClr val="tx1"/>
                </a:solidFill>
              </a:rPr>
              <a:t>(Sequences in the database for the current user also must be shown here)</a:t>
            </a:r>
          </a:p>
        </p:txBody>
      </p:sp>
      <p:sp>
        <p:nvSpPr>
          <p:cNvPr id="20" name="Rectangle 19"/>
          <p:cNvSpPr/>
          <p:nvPr/>
        </p:nvSpPr>
        <p:spPr>
          <a:xfrm>
            <a:off x="5113176" y="5430417"/>
            <a:ext cx="1119680" cy="5692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6232855" y="5434724"/>
            <a:ext cx="5173337" cy="13062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Analysis button, View DICOM Tag button</a:t>
            </a:r>
          </a:p>
        </p:txBody>
      </p:sp>
      <p:sp>
        <p:nvSpPr>
          <p:cNvPr id="22" name="Oval 21"/>
          <p:cNvSpPr/>
          <p:nvPr/>
        </p:nvSpPr>
        <p:spPr>
          <a:xfrm>
            <a:off x="5113173" y="5446615"/>
            <a:ext cx="1119673" cy="536867"/>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t>Add Acquisition</a:t>
            </a:r>
          </a:p>
        </p:txBody>
      </p:sp>
      <p:sp>
        <p:nvSpPr>
          <p:cNvPr id="25" name="Oval 24"/>
          <p:cNvSpPr/>
          <p:nvPr/>
        </p:nvSpPr>
        <p:spPr>
          <a:xfrm>
            <a:off x="5122503" y="2267337"/>
            <a:ext cx="1119671" cy="507737"/>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t>Image Viewer</a:t>
            </a:r>
          </a:p>
        </p:txBody>
      </p:sp>
      <p:sp>
        <p:nvSpPr>
          <p:cNvPr id="26" name="Oval 25"/>
          <p:cNvSpPr/>
          <p:nvPr/>
        </p:nvSpPr>
        <p:spPr>
          <a:xfrm>
            <a:off x="5113174" y="2806986"/>
            <a:ext cx="1119673" cy="529995"/>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t>3D distortion Viewer</a:t>
            </a:r>
          </a:p>
        </p:txBody>
      </p:sp>
      <p:sp>
        <p:nvSpPr>
          <p:cNvPr id="27" name="Oval 26"/>
          <p:cNvSpPr/>
          <p:nvPr/>
        </p:nvSpPr>
        <p:spPr>
          <a:xfrm>
            <a:off x="5131826" y="3345115"/>
            <a:ext cx="1119673" cy="545881"/>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t>Table &amp; Graph of Distortion</a:t>
            </a:r>
          </a:p>
        </p:txBody>
      </p:sp>
      <p:sp>
        <p:nvSpPr>
          <p:cNvPr id="28" name="Oval 27"/>
          <p:cNvSpPr/>
          <p:nvPr/>
        </p:nvSpPr>
        <p:spPr>
          <a:xfrm>
            <a:off x="5131826" y="3899130"/>
            <a:ext cx="1119673" cy="536867"/>
          </a:xfrm>
          <a:prstGeom prst="ellipse">
            <a:avLst/>
          </a:prstGeom>
          <a:solidFill>
            <a:srgbClr val="7030A0"/>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t>Compare Data</a:t>
            </a:r>
          </a:p>
        </p:txBody>
      </p:sp>
      <p:sp>
        <p:nvSpPr>
          <p:cNvPr id="29" name="Oval 28"/>
          <p:cNvSpPr/>
          <p:nvPr/>
        </p:nvSpPr>
        <p:spPr>
          <a:xfrm>
            <a:off x="5131826" y="4442954"/>
            <a:ext cx="1119673" cy="536867"/>
          </a:xfrm>
          <a:prstGeom prst="ellipse">
            <a:avLst/>
          </a:prstGeom>
          <a:solidFill>
            <a:srgbClr val="7030A0"/>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t>Generate Report</a:t>
            </a:r>
          </a:p>
        </p:txBody>
      </p:sp>
      <p:sp>
        <p:nvSpPr>
          <p:cNvPr id="30" name="Oval 29"/>
          <p:cNvSpPr/>
          <p:nvPr/>
        </p:nvSpPr>
        <p:spPr>
          <a:xfrm>
            <a:off x="5113174" y="4996090"/>
            <a:ext cx="1119673" cy="418614"/>
          </a:xfrm>
          <a:prstGeom prst="ellipse">
            <a:avLst/>
          </a:prstGeom>
          <a:solidFill>
            <a:srgbClr val="FF0000"/>
          </a:solidFill>
          <a:effectLst>
            <a:glow rad="1397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t>Settings</a:t>
            </a:r>
          </a:p>
        </p:txBody>
      </p:sp>
    </p:spTree>
    <p:extLst>
      <p:ext uri="{BB962C8B-B14F-4D97-AF65-F5344CB8AC3E}">
        <p14:creationId xmlns:p14="http://schemas.microsoft.com/office/powerpoint/2010/main" val="24089945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199</TotalTime>
  <Words>861</Words>
  <Application>Microsoft Office PowerPoint</Application>
  <PresentationFormat>Widescreen</PresentationFormat>
  <Paragraphs>171</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Wingdings</vt:lpstr>
      <vt:lpstr>Office Theme</vt:lpstr>
      <vt:lpstr>G- Phantom  analysis Software arrangement</vt:lpstr>
      <vt:lpstr>Notes:</vt:lpstr>
      <vt:lpstr>Login Page</vt:lpstr>
      <vt:lpstr>Main Page/Image Viewer</vt:lpstr>
      <vt:lpstr>3D Distortion Viewer</vt:lpstr>
      <vt:lpstr>Table &amp; Graph of Distortion</vt:lpstr>
      <vt:lpstr>Compare Data</vt:lpstr>
      <vt:lpstr>Generate report</vt:lpstr>
      <vt:lpstr>Setting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 Phantom  analysis Software</dc:title>
  <dc:creator>Administrator</dc:creator>
  <cp:lastModifiedBy>Mofidi</cp:lastModifiedBy>
  <cp:revision>54</cp:revision>
  <dcterms:created xsi:type="dcterms:W3CDTF">2023-07-24T08:00:09Z</dcterms:created>
  <dcterms:modified xsi:type="dcterms:W3CDTF">2024-06-29T11:53:48Z</dcterms:modified>
</cp:coreProperties>
</file>