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7" r:id="rId5"/>
    <p:sldId id="260" r:id="rId6"/>
    <p:sldId id="261" r:id="rId7"/>
    <p:sldId id="266" r:id="rId8"/>
    <p:sldId id="267" r:id="rId9"/>
    <p:sldId id="265" r:id="rId10"/>
    <p:sldId id="268" r:id="rId11"/>
    <p:sldId id="259" r:id="rId12"/>
    <p:sldId id="262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985B-BD3D-3251-F678-1D5B5360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FB1D6-FD35-DA28-F3A4-F3414200D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A2CF-4124-F7ED-BDC3-9A4DCECA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64EB5-84A1-5813-E4D3-D571D01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916D-D801-7D47-9BA8-6CEEB422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8E71-2A87-63AC-0A1E-18C5665B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0DB68-44B8-30AE-1A6C-DD9E4AFD6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B7AD-C7E2-AE9E-7FD0-7D6ACC57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31BB-4D52-E841-D8A2-781FCF3A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7AAD-251C-4351-1460-1B5AF4BB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182FD-DC69-8D53-0F25-7435B1A9B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2C879-EB89-9DC7-0C69-FBC467926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3DF6-A49A-2EC3-88F2-1024DBD2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8FA9-732B-9EE4-4AAA-0EE92326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337F-ECE2-BD09-037D-8441B4A9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EF9B-8880-6CEA-DEDC-A8DA8A4F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B34B-EC08-E431-1612-EC8507D9C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1FDC-C677-FCD8-D50E-9E05C94A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7805-FDF9-8DCC-7246-19DCDA7A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57DD-5FE8-7690-E3CF-1D8B3163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C9F6-1D2F-1C1C-EDF6-2EE1BF0C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FBF55-6439-6B0B-1E66-A9D551D5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9107-90B8-855E-7440-823CA92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27A7-333A-A4D8-FE86-9DF0C8C4C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85D8-9283-B78A-0B2A-A2559953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7EAD-A4A8-81A3-EAE5-27A5773C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03A1-26DC-4F7E-82A4-00876F25F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04977-7BB3-7102-50D5-333169B5C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D4C98-5B23-42CB-366A-B11BF4CF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D13E4-B427-03E3-EB3B-ECF62C89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E843-DDD3-BAED-52E8-7454FE3F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BBBE-0939-C533-031B-3CF458A8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8FEA-A14A-CE8A-B456-A0B29DC5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2C582-E49C-6B6E-076E-4E95DEDE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86FA8-D368-0E3B-63E8-32C0CBFFD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9D8195-501A-B280-37CB-02A1FD7BA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B2267-F6A2-D13D-39A6-8C90B91C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0303A-188E-FFED-B904-4F9A12C1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99DE0-0B71-0E47-60E8-1D484EF0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5DE9-CC02-524C-989B-1C5207CD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82356-4877-7FE6-3A0D-CB4C474D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25D51-1C0D-60D1-B019-8362BD3A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1D2EB-65E7-D3BB-1B31-EADC2376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BA508-8A85-E1A9-74E9-A3BAA941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25FA4-02B5-33D1-7FDF-7DB96D4D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8BDB6-EE92-98D2-C990-6C90C9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1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BFBA-E7B2-ACF0-9B29-570D0BF4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9F86-E37B-B940-11FF-00F481822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E7BB3-D231-B775-E577-8B158A6F3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BE6CA-8AC1-F439-0E21-29FF1B51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5C27D-69EE-94F4-EB81-AB01991D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CD603-63E4-3907-C914-9824CB66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1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DBED-3CC4-1B3E-A17C-1A0F338A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E6B7-CF80-81B9-DAF6-2DA72FEE6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08004-4F8B-FE95-BB4E-35522AF1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B0585-A536-9990-3B7C-71C96A0B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B35A-ABC9-E224-FEE0-75B21902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FE0DD-4120-3B8B-6677-8B49DEDF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CB089-7A25-678A-EE56-746A25C7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ED608-6F26-EA41-753C-F878E7AA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8882-42A4-CF8A-CFFB-A31BD73BE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C9F4-0DA0-4945-BC01-4DA7ED387D23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59FCE-5598-6632-DAD7-8AA571664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C2D1-51B4-65C5-6A9D-AA89CB432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DBDA-995A-4E70-8419-545C8A7B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D0E0-8ED7-76EC-D378-A79295517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Between Back End and Python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BD43A-07BE-24AE-ED86-ADDC4D8AE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Green: Alireza</a:t>
            </a:r>
          </a:p>
          <a:p>
            <a:pPr algn="l"/>
            <a:r>
              <a:rPr lang="en-US" dirty="0">
                <a:solidFill>
                  <a:schemeClr val="accent5"/>
                </a:solidFill>
              </a:rPr>
              <a:t>Blue: </a:t>
            </a:r>
            <a:r>
              <a:rPr lang="en-US" dirty="0" err="1">
                <a:solidFill>
                  <a:schemeClr val="accent5"/>
                </a:solidFill>
              </a:rPr>
              <a:t>Mojtaba</a:t>
            </a:r>
            <a:endParaRPr lang="en-US" dirty="0">
              <a:solidFill>
                <a:schemeClr val="accent5"/>
              </a:solidFill>
            </a:endParaRPr>
          </a:p>
          <a:p>
            <a:pPr algn="l"/>
            <a:r>
              <a:rPr lang="en-US" dirty="0">
                <a:solidFill>
                  <a:srgbClr val="FF0000"/>
                </a:solidFill>
              </a:rPr>
              <a:t>Red: Database</a:t>
            </a:r>
          </a:p>
          <a:p>
            <a:pPr algn="l"/>
            <a:r>
              <a:rPr lang="en-US" dirty="0"/>
              <a:t>Black: Mehdi</a:t>
            </a:r>
          </a:p>
        </p:txBody>
      </p:sp>
    </p:spTree>
    <p:extLst>
      <p:ext uri="{BB962C8B-B14F-4D97-AF65-F5344CB8AC3E}">
        <p14:creationId xmlns:p14="http://schemas.microsoft.com/office/powerpoint/2010/main" val="366083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Curves Definition: Scatter distortion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731FF-DC60-FB41-931F-3AA0E5D9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95" y="1863190"/>
            <a:ext cx="3991968" cy="4401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Distortion for all points on the sphere with radius of r from center of Isocenter.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Can be saved as csv file</a:t>
            </a: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A19278-F67D-1EA3-F59B-8CEF0E50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151" y="1901581"/>
            <a:ext cx="4284304" cy="310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2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Page: One Scan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B9CDD-BFC5-04CD-0D54-BEF4E154C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4" b="11625"/>
          <a:stretch/>
        </p:blipFill>
        <p:spPr>
          <a:xfrm>
            <a:off x="4727812" y="1436947"/>
            <a:ext cx="7077501" cy="467724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7C6629-CF6D-B36D-A23D-3BC7AC8FC0A9}"/>
              </a:ext>
            </a:extLst>
          </p:cNvPr>
          <p:cNvSpPr txBox="1"/>
          <p:nvPr/>
        </p:nvSpPr>
        <p:spPr>
          <a:xfrm>
            <a:off x="5595581" y="2006220"/>
            <a:ext cx="533400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Statistics Summary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681B78-237E-FDCB-08A3-79218FF52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609083"/>
              </p:ext>
            </p:extLst>
          </p:nvPr>
        </p:nvGraphicFramePr>
        <p:xfrm>
          <a:off x="5595582" y="2402051"/>
          <a:ext cx="5334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3433633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3836038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43791799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6811328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242993853"/>
                    </a:ext>
                  </a:extLst>
                </a:gridCol>
              </a:tblGrid>
              <a:tr h="16996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STD(mm)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Max(mm)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% above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9030"/>
                  </a:ext>
                </a:extLst>
              </a:tr>
              <a:tr h="169965">
                <a:tc>
                  <a:txBody>
                    <a:bodyPr/>
                    <a:lstStyle/>
                    <a:p>
                      <a:r>
                        <a:rPr lang="en-US" dirty="0"/>
                        <a:t>dx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19910"/>
                  </a:ext>
                </a:extLst>
              </a:tr>
              <a:tr h="169965">
                <a:tc>
                  <a:txBody>
                    <a:bodyPr/>
                    <a:lstStyle/>
                    <a:p>
                      <a:r>
                        <a:rPr lang="en-US" dirty="0" err="1"/>
                        <a:t>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0000"/>
                          </a:highlight>
                        </a:rPr>
                        <a:t>???????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77960"/>
                  </a:ext>
                </a:extLst>
              </a:tr>
              <a:tr h="169965">
                <a:tc>
                  <a:txBody>
                    <a:bodyPr/>
                    <a:lstStyle/>
                    <a:p>
                      <a:r>
                        <a:rPr lang="en-US" dirty="0" err="1"/>
                        <a:t>dz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highlight>
                            <a:srgbClr val="FF0000"/>
                          </a:highlight>
                        </a:rPr>
                        <a:t>???????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01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93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DCD2196-DAC9-4E6C-0FF8-06E67EE1E307}"/>
              </a:ext>
            </a:extLst>
          </p:cNvPr>
          <p:cNvSpPr txBox="1"/>
          <p:nvPr/>
        </p:nvSpPr>
        <p:spPr>
          <a:xfrm>
            <a:off x="6223379" y="4895653"/>
            <a:ext cx="10247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C7ED1B-3218-79C6-4E1C-952630A375CE}"/>
              </a:ext>
            </a:extLst>
          </p:cNvPr>
          <p:cNvSpPr txBox="1"/>
          <p:nvPr/>
        </p:nvSpPr>
        <p:spPr>
          <a:xfrm>
            <a:off x="7415283" y="4892603"/>
            <a:ext cx="111570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curve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F2F21E-046A-F350-5A8C-9F4D35BD79AF}"/>
              </a:ext>
            </a:extLst>
          </p:cNvPr>
          <p:cNvSpPr txBox="1"/>
          <p:nvPr/>
        </p:nvSpPr>
        <p:spPr>
          <a:xfrm>
            <a:off x="8719781" y="4892603"/>
            <a:ext cx="111570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 curve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71437-9020-5230-2CC5-782F4E33C909}"/>
              </a:ext>
            </a:extLst>
          </p:cNvPr>
          <p:cNvSpPr txBox="1"/>
          <p:nvPr/>
        </p:nvSpPr>
        <p:spPr>
          <a:xfrm>
            <a:off x="10024279" y="4892603"/>
            <a:ext cx="111570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 curve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C88B3-0EEA-29DC-05A4-12D81ACABE2A}"/>
              </a:ext>
            </a:extLst>
          </p:cNvPr>
          <p:cNvSpPr txBox="1"/>
          <p:nvPr/>
        </p:nvSpPr>
        <p:spPr>
          <a:xfrm>
            <a:off x="6272282" y="4367816"/>
            <a:ext cx="2756849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Curve Type selection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799700-0BCA-6D28-480E-1BFC475ABC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54273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All Data for this Page can be find in Database</a:t>
            </a:r>
          </a:p>
          <a:p>
            <a:pPr marL="1828800" lvl="4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98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Page: One Scan Analysis Detail (Table Graph)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27D89-6DBA-4982-5899-9F164564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86" y="1508076"/>
            <a:ext cx="10322086" cy="521019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E789D0-1B05-78C7-FC93-EA7D557D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327" y="2637430"/>
            <a:ext cx="3275461" cy="100652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All Data for this Page can be find in Database</a:t>
            </a:r>
          </a:p>
          <a:p>
            <a:endParaRPr lang="en-US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2773B665-4FFD-B259-73E8-CF781B279616}"/>
              </a:ext>
            </a:extLst>
          </p:cNvPr>
          <p:cNvSpPr txBox="1">
            <a:spLocks/>
          </p:cNvSpPr>
          <p:nvPr/>
        </p:nvSpPr>
        <p:spPr>
          <a:xfrm>
            <a:off x="2647667" y="5349924"/>
            <a:ext cx="3275461" cy="1006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All Data for this Page can be find in Database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Max,min,std,find</a:t>
            </a:r>
            <a:r>
              <a:rPr lang="en-US" dirty="0">
                <a:solidFill>
                  <a:schemeClr val="accent6"/>
                </a:solidFill>
              </a:rPr>
              <a:t> points, max </a:t>
            </a:r>
            <a:r>
              <a:rPr lang="en-US" dirty="0" err="1">
                <a:solidFill>
                  <a:schemeClr val="accent6"/>
                </a:solidFill>
              </a:rPr>
              <a:t>coordinate,min</a:t>
            </a:r>
            <a:r>
              <a:rPr lang="en-US" dirty="0">
                <a:solidFill>
                  <a:schemeClr val="accent6"/>
                </a:solidFill>
              </a:rPr>
              <a:t> coordinate</a:t>
            </a:r>
          </a:p>
          <a:p>
            <a:endParaRPr lang="en-US" dirty="0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C1D0FCA-964F-E2D3-CB59-5CA494ADA2D3}"/>
              </a:ext>
            </a:extLst>
          </p:cNvPr>
          <p:cNvSpPr txBox="1">
            <a:spLocks/>
          </p:cNvSpPr>
          <p:nvPr/>
        </p:nvSpPr>
        <p:spPr>
          <a:xfrm>
            <a:off x="7315201" y="5363573"/>
            <a:ext cx="3275461" cy="10065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 Button for showing and Hiding, Top Table Expanding when it is hidden.</a:t>
            </a:r>
          </a:p>
          <a:p>
            <a:endParaRPr lang="en-US" dirty="0"/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EF86CD9-8450-0EBD-3BB6-9D519AD170B4}"/>
              </a:ext>
            </a:extLst>
          </p:cNvPr>
          <p:cNvSpPr txBox="1">
            <a:spLocks/>
          </p:cNvSpPr>
          <p:nvPr/>
        </p:nvSpPr>
        <p:spPr>
          <a:xfrm>
            <a:off x="4726674" y="2637430"/>
            <a:ext cx="2579426" cy="35476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All Data for this Page can be find in Database</a:t>
            </a:r>
          </a:p>
          <a:p>
            <a:endParaRPr lang="en-US" dirty="0"/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85EE59BC-2C34-9CF9-1094-103EC7A7C3EB}"/>
              </a:ext>
            </a:extLst>
          </p:cNvPr>
          <p:cNvSpPr txBox="1">
            <a:spLocks/>
          </p:cNvSpPr>
          <p:nvPr/>
        </p:nvSpPr>
        <p:spPr>
          <a:xfrm>
            <a:off x="2088108" y="3197957"/>
            <a:ext cx="4858601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</a:rPr>
              <a:t>Front request: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id,(ax, </a:t>
            </a:r>
            <a:r>
              <a:rPr lang="en-US" dirty="0" err="1">
                <a:solidFill>
                  <a:schemeClr val="accent6"/>
                </a:solidFill>
              </a:rPr>
              <a:t>cor</a:t>
            </a:r>
            <a:r>
              <a:rPr lang="en-US" dirty="0">
                <a:solidFill>
                  <a:schemeClr val="accent6"/>
                </a:solidFill>
              </a:rPr>
              <a:t>, sag), slice</a:t>
            </a:r>
          </a:p>
          <a:p>
            <a:r>
              <a:rPr lang="en-US" dirty="0">
                <a:solidFill>
                  <a:schemeClr val="accent5"/>
                </a:solidFill>
              </a:rPr>
              <a:t>Python: find Slice from database and write as Json in </a:t>
            </a:r>
            <a:r>
              <a:rPr lang="en-US" dirty="0" err="1">
                <a:solidFill>
                  <a:srgbClr val="FF0000"/>
                </a:solidFill>
              </a:rPr>
              <a:t>DataBase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66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Page: Compare results of multiple scan (Compare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178E8-467A-69A6-35E1-24B408B4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72" y="2381805"/>
            <a:ext cx="7313246" cy="369144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731FF-DC60-FB41-931F-3AA0E5D9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95" y="1863190"/>
            <a:ext cx="3991968" cy="44011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All Data for this Page can be find in Database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all analyzed scans </a:t>
            </a:r>
            <a:r>
              <a:rPr lang="en-US" dirty="0" err="1">
                <a:solidFill>
                  <a:schemeClr val="accent6"/>
                </a:solidFill>
              </a:rPr>
              <a:t>tou</a:t>
            </a:r>
            <a:r>
              <a:rPr lang="en-US" dirty="0">
                <a:solidFill>
                  <a:schemeClr val="accent6"/>
                </a:solidFill>
              </a:rPr>
              <a:t> should show </a:t>
            </a:r>
            <a:r>
              <a:rPr lang="en-US" dirty="0" err="1">
                <a:solidFill>
                  <a:schemeClr val="accent6"/>
                </a:solidFill>
              </a:rPr>
              <a:t>datas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dirty="0">
                <a:solidFill>
                  <a:schemeClr val="accent6"/>
                </a:solidFill>
              </a:rPr>
              <a:t>Phantom Alignment can be hide in this state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Curve must be pushed up  so that the user is not required scroll the page.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Curves: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Cumulative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Histogram</a:t>
            </a:r>
          </a:p>
          <a:p>
            <a:pPr lvl="2"/>
            <a:r>
              <a:rPr lang="en-US" dirty="0">
                <a:solidFill>
                  <a:schemeClr val="accent6"/>
                </a:solidFill>
              </a:rPr>
              <a:t>Scatter (bandwidth-mean distortion)</a:t>
            </a: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CD2EA5-4ECC-A07E-B32B-62F2878AE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02978"/>
              </p:ext>
            </p:extLst>
          </p:nvPr>
        </p:nvGraphicFramePr>
        <p:xfrm>
          <a:off x="5233346" y="3331048"/>
          <a:ext cx="2941665" cy="92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53">
                  <a:extLst>
                    <a:ext uri="{9D8B030D-6E8A-4147-A177-3AD203B41FA5}">
                      <a16:colId xmlns:a16="http://schemas.microsoft.com/office/drawing/2014/main" val="2343363306"/>
                    </a:ext>
                  </a:extLst>
                </a:gridCol>
                <a:gridCol w="601253">
                  <a:extLst>
                    <a:ext uri="{9D8B030D-6E8A-4147-A177-3AD203B41FA5}">
                      <a16:colId xmlns:a16="http://schemas.microsoft.com/office/drawing/2014/main" val="2038360380"/>
                    </a:ext>
                  </a:extLst>
                </a:gridCol>
                <a:gridCol w="601253">
                  <a:extLst>
                    <a:ext uri="{9D8B030D-6E8A-4147-A177-3AD203B41FA5}">
                      <a16:colId xmlns:a16="http://schemas.microsoft.com/office/drawing/2014/main" val="1437917993"/>
                    </a:ext>
                  </a:extLst>
                </a:gridCol>
                <a:gridCol w="601253">
                  <a:extLst>
                    <a:ext uri="{9D8B030D-6E8A-4147-A177-3AD203B41FA5}">
                      <a16:colId xmlns:a16="http://schemas.microsoft.com/office/drawing/2014/main" val="1868113289"/>
                    </a:ext>
                  </a:extLst>
                </a:gridCol>
                <a:gridCol w="601253">
                  <a:extLst>
                    <a:ext uri="{9D8B030D-6E8A-4147-A177-3AD203B41FA5}">
                      <a16:colId xmlns:a16="http://schemas.microsoft.com/office/drawing/2014/main" val="3242993853"/>
                    </a:ext>
                  </a:extLst>
                </a:gridCol>
              </a:tblGrid>
              <a:tr h="373869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Mean(mm)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STD(mm)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Max(mm)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% above 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9030"/>
                  </a:ext>
                </a:extLst>
              </a:tr>
              <a:tr h="221960">
                <a:tc>
                  <a:txBody>
                    <a:bodyPr/>
                    <a:lstStyle/>
                    <a:p>
                      <a:r>
                        <a:rPr lang="en-US" sz="1050" dirty="0"/>
                        <a:t>Scan1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19910"/>
                  </a:ext>
                </a:extLst>
              </a:tr>
              <a:tr h="299095">
                <a:tc>
                  <a:txBody>
                    <a:bodyPr/>
                    <a:lstStyle/>
                    <a:p>
                      <a:r>
                        <a:rPr lang="en-US" sz="1050" dirty="0"/>
                        <a:t>Scan2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rgbClr val="FF0000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7796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C82CACE-FF61-AFB8-06FE-D56EA21C9E82}"/>
              </a:ext>
            </a:extLst>
          </p:cNvPr>
          <p:cNvSpPr txBox="1"/>
          <p:nvPr/>
        </p:nvSpPr>
        <p:spPr>
          <a:xfrm>
            <a:off x="5165108" y="2639931"/>
            <a:ext cx="4714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092977-7295-F8D5-2722-228DE61A6504}"/>
              </a:ext>
            </a:extLst>
          </p:cNvPr>
          <p:cNvSpPr txBox="1"/>
          <p:nvPr/>
        </p:nvSpPr>
        <p:spPr>
          <a:xfrm>
            <a:off x="5636526" y="2639931"/>
            <a:ext cx="4714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B1210-17FC-C754-368F-9959666364B3}"/>
              </a:ext>
            </a:extLst>
          </p:cNvPr>
          <p:cNvSpPr txBox="1"/>
          <p:nvPr/>
        </p:nvSpPr>
        <p:spPr>
          <a:xfrm>
            <a:off x="6107944" y="2639931"/>
            <a:ext cx="4714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dz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4E510-A8F6-5BF7-A1A1-B9E1AE7D7BAE}"/>
              </a:ext>
            </a:extLst>
          </p:cNvPr>
          <p:cNvSpPr txBox="1"/>
          <p:nvPr/>
        </p:nvSpPr>
        <p:spPr>
          <a:xfrm>
            <a:off x="6579362" y="2639931"/>
            <a:ext cx="47141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3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Curves Definition: bandwidth–mean distortion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731FF-DC60-FB41-931F-3AA0E5D9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95" y="1863190"/>
            <a:ext cx="3991968" cy="4401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Plot of Mean distortion of each series against its bandwidth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Can be saved as csv file</a:t>
            </a: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B907D-0656-AA1C-F78E-DFB9D842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09" y="1959235"/>
            <a:ext cx="29146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1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Page: Generate report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731FF-DC60-FB41-931F-3AA0E5D9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7" y="1945077"/>
            <a:ext cx="8766853" cy="320452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Generate PDF File according this</a:t>
            </a: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205525-447A-1857-6331-37A028A6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4125"/>
            <a:ext cx="10220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3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Page: Settings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5783A6-CA1E-9F25-DA38-8F76A9CC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283" b="21163"/>
          <a:stretch/>
        </p:blipFill>
        <p:spPr>
          <a:xfrm>
            <a:off x="1075116" y="1562806"/>
            <a:ext cx="9755747" cy="446800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731FF-DC60-FB41-931F-3AA0E5D9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938" y="5070277"/>
            <a:ext cx="3166280" cy="702725"/>
          </a:xfrm>
          <a:ln w="38100">
            <a:solidFill>
              <a:schemeClr val="accent5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accent5"/>
                </a:solidFill>
              </a:rPr>
              <a:t>Mojtaba</a:t>
            </a:r>
            <a:endParaRPr lang="en-US" dirty="0">
              <a:solidFill>
                <a:schemeClr val="accent5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92D15B-3025-253B-A5DE-2820106915F3}"/>
              </a:ext>
            </a:extLst>
          </p:cNvPr>
          <p:cNvSpPr/>
          <p:nvPr/>
        </p:nvSpPr>
        <p:spPr>
          <a:xfrm>
            <a:off x="1075116" y="1562806"/>
            <a:ext cx="5625935" cy="186619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2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F3B6-520A-EAC5-341B-568F4D52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C3E2-21D1-F10F-687B-FF045ECE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095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3D Visual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One scan analysis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One Scan analysis detail(Table Graph)</a:t>
            </a:r>
          </a:p>
          <a:p>
            <a:r>
              <a:rPr lang="en-US" sz="2000" dirty="0">
                <a:solidFill>
                  <a:schemeClr val="accent6"/>
                </a:solidFill>
              </a:rPr>
              <a:t>Compare results of multiple scan (Compare Data)</a:t>
            </a:r>
          </a:p>
          <a:p>
            <a:r>
              <a:rPr lang="en-US" sz="2000" dirty="0"/>
              <a:t>Generate Report</a:t>
            </a:r>
          </a:p>
          <a:p>
            <a:r>
              <a:rPr lang="en-US" sz="2000" dirty="0"/>
              <a:t>Setting</a:t>
            </a:r>
          </a:p>
          <a:p>
            <a:r>
              <a:rPr lang="en-US" sz="2000" dirty="0"/>
              <a:t>Users</a:t>
            </a:r>
          </a:p>
          <a:p>
            <a:r>
              <a:rPr lang="en-US" sz="2000" dirty="0"/>
              <a:t>Upload</a:t>
            </a:r>
          </a:p>
          <a:p>
            <a:r>
              <a:rPr lang="en-US" sz="2000" dirty="0"/>
              <a:t>Logout</a:t>
            </a:r>
          </a:p>
          <a:p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/>
                </a:solidFill>
              </a:rPr>
              <a:t>If the page scrolling can not be removed, the footer can be hide with button.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/>
                </a:solidFill>
              </a:rPr>
              <a:t>The object must be have adaptable size for different resolution of screen or screen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CC3F5-E980-1B10-7CCA-AB1F05FF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96"/>
          <a:stretch/>
        </p:blipFill>
        <p:spPr>
          <a:xfrm>
            <a:off x="9110002" y="1690688"/>
            <a:ext cx="2369235" cy="50323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BAC304-8458-021F-D115-9BA6DF6CF8B0}"/>
              </a:ext>
            </a:extLst>
          </p:cNvPr>
          <p:cNvSpPr/>
          <p:nvPr/>
        </p:nvSpPr>
        <p:spPr>
          <a:xfrm>
            <a:off x="9720775" y="5992837"/>
            <a:ext cx="1758462" cy="73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AE869F-B7B3-6B48-E342-3E277302A06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808741" y="6311900"/>
            <a:ext cx="1912034" cy="4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3D51F-1AD9-28A0-253A-1A1608FB0B64}"/>
              </a:ext>
            </a:extLst>
          </p:cNvPr>
          <p:cNvSpPr txBox="1"/>
          <p:nvPr/>
        </p:nvSpPr>
        <p:spPr>
          <a:xfrm>
            <a:off x="5712655" y="6173284"/>
            <a:ext cx="209608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Footer Table</a:t>
            </a:r>
          </a:p>
        </p:txBody>
      </p:sp>
    </p:spTree>
    <p:extLst>
      <p:ext uri="{BB962C8B-B14F-4D97-AF65-F5344CB8AC3E}">
        <p14:creationId xmlns:p14="http://schemas.microsoft.com/office/powerpoint/2010/main" val="382201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F3B6-520A-EAC5-341B-568F4D52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C3E2-21D1-F10F-687B-FF045ECE7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54922" cy="4532325"/>
          </a:xfrm>
        </p:spPr>
        <p:txBody>
          <a:bodyPr numCol="2">
            <a:normAutofit/>
          </a:bodyPr>
          <a:lstStyle/>
          <a:p>
            <a:r>
              <a:rPr lang="en-US" sz="2000" dirty="0"/>
              <a:t>Select Scan</a:t>
            </a:r>
          </a:p>
          <a:p>
            <a:r>
              <a:rPr lang="en-US" sz="2000" dirty="0"/>
              <a:t>% of process state</a:t>
            </a:r>
          </a:p>
          <a:p>
            <a:r>
              <a:rPr lang="en-US" sz="2000" dirty="0"/>
              <a:t>Image Folder Name</a:t>
            </a:r>
          </a:p>
          <a:p>
            <a:r>
              <a:rPr lang="en-US" sz="2000" dirty="0"/>
              <a:t>Modality</a:t>
            </a:r>
          </a:p>
          <a:p>
            <a:r>
              <a:rPr lang="en-US" sz="2000" dirty="0"/>
              <a:t>Orientation</a:t>
            </a:r>
          </a:p>
          <a:p>
            <a:r>
              <a:rPr lang="en-US" sz="2000" dirty="0"/>
              <a:t>Series Description</a:t>
            </a:r>
          </a:p>
          <a:p>
            <a:r>
              <a:rPr lang="en-US" sz="2000" dirty="0"/>
              <a:t>Series Date</a:t>
            </a:r>
          </a:p>
          <a:p>
            <a:r>
              <a:rPr lang="en-US" sz="2000" dirty="0"/>
              <a:t>Sequence name</a:t>
            </a:r>
          </a:p>
          <a:p>
            <a:r>
              <a:rPr lang="en-US" sz="2000" dirty="0"/>
              <a:t>Bandwidth</a:t>
            </a:r>
          </a:p>
          <a:p>
            <a:r>
              <a:rPr lang="en-US" sz="2000" dirty="0"/>
              <a:t>Field Strength</a:t>
            </a:r>
          </a:p>
          <a:p>
            <a:r>
              <a:rPr lang="en-US" sz="2000" dirty="0"/>
              <a:t>Gradient Strength (</a:t>
            </a:r>
            <a:r>
              <a:rPr lang="en-US" sz="2000" dirty="0" err="1"/>
              <a:t>mT</a:t>
            </a:r>
            <a:r>
              <a:rPr lang="en-US" sz="2000" dirty="0"/>
              <a:t>/m)</a:t>
            </a:r>
          </a:p>
          <a:p>
            <a:r>
              <a:rPr lang="en-US" sz="2000" dirty="0"/>
              <a:t>Encoding</a:t>
            </a:r>
          </a:p>
          <a:p>
            <a:r>
              <a:rPr lang="en-US" sz="2000" dirty="0"/>
              <a:t>Manufacture</a:t>
            </a:r>
          </a:p>
          <a:p>
            <a:r>
              <a:rPr lang="en-US" sz="2000" dirty="0"/>
              <a:t>Model</a:t>
            </a:r>
          </a:p>
          <a:p>
            <a:r>
              <a:rPr lang="en-US" sz="2000" dirty="0"/>
              <a:t>Engine version</a:t>
            </a:r>
          </a:p>
          <a:p>
            <a:r>
              <a:rPr lang="en-US" sz="2000" dirty="0"/>
              <a:t>Number of Slices</a:t>
            </a:r>
          </a:p>
          <a:p>
            <a:r>
              <a:rPr lang="en-US" sz="2000" dirty="0"/>
              <a:t>Series UID</a:t>
            </a:r>
          </a:p>
          <a:p>
            <a:r>
              <a:rPr lang="en-US" sz="2000" dirty="0"/>
              <a:t>Station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CC3F5-E980-1B10-7CCA-AB1F05FF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96"/>
          <a:stretch/>
        </p:blipFill>
        <p:spPr>
          <a:xfrm>
            <a:off x="9110002" y="1690688"/>
            <a:ext cx="2369235" cy="50323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BAC304-8458-021F-D115-9BA6DF6CF8B0}"/>
              </a:ext>
            </a:extLst>
          </p:cNvPr>
          <p:cNvSpPr/>
          <p:nvPr/>
        </p:nvSpPr>
        <p:spPr>
          <a:xfrm>
            <a:off x="9720775" y="5992837"/>
            <a:ext cx="1758462" cy="730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AE869F-B7B3-6B48-E342-3E277302A06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808741" y="6311900"/>
            <a:ext cx="1912034" cy="4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AF3D51F-1AD9-28A0-253A-1A1608FB0B64}"/>
              </a:ext>
            </a:extLst>
          </p:cNvPr>
          <p:cNvSpPr txBox="1"/>
          <p:nvPr/>
        </p:nvSpPr>
        <p:spPr>
          <a:xfrm>
            <a:off x="5712655" y="6173284"/>
            <a:ext cx="209608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 Footer Table</a:t>
            </a:r>
          </a:p>
        </p:txBody>
      </p:sp>
    </p:spTree>
    <p:extLst>
      <p:ext uri="{BB962C8B-B14F-4D97-AF65-F5344CB8AC3E}">
        <p14:creationId xmlns:p14="http://schemas.microsoft.com/office/powerpoint/2010/main" val="37721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84AF-3DE7-EAF9-1E36-1D3F2606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Dialog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DB9-D4C1-1ACB-9006-6624568B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دکمه </a:t>
            </a:r>
            <a:r>
              <a:rPr lang="en-US" dirty="0"/>
              <a:t>OK</a:t>
            </a:r>
            <a:r>
              <a:rPr lang="fa-IR" dirty="0"/>
              <a:t> در پایین صفحه امکان کلیک کردن را ندارد و با </a:t>
            </a:r>
            <a:r>
              <a:rPr lang="en-US" dirty="0"/>
              <a:t>Scroll</a:t>
            </a:r>
            <a:r>
              <a:rPr lang="fa-IR" dirty="0"/>
              <a:t> کردن </a:t>
            </a:r>
            <a:r>
              <a:rPr lang="en-US" dirty="0"/>
              <a:t>dialog</a:t>
            </a:r>
            <a:r>
              <a:rPr lang="fa-IR" dirty="0"/>
              <a:t> بارگذاری بسته میشود.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A6A99-ADA3-303D-AE68-CB70F0F82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2538591"/>
            <a:ext cx="7399606" cy="37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1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84AF-3DE7-EAF9-1E36-1D3F2606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Load Dialog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DB9-D4C1-1ACB-9006-6624568B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Front Request: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After Loading Image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 send to Python -&gt; id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Python Output: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Python find Location from </a:t>
            </a:r>
            <a:r>
              <a:rPr lang="en-US" u="sng" dirty="0">
                <a:solidFill>
                  <a:schemeClr val="accent5"/>
                </a:solidFill>
              </a:rPr>
              <a:t>id</a:t>
            </a:r>
            <a:r>
              <a:rPr lang="en-US" dirty="0">
                <a:solidFill>
                  <a:schemeClr val="accent5"/>
                </a:solidFill>
              </a:rPr>
              <a:t> 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Sorting &amp; Generate Folder. </a:t>
            </a:r>
            <a:r>
              <a:rPr lang="en-US" u="sng" dirty="0">
                <a:solidFill>
                  <a:schemeClr val="accent5"/>
                </a:solidFill>
              </a:rPr>
              <a:t>Write End of Work </a:t>
            </a:r>
            <a:r>
              <a:rPr lang="en-US" dirty="0">
                <a:solidFill>
                  <a:schemeClr val="accent5"/>
                </a:solidFill>
              </a:rPr>
              <a:t>and </a:t>
            </a:r>
            <a:r>
              <a:rPr lang="en-US" u="sng" dirty="0">
                <a:solidFill>
                  <a:schemeClr val="accent5"/>
                </a:solidFill>
              </a:rPr>
              <a:t>location with Id </a:t>
            </a:r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Extract </a:t>
            </a:r>
            <a:r>
              <a:rPr lang="en-US" dirty="0" err="1">
                <a:solidFill>
                  <a:schemeClr val="accent5"/>
                </a:solidFill>
              </a:rPr>
              <a:t>Dicom</a:t>
            </a:r>
            <a:r>
              <a:rPr lang="en-US" dirty="0">
                <a:solidFill>
                  <a:schemeClr val="accent5"/>
                </a:solidFill>
              </a:rPr>
              <a:t> Information for </a:t>
            </a:r>
            <a:r>
              <a:rPr lang="en-US" u="sng" dirty="0">
                <a:solidFill>
                  <a:schemeClr val="accent5"/>
                </a:solidFill>
              </a:rPr>
              <a:t>Footer table  and image size </a:t>
            </a:r>
            <a:r>
              <a:rPr lang="en-US" dirty="0">
                <a:solidFill>
                  <a:schemeClr val="accent5"/>
                </a:solidFill>
              </a:rPr>
              <a:t>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48211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84AF-3DE7-EAF9-1E36-1D3F2606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EDB9-D4C1-1ACB-9006-6624568B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Front Request: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send to Python -&gt; id 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Python find Location from </a:t>
            </a:r>
            <a:r>
              <a:rPr lang="en-US" u="sng" dirty="0">
                <a:solidFill>
                  <a:schemeClr val="accent6"/>
                </a:solidFill>
              </a:rPr>
              <a:t>id</a:t>
            </a:r>
            <a:r>
              <a:rPr lang="en-US" dirty="0">
                <a:solidFill>
                  <a:schemeClr val="accent6"/>
                </a:solidFill>
              </a:rPr>
              <a:t> 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r>
              <a:rPr lang="en-US" dirty="0">
                <a:solidFill>
                  <a:schemeClr val="accent5"/>
                </a:solidFill>
              </a:rPr>
              <a:t>Python Output: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Analysis Progress percent 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Analysis Output: Write for </a:t>
            </a:r>
            <a:r>
              <a:rPr lang="en-US" u="sng" dirty="0">
                <a:solidFill>
                  <a:schemeClr val="accent5"/>
                </a:solidFill>
              </a:rPr>
              <a:t>Id</a:t>
            </a:r>
            <a:r>
              <a:rPr lang="en-US" dirty="0">
                <a:solidFill>
                  <a:schemeClr val="accent5"/>
                </a:solidFill>
              </a:rPr>
              <a:t>: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Distortion for all points (dx, </a:t>
            </a:r>
            <a:r>
              <a:rPr lang="en-US" dirty="0" err="1">
                <a:solidFill>
                  <a:schemeClr val="accent5"/>
                </a:solidFill>
              </a:rPr>
              <a:t>dy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dz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dr</a:t>
            </a:r>
            <a:r>
              <a:rPr lang="en-US">
                <a:solidFill>
                  <a:schemeClr val="accent5"/>
                </a:solidFill>
              </a:rPr>
              <a:t>) in </a:t>
            </a:r>
            <a:r>
              <a:rPr lang="en-US">
                <a:solidFill>
                  <a:srgbClr val="FF0000"/>
                </a:solidFill>
              </a:rPr>
              <a:t>Database</a:t>
            </a:r>
          </a:p>
          <a:p>
            <a:pPr lvl="2"/>
            <a:r>
              <a:rPr lang="en-US">
                <a:solidFill>
                  <a:schemeClr val="accent5"/>
                </a:solidFill>
              </a:rPr>
              <a:t>Summary </a:t>
            </a:r>
            <a:r>
              <a:rPr lang="en-US" dirty="0">
                <a:solidFill>
                  <a:schemeClr val="accent5"/>
                </a:solidFill>
              </a:rPr>
              <a:t>of Statistic: dx, </a:t>
            </a:r>
            <a:r>
              <a:rPr lang="en-US" dirty="0" err="1">
                <a:solidFill>
                  <a:schemeClr val="accent5"/>
                </a:solidFill>
              </a:rPr>
              <a:t>dy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dz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dr</a:t>
            </a:r>
            <a:r>
              <a:rPr lang="en-US" dirty="0">
                <a:solidFill>
                  <a:schemeClr val="accent5"/>
                </a:solidFill>
              </a:rPr>
              <a:t> (Number of find </a:t>
            </a:r>
            <a:r>
              <a:rPr lang="en-US" dirty="0" err="1">
                <a:solidFill>
                  <a:schemeClr val="accent5"/>
                </a:solidFill>
              </a:rPr>
              <a:t>points,mean</a:t>
            </a:r>
            <a:r>
              <a:rPr lang="en-US" dirty="0">
                <a:solidFill>
                  <a:schemeClr val="accent5"/>
                </a:solidFill>
              </a:rPr>
              <a:t>, max &amp; coordinate, min&amp; coordinate , std, % above ???) in </a:t>
            </a:r>
            <a:r>
              <a:rPr lang="en-US" dirty="0">
                <a:solidFill>
                  <a:srgbClr val="FF0000"/>
                </a:solidFill>
              </a:rPr>
              <a:t>Database (??? Read from Database)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Phantom Alignment 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Find the Slices limits of (X,Y,Z) 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2"/>
            <a:r>
              <a:rPr lang="en-US" dirty="0">
                <a:solidFill>
                  <a:schemeClr val="accent5"/>
                </a:solidFill>
              </a:rPr>
              <a:t>Curves: Json 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3"/>
            <a:r>
              <a:rPr lang="en-US" dirty="0">
                <a:solidFill>
                  <a:schemeClr val="accent5"/>
                </a:solidFill>
              </a:rPr>
              <a:t>Cumulative </a:t>
            </a:r>
          </a:p>
          <a:p>
            <a:pPr lvl="3"/>
            <a:r>
              <a:rPr lang="en-US" dirty="0">
                <a:solidFill>
                  <a:schemeClr val="accent5"/>
                </a:solidFill>
              </a:rPr>
              <a:t>Histogram (bin &amp; width?)</a:t>
            </a:r>
          </a:p>
          <a:p>
            <a:pPr lvl="3"/>
            <a:r>
              <a:rPr lang="en-US" dirty="0">
                <a:solidFill>
                  <a:schemeClr val="accent5"/>
                </a:solidFill>
              </a:rPr>
              <a:t>Mean distortion</a:t>
            </a:r>
          </a:p>
          <a:p>
            <a:pPr lvl="3"/>
            <a:r>
              <a:rPr lang="en-US" dirty="0">
                <a:solidFill>
                  <a:schemeClr val="accent5"/>
                </a:solidFill>
              </a:rPr>
              <a:t>Scatter plot of distortion</a:t>
            </a:r>
          </a:p>
          <a:p>
            <a:pPr lvl="3"/>
            <a:endParaRPr lang="en-US" dirty="0">
              <a:solidFill>
                <a:schemeClr val="accent5"/>
              </a:solidFill>
            </a:endParaRPr>
          </a:p>
          <a:p>
            <a:pPr marL="1828800" lvl="4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4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Curves Definition: </a:t>
            </a:r>
            <a:r>
              <a:rPr lang="en-US" dirty="0"/>
              <a:t>Cumulative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731FF-DC60-FB41-931F-3AA0E5D9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95" y="1863190"/>
            <a:ext cx="3991968" cy="440113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Cumulative point with less that specific distortion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Can be saved as csv file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Number of Bins and Bin size define the curve zoom.(check if we have all points what happen for linear curve) otherwise must be request for each curve to generate by </a:t>
            </a:r>
            <a:r>
              <a:rPr lang="en-US" dirty="0">
                <a:solidFill>
                  <a:schemeClr val="accent5"/>
                </a:solidFill>
              </a:rPr>
              <a:t>Python and write 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B13FD-79B2-0C2A-A113-3D86CACF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287" y="2209800"/>
            <a:ext cx="4434989" cy="315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6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Curves Definition: </a:t>
            </a:r>
            <a:r>
              <a:rPr lang="en-US" dirty="0"/>
              <a:t>Histogram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731FF-DC60-FB41-931F-3AA0E5D9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95" y="1863190"/>
            <a:ext cx="3991968" cy="440113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Histogram of Number of Points with the specific distortion inside the specific bin of distortion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Can be saved as csv file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Number of Bins and Bin size define the curve zoom.(check if we have all points what happen for linear curve) otherwise must be request for each curve to generate by </a:t>
            </a:r>
            <a:r>
              <a:rPr lang="en-US" dirty="0">
                <a:solidFill>
                  <a:schemeClr val="accent5"/>
                </a:solidFill>
              </a:rPr>
              <a:t>Python and write in </a:t>
            </a:r>
            <a:r>
              <a:rPr lang="en-US" dirty="0">
                <a:solidFill>
                  <a:srgbClr val="FF0000"/>
                </a:solidFill>
              </a:rPr>
              <a:t>Database</a:t>
            </a: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CB9A3-4A7F-BFE5-2A80-AF9017F5F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437" y="1690688"/>
            <a:ext cx="34480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4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52FB-8CFD-06C8-0E95-26F2257A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Curves Definition: Mean distortion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4731FF-DC60-FB41-931F-3AA0E5D9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95" y="1863190"/>
            <a:ext cx="3991968" cy="4401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 distance of z from isocenter, what is mean of distortion on  x-y plan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Can be saved as csv file</a:t>
            </a: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>
              <a:solidFill>
                <a:schemeClr val="accent6"/>
              </a:solidFill>
            </a:endParaRP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3BB65B-0D38-437A-E91A-35AA1966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08" y="2082556"/>
            <a:ext cx="31813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5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750</Words>
  <Application>Microsoft Office PowerPoint</Application>
  <PresentationFormat>Widescreen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Connection Between Back End and Python code</vt:lpstr>
      <vt:lpstr>Pages</vt:lpstr>
      <vt:lpstr>Footer</vt:lpstr>
      <vt:lpstr>Load Dialog </vt:lpstr>
      <vt:lpstr>Load Dialog </vt:lpstr>
      <vt:lpstr>Analysis</vt:lpstr>
      <vt:lpstr>Curves Definition: Cumulative</vt:lpstr>
      <vt:lpstr>Curves Definition: Histogram</vt:lpstr>
      <vt:lpstr>Curves Definition: Mean distortion</vt:lpstr>
      <vt:lpstr>Curves Definition: Scatter distortion</vt:lpstr>
      <vt:lpstr>Page: One Scan Analysis</vt:lpstr>
      <vt:lpstr>Page: One Scan Analysis Detail (Table Graph)</vt:lpstr>
      <vt:lpstr>Page: Compare results of multiple scan (Compare Data)</vt:lpstr>
      <vt:lpstr>Curves Definition: bandwidth–mean distortion</vt:lpstr>
      <vt:lpstr>Page: Generate report</vt:lpstr>
      <vt:lpstr>Page: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Bagherimofidi</dc:creator>
  <cp:lastModifiedBy>Mehdi Bagherimofidi</cp:lastModifiedBy>
  <cp:revision>36</cp:revision>
  <dcterms:created xsi:type="dcterms:W3CDTF">2024-09-03T07:00:57Z</dcterms:created>
  <dcterms:modified xsi:type="dcterms:W3CDTF">2024-09-06T18:22:08Z</dcterms:modified>
</cp:coreProperties>
</file>