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3" r:id="rId3"/>
    <p:sldId id="258" r:id="rId4"/>
    <p:sldId id="259" r:id="rId5"/>
    <p:sldId id="262" r:id="rId6"/>
    <p:sldId id="257" r:id="rId7"/>
    <p:sldId id="256" r:id="rId8"/>
    <p:sldId id="265" r:id="rId9"/>
    <p:sldId id="261" r:id="rId10"/>
    <p:sldId id="264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DE57A-A001-4DDE-8A2A-5B00C2DA9382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F626-45BD-41C3-9982-67432A1E4D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02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DE57A-A001-4DDE-8A2A-5B00C2DA9382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F626-45BD-41C3-9982-67432A1E4D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132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DE57A-A001-4DDE-8A2A-5B00C2DA9382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F626-45BD-41C3-9982-67432A1E4D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142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DE57A-A001-4DDE-8A2A-5B00C2DA9382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F626-45BD-41C3-9982-67432A1E4D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825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DE57A-A001-4DDE-8A2A-5B00C2DA9382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F626-45BD-41C3-9982-67432A1E4D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8978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DE57A-A001-4DDE-8A2A-5B00C2DA9382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F626-45BD-41C3-9982-67432A1E4D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8914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DE57A-A001-4DDE-8A2A-5B00C2DA9382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F626-45BD-41C3-9982-67432A1E4D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5897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DE57A-A001-4DDE-8A2A-5B00C2DA9382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F626-45BD-41C3-9982-67432A1E4D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9118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DE57A-A001-4DDE-8A2A-5B00C2DA9382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F626-45BD-41C3-9982-67432A1E4D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5208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DE57A-A001-4DDE-8A2A-5B00C2DA9382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F626-45BD-41C3-9982-67432A1E4D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7954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DE57A-A001-4DDE-8A2A-5B00C2DA9382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F626-45BD-41C3-9982-67432A1E4D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022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DE57A-A001-4DDE-8A2A-5B00C2DA9382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7F626-45BD-41C3-9982-67432A1E4D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8193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02F23C52-06FB-494A-842C-9982018D9BB3}"/>
              </a:ext>
            </a:extLst>
          </p:cNvPr>
          <p:cNvSpPr txBox="1"/>
          <p:nvPr/>
        </p:nvSpPr>
        <p:spPr>
          <a:xfrm>
            <a:off x="634394" y="511275"/>
            <a:ext cx="7148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 dirty="0" smtClean="0"/>
              <a:t>Maquettes : Charte</a:t>
            </a:r>
            <a:endParaRPr lang="fr-FR" sz="2800" b="1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14" y="3221552"/>
            <a:ext cx="10058400" cy="3108348"/>
          </a:xfrm>
          <a:prstGeom prst="rect">
            <a:avLst/>
          </a:prstGeom>
        </p:spPr>
      </p:pic>
      <p:sp>
        <p:nvSpPr>
          <p:cNvPr id="6" name="ZoneTexte 12">
            <a:extLst>
              <a:ext uri="{FF2B5EF4-FFF2-40B4-BE49-F238E27FC236}">
                <a16:creationId xmlns="" xmlns:a16="http://schemas.microsoft.com/office/drawing/2014/main" xmlns:lc="http://schemas.openxmlformats.org/drawingml/2006/lockedCanvas" id="{E7A1CFB4-A230-4D4D-A607-EA89434C2D13}"/>
              </a:ext>
            </a:extLst>
          </p:cNvPr>
          <p:cNvSpPr txBox="1"/>
          <p:nvPr/>
        </p:nvSpPr>
        <p:spPr>
          <a:xfrm>
            <a:off x="906537" y="1200167"/>
            <a:ext cx="75736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Identité Produit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Lexique Visuel Accessible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Iconographie (Sens)</a:t>
            </a:r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Vue Web &amp; Mobile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209" y="287107"/>
            <a:ext cx="2567961" cy="261911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161" y="1920934"/>
            <a:ext cx="997465" cy="99746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088" y="1935126"/>
            <a:ext cx="1019367" cy="1019367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790" y="1985734"/>
            <a:ext cx="918153" cy="918153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742" y="494428"/>
            <a:ext cx="1224247" cy="122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670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02F23C52-06FB-494A-842C-9982018D9BB3}"/>
              </a:ext>
            </a:extLst>
          </p:cNvPr>
          <p:cNvSpPr txBox="1"/>
          <p:nvPr/>
        </p:nvSpPr>
        <p:spPr>
          <a:xfrm>
            <a:off x="525537" y="631018"/>
            <a:ext cx="7148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 dirty="0" smtClean="0"/>
              <a:t>Conclusion</a:t>
            </a:r>
            <a:endParaRPr lang="fr-FR" sz="2800" b="1" dirty="0"/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02F23C52-06FB-494A-842C-9982018D9BB3}"/>
              </a:ext>
            </a:extLst>
          </p:cNvPr>
          <p:cNvSpPr txBox="1"/>
          <p:nvPr/>
        </p:nvSpPr>
        <p:spPr>
          <a:xfrm>
            <a:off x="4651223" y="2852411"/>
            <a:ext cx="7148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 dirty="0" smtClean="0"/>
              <a:t>POUR LA SUITE  ?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871028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41" y="544286"/>
            <a:ext cx="10058400" cy="580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498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02F23C52-06FB-494A-842C-9982018D9BB3}"/>
              </a:ext>
            </a:extLst>
          </p:cNvPr>
          <p:cNvSpPr txBox="1"/>
          <p:nvPr/>
        </p:nvSpPr>
        <p:spPr>
          <a:xfrm>
            <a:off x="634394" y="511275"/>
            <a:ext cx="7148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 dirty="0" smtClean="0"/>
              <a:t>Maquettes : Ergonomie</a:t>
            </a:r>
            <a:endParaRPr lang="fr-FR" sz="2800" b="1" dirty="0"/>
          </a:p>
        </p:txBody>
      </p:sp>
      <p:sp>
        <p:nvSpPr>
          <p:cNvPr id="5" name="ZoneTexte 12">
            <a:extLst>
              <a:ext uri="{FF2B5EF4-FFF2-40B4-BE49-F238E27FC236}">
                <a16:creationId xmlns="" xmlns:a16="http://schemas.microsoft.com/office/drawing/2014/main" xmlns:lc="http://schemas.openxmlformats.org/drawingml/2006/lockedCanvas" id="{E7A1CFB4-A230-4D4D-A607-EA89434C2D13}"/>
              </a:ext>
            </a:extLst>
          </p:cNvPr>
          <p:cNvSpPr txBox="1"/>
          <p:nvPr/>
        </p:nvSpPr>
        <p:spPr>
          <a:xfrm>
            <a:off x="906537" y="1200167"/>
            <a:ext cx="75736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Affordance : </a:t>
            </a:r>
            <a:r>
              <a:rPr lang="fr-FR" dirty="0"/>
              <a:t>capacité d’un système a explicité sa fonction et son utilisation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Feedback : </a:t>
            </a:r>
            <a:r>
              <a:rPr lang="fr-FR" dirty="0"/>
              <a:t>la réaction d’une interface à une </a:t>
            </a:r>
            <a:r>
              <a:rPr lang="fr-FR" dirty="0" smtClean="0"/>
              <a:t>action,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Limites : Bornage d’une navigation.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Cohérence et Pertinence : </a:t>
            </a:r>
            <a:r>
              <a:rPr lang="fr-FR" dirty="0"/>
              <a:t>la cohésion et le cadrage de la variété de visuel </a:t>
            </a:r>
            <a:r>
              <a:rPr lang="fr-FR" dirty="0" smtClean="0"/>
              <a:t>différent.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Jargon : Choix des mots dans une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Interruption </a:t>
            </a:r>
            <a:r>
              <a:rPr lang="fr-FR" dirty="0" err="1" smtClean="0"/>
              <a:t>Reactivité</a:t>
            </a:r>
            <a:r>
              <a:rPr lang="fr-FR" dirty="0" smtClean="0"/>
              <a:t> et Evolutivité de l’Interface.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Modularité : Interface disposant d’une Résolution minimum.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6" name="Imag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24" y="3501117"/>
            <a:ext cx="3538442" cy="3269797"/>
          </a:xfrm>
          <a:prstGeom prst="rect">
            <a:avLst/>
          </a:prstGeom>
        </p:spPr>
      </p:pic>
      <p:pic>
        <p:nvPicPr>
          <p:cNvPr id="8" name="Imag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278" y="3501117"/>
            <a:ext cx="6325410" cy="3153048"/>
          </a:xfrm>
          <a:prstGeom prst="rect">
            <a:avLst/>
          </a:prstGeom>
        </p:spPr>
      </p:pic>
      <p:pic>
        <p:nvPicPr>
          <p:cNvPr id="7" name="Imag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579" y="312738"/>
            <a:ext cx="2626995" cy="440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49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02F23C52-06FB-494A-842C-9982018D9BB3}"/>
              </a:ext>
            </a:extLst>
          </p:cNvPr>
          <p:cNvSpPr txBox="1"/>
          <p:nvPr/>
        </p:nvSpPr>
        <p:spPr>
          <a:xfrm>
            <a:off x="634394" y="511275"/>
            <a:ext cx="7148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 dirty="0" smtClean="0"/>
              <a:t>Maquettes : Accessibilité</a:t>
            </a:r>
            <a:endParaRPr lang="fr-FR" sz="2800" b="1" dirty="0"/>
          </a:p>
        </p:txBody>
      </p:sp>
      <p:sp>
        <p:nvSpPr>
          <p:cNvPr id="5" name="ZoneTexte 12">
            <a:extLst>
              <a:ext uri="{FF2B5EF4-FFF2-40B4-BE49-F238E27FC236}">
                <a16:creationId xmlns="" xmlns:a16="http://schemas.microsoft.com/office/drawing/2014/main" xmlns:lc="http://schemas.openxmlformats.org/drawingml/2006/lockedCanvas" id="{E7A1CFB4-A230-4D4D-A607-EA89434C2D13}"/>
              </a:ext>
            </a:extLst>
          </p:cNvPr>
          <p:cNvSpPr txBox="1"/>
          <p:nvPr/>
        </p:nvSpPr>
        <p:spPr>
          <a:xfrm>
            <a:off x="808566" y="1321601"/>
            <a:ext cx="75736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Portabilité.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Malvoyance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Simulation Malvoyance.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Sensibilité au Zoom.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6" name="Imag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42" y="3478197"/>
            <a:ext cx="11427359" cy="2846403"/>
          </a:xfrm>
          <a:prstGeom prst="rect">
            <a:avLst/>
          </a:prstGeom>
        </p:spPr>
      </p:pic>
      <p:sp>
        <p:nvSpPr>
          <p:cNvPr id="7" name="ZoneTexte 12">
            <a:extLst>
              <a:ext uri="{FF2B5EF4-FFF2-40B4-BE49-F238E27FC236}">
                <a16:creationId xmlns="" xmlns:a16="http://schemas.microsoft.com/office/drawing/2014/main" xmlns:lc="http://schemas.openxmlformats.org/drawingml/2006/lockedCanvas" id="{E7A1CFB4-A230-4D4D-A607-EA89434C2D13}"/>
              </a:ext>
            </a:extLst>
          </p:cNvPr>
          <p:cNvSpPr txBox="1"/>
          <p:nvPr/>
        </p:nvSpPr>
        <p:spPr>
          <a:xfrm>
            <a:off x="808566" y="2578668"/>
            <a:ext cx="75736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sz="2800" b="1" dirty="0" smtClean="0"/>
              <a:t>LES SOLUTIONS ?</a:t>
            </a:r>
            <a:endParaRPr lang="fr-FR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/>
          </a:p>
        </p:txBody>
      </p:sp>
      <p:pic>
        <p:nvPicPr>
          <p:cNvPr id="8" name="Imag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181" y="302429"/>
            <a:ext cx="5760720" cy="287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465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02F23C52-06FB-494A-842C-9982018D9BB3}"/>
              </a:ext>
            </a:extLst>
          </p:cNvPr>
          <p:cNvSpPr txBox="1"/>
          <p:nvPr/>
        </p:nvSpPr>
        <p:spPr>
          <a:xfrm>
            <a:off x="645279" y="445961"/>
            <a:ext cx="7148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 dirty="0"/>
              <a:t>Front-end : </a:t>
            </a:r>
            <a:r>
              <a:rPr lang="fr-FR" sz="2800" b="1" dirty="0" smtClean="0"/>
              <a:t>Technologies et Attendu</a:t>
            </a:r>
            <a:endParaRPr lang="fr-FR" sz="2800" b="1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270907"/>
            <a:ext cx="2266950" cy="226695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117" y="1531431"/>
            <a:ext cx="1756053" cy="175605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="" xmlns:a16="http://schemas.microsoft.com/office/drawing/2014/main" xmlns:lc="http://schemas.openxmlformats.org/drawingml/2006/lockedCanvas" id="{02F23C52-06FB-494A-842C-9982018D9BB3}"/>
              </a:ext>
            </a:extLst>
          </p:cNvPr>
          <p:cNvSpPr txBox="1"/>
          <p:nvPr/>
        </p:nvSpPr>
        <p:spPr>
          <a:xfrm>
            <a:off x="911829" y="3577973"/>
            <a:ext cx="7148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dirty="0" smtClean="0"/>
              <a:t>L’attendu :</a:t>
            </a:r>
            <a:endParaRPr lang="fr-FR" sz="2800" dirty="0"/>
          </a:p>
        </p:txBody>
      </p:sp>
      <p:sp>
        <p:nvSpPr>
          <p:cNvPr id="8" name="ZoneTexte 12">
            <a:extLst>
              <a:ext uri="{FF2B5EF4-FFF2-40B4-BE49-F238E27FC236}">
                <a16:creationId xmlns="" xmlns:a16="http://schemas.microsoft.com/office/drawing/2014/main" xmlns:lc="http://schemas.openxmlformats.org/drawingml/2006/lockedCanvas" id="{E7A1CFB4-A230-4D4D-A607-EA89434C2D13}"/>
              </a:ext>
            </a:extLst>
          </p:cNvPr>
          <p:cNvSpPr txBox="1"/>
          <p:nvPr/>
        </p:nvSpPr>
        <p:spPr>
          <a:xfrm>
            <a:off x="1744737" y="4100107"/>
            <a:ext cx="75736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Conforme aux </a:t>
            </a:r>
            <a:r>
              <a:rPr lang="fr-FR" dirty="0" err="1" smtClean="0"/>
              <a:t>Exigeances</a:t>
            </a:r>
            <a:r>
              <a:rPr lang="fr-FR" dirty="0" smtClean="0"/>
              <a:t> Fonctionnelles et Non-Fonctionnelles de la V.1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Proche de la Conception Initiale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Performer des </a:t>
            </a:r>
            <a:r>
              <a:rPr lang="fr-FR" dirty="0" err="1" smtClean="0"/>
              <a:t>recalculs</a:t>
            </a:r>
            <a:r>
              <a:rPr lang="fr-FR" dirty="0" smtClean="0"/>
              <a:t> à la volée pour une haute Réactivité.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Res</a:t>
            </a:r>
            <a:r>
              <a:rPr lang="fr-FR" dirty="0" smtClean="0"/>
              <a:t>ponsive.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Mobile &amp; Web.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Auto-Suffisant (</a:t>
            </a:r>
            <a:r>
              <a:rPr lang="fr-FR" dirty="0" err="1" smtClean="0"/>
              <a:t>Caching</a:t>
            </a:r>
            <a:r>
              <a:rPr lang="fr-F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Ergonomique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0317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02F23C52-06FB-494A-842C-9982018D9BB3}"/>
              </a:ext>
            </a:extLst>
          </p:cNvPr>
          <p:cNvSpPr txBox="1"/>
          <p:nvPr/>
        </p:nvSpPr>
        <p:spPr>
          <a:xfrm>
            <a:off x="416679" y="152047"/>
            <a:ext cx="7148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 dirty="0"/>
              <a:t>Front-end : </a:t>
            </a:r>
            <a:r>
              <a:rPr lang="fr-FR" sz="2800" b="1" dirty="0" smtClean="0"/>
              <a:t>l’Architecture</a:t>
            </a:r>
            <a:endParaRPr lang="fr-FR" sz="2800" b="1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42" y="675267"/>
            <a:ext cx="9801988" cy="581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723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8" y="795193"/>
            <a:ext cx="10047514" cy="558981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02F23C52-06FB-494A-842C-9982018D9BB3}"/>
              </a:ext>
            </a:extLst>
          </p:cNvPr>
          <p:cNvSpPr txBox="1"/>
          <p:nvPr/>
        </p:nvSpPr>
        <p:spPr>
          <a:xfrm>
            <a:off x="416679" y="152047"/>
            <a:ext cx="7148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 dirty="0"/>
              <a:t>Front-end : les </a:t>
            </a:r>
            <a:r>
              <a:rPr lang="fr-FR" sz="2800" b="1" dirty="0" smtClean="0"/>
              <a:t>services (révision)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4119483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02F23C52-06FB-494A-842C-9982018D9BB3}"/>
              </a:ext>
            </a:extLst>
          </p:cNvPr>
          <p:cNvSpPr txBox="1"/>
          <p:nvPr/>
        </p:nvSpPr>
        <p:spPr>
          <a:xfrm>
            <a:off x="416679" y="152047"/>
            <a:ext cx="7148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 dirty="0"/>
              <a:t>Front-end : les </a:t>
            </a:r>
            <a:r>
              <a:rPr lang="fr-FR" sz="2800" b="1" dirty="0" smtClean="0"/>
              <a:t>Tests &amp; Documentations</a:t>
            </a:r>
            <a:endParaRPr lang="fr-FR" sz="2800" b="1" dirty="0"/>
          </a:p>
        </p:txBody>
      </p:sp>
      <p:sp>
        <p:nvSpPr>
          <p:cNvPr id="5" name="ZoneTexte 12">
            <a:extLst>
              <a:ext uri="{FF2B5EF4-FFF2-40B4-BE49-F238E27FC236}">
                <a16:creationId xmlns="" xmlns:a16="http://schemas.microsoft.com/office/drawing/2014/main" xmlns:lc="http://schemas.openxmlformats.org/drawingml/2006/lockedCanvas" id="{E7A1CFB4-A230-4D4D-A607-EA89434C2D13}"/>
              </a:ext>
            </a:extLst>
          </p:cNvPr>
          <p:cNvSpPr txBox="1"/>
          <p:nvPr/>
        </p:nvSpPr>
        <p:spPr>
          <a:xfrm>
            <a:off x="862995" y="1332487"/>
            <a:ext cx="7573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Jasmine Karma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Compodoc</a:t>
            </a: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7" name="Imag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95" y="2187529"/>
            <a:ext cx="7018262" cy="4093528"/>
          </a:xfrm>
          <a:prstGeom prst="rect">
            <a:avLst/>
          </a:prstGeom>
        </p:spPr>
      </p:pic>
      <p:pic>
        <p:nvPicPr>
          <p:cNvPr id="8" name="Imag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411" y="1058999"/>
            <a:ext cx="5969303" cy="536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3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02F23C52-06FB-494A-842C-9982018D9BB3}"/>
              </a:ext>
            </a:extLst>
          </p:cNvPr>
          <p:cNvSpPr txBox="1"/>
          <p:nvPr/>
        </p:nvSpPr>
        <p:spPr>
          <a:xfrm>
            <a:off x="3878337" y="3004104"/>
            <a:ext cx="7148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 dirty="0" smtClean="0"/>
              <a:t>FEEDBACK DE L’EXPERIENCE</a:t>
            </a:r>
            <a:endParaRPr lang="fr-FR" sz="2800" b="1" dirty="0"/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02F23C52-06FB-494A-842C-9982018D9BB3}"/>
              </a:ext>
            </a:extLst>
          </p:cNvPr>
          <p:cNvSpPr txBox="1"/>
          <p:nvPr/>
        </p:nvSpPr>
        <p:spPr>
          <a:xfrm>
            <a:off x="525537" y="631018"/>
            <a:ext cx="7148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 dirty="0" smtClean="0"/>
              <a:t>Conclusion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22785952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175</Words>
  <Application>Microsoft Office PowerPoint</Application>
  <PresentationFormat>Grand écran</PresentationFormat>
  <Paragraphs>38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Morgane Roques</dc:creator>
  <cp:lastModifiedBy>Morgane Roques</cp:lastModifiedBy>
  <cp:revision>6</cp:revision>
  <dcterms:created xsi:type="dcterms:W3CDTF">2020-09-17T13:38:21Z</dcterms:created>
  <dcterms:modified xsi:type="dcterms:W3CDTF">2020-09-17T14:10:35Z</dcterms:modified>
</cp:coreProperties>
</file>