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6" r:id="rId6"/>
    <p:sldId id="265" r:id="rId7"/>
    <p:sldId id="267" r:id="rId8"/>
    <p:sldId id="268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oula el heni" initials="keh" lastIdx="1" clrIdx="0">
    <p:extLst>
      <p:ext uri="{19B8F6BF-5375-455C-9EA6-DF929625EA0E}">
        <p15:presenceInfo xmlns:p15="http://schemas.microsoft.com/office/powerpoint/2012/main" userId="0dd127257a17a0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2237" autoAdjust="0"/>
  </p:normalViewPr>
  <p:slideViewPr>
    <p:cSldViewPr snapToGrid="0">
      <p:cViewPr varScale="1">
        <p:scale>
          <a:sx n="85" d="100"/>
          <a:sy n="85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68C2-439C-41D7-B0D4-5AFA951A35E8}" type="datetimeFigureOut">
              <a:rPr lang="fr-FR" smtClean="0"/>
              <a:t>15/09/2020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FA3B-34A1-463A-8A1D-1F660C8532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oonacular.com/food-api/doc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partie back-end consiste à la mise en place d’un web service REST (API interfaces de programmation d'applications) pour fournir les données à la couche présentation.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développement de ce service est fait dans le logiciel Eclipse à l’aide du Framework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 et le langage orienté objet JAVA.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 a simplifié le déploiement et 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réduit la complexité de la configuration.</a:t>
            </a:r>
            <a:endParaRPr lang="fr-F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avons également utilisé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simplifier la gestion des dépendances: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dépendances sont intégrées via la notion d’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un fichier pom.xml qui contient un ensemble de dépendances techniques groupées par fonction 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FA3B-34A1-463A-8A1D-1F660C8532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0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Comme vue précédemment nous avons mis en</a:t>
            </a:r>
            <a:r>
              <a:rPr lang="fr-FR" baseline="0" dirty="0" smtClean="0"/>
              <a:t> place une architecture en couches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permet de segmenter l’application en plusieurs couches indépendantes.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communication entre ces couches se fait de manière successive allant de l’interface vers la couche d’accès aux données et inversement.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allons parcourir ces couches pour la récupération d’une recette.</a:t>
            </a:r>
          </a:p>
          <a:p>
            <a:r>
              <a:rPr lang="fr-FR" dirty="0" smtClean="0"/>
              <a:t> 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FA3B-34A1-463A-8A1D-1F660C8532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39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couche applicative est le point d’entrée vers les fonctionnalités de notre service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elle contient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différents end points appelé par la couche présentation.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s’agit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 package Controller.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L’échange est basé sur des requêtes client et serveur: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client lance une requête HTTP, et le serveur renvoie une réponse.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réponses de notre API sont en formats JSON (JavaScript Object Notation).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RestController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définit que la classe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RecipesController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de réaliser les différentes requêtes qui vont nous renvoyer directement la réponse sous format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tx1"/>
                </a:solidFill>
              </a:rPr>
              <a:t>@</a:t>
            </a:r>
            <a:r>
              <a:rPr lang="fr-FR" dirty="0" err="1" smtClean="0">
                <a:solidFill>
                  <a:schemeClr val="tx1"/>
                </a:solidFill>
              </a:rPr>
              <a:t>RequestMapping</a:t>
            </a:r>
            <a:r>
              <a:rPr lang="fr-FR" dirty="0" smtClean="0">
                <a:solidFill>
                  <a:schemeClr val="tx1"/>
                </a:solidFill>
              </a:rPr>
              <a:t>("/</a:t>
            </a:r>
            <a:r>
              <a:rPr lang="fr-FR" dirty="0" err="1" smtClean="0">
                <a:solidFill>
                  <a:schemeClr val="tx1"/>
                </a:solidFill>
              </a:rPr>
              <a:t>recipes</a:t>
            </a:r>
            <a:r>
              <a:rPr lang="fr-FR" dirty="0" smtClean="0">
                <a:solidFill>
                  <a:schemeClr val="tx1"/>
                </a:solidFill>
              </a:rPr>
              <a:t>/</a:t>
            </a:r>
            <a:r>
              <a:rPr lang="fr-FR" dirty="0" err="1" smtClean="0">
                <a:solidFill>
                  <a:schemeClr val="tx1"/>
                </a:solidFill>
              </a:rPr>
              <a:t>random</a:t>
            </a:r>
            <a:r>
              <a:rPr lang="fr-FR" dirty="0" smtClean="0">
                <a:solidFill>
                  <a:schemeClr val="tx1"/>
                </a:solidFill>
              </a:rPr>
              <a:t>) :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désigne la racine de l’URL.</a:t>
            </a:r>
            <a:endParaRPr lang="fr-FR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tx1"/>
                </a:solidFill>
              </a:rPr>
              <a:t> @</a:t>
            </a:r>
            <a:r>
              <a:rPr lang="fr-FR" dirty="0" err="1" smtClean="0">
                <a:solidFill>
                  <a:schemeClr val="tx1"/>
                </a:solidFill>
              </a:rPr>
              <a:t>GetMapping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une écriture simplifiée de l’expression @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RequestMapping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RequestMethod.GET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fr-FR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chemeClr val="tx1"/>
                </a:solidFill>
              </a:rPr>
              <a:t>@</a:t>
            </a:r>
            <a:r>
              <a:rPr lang="fr-FR" dirty="0" err="1" smtClean="0">
                <a:solidFill>
                  <a:schemeClr val="tx1"/>
                </a:solidFill>
              </a:rPr>
              <a:t>Autowired</a:t>
            </a:r>
            <a:r>
              <a:rPr lang="fr-FR" dirty="0" smtClean="0">
                <a:solidFill>
                  <a:schemeClr val="tx1"/>
                </a:solidFill>
              </a:rPr>
              <a:t> :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indique au Conteneur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d’initialiser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injecter.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injecte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RecipesService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la classe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RecipesController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Le Service fait la liaison entre la couche applicative et la couche Domaine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FA3B-34A1-463A-8A1D-1F660C8532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couche domaine est constituée d’un package Service et un package Domain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package Domain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décrit les données et les traduit en objet java ici la classe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package Service s’occupe de la logique métier et des traitements des données.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@Component au début de chaque classe permet à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détecter cette classe pour l’injecter dans les dépendances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et créer un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chacune d'elles.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elle indique à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où une injection doit avoir lieu.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Ainsi, dans notre service, on peut invoquer la méthode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getRandomRecipe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couche d’accès aux données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RecipeConnector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FA3B-34A1-463A-8A1D-1F660C85321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2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un premier temps les données sont gérées d’une manière externe : elles ne sont pas stockées par le système, on s’appuie sur la capacité d’une API externe à les fournir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récupérer une recette nous avons besoin de se connecter à l’API fournisseur SPOONACULAR API (</a:t>
            </a:r>
            <a:r>
              <a:rPr lang="fr-F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https://spoonacular.com/food-api/docs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la couche d’accès aux données nous avons: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package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APIConnectorDTO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package contient les classes DTO (Data Transfer Object) qui décrivent le format des données échangées.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client demande un objet une recette qui contient toutes les valeurs dont on a besoin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système distant SPOONACULAR construit le DTO et le retourne au client (MEALSREADY)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Package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APIConnector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responsable de la communication entre le system distant et le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Après avoir récupéré un objet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RecipeDTO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nous avons besoin de le convertir en Objet du domaine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cela nous avons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package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APIConnector.Mapper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charge du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méthode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makeObjectFromDTO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prend en paramètre un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RecipeDTO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retourne un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utilisons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RestTemplate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fournit par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afin de faciliter le développement. La classe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RestTemplate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d’effectuer des opérations HTTP coté client dans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utilisons également la bibliothèque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Gson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permet de lire et écrire un document JSON ainsi que de convertir le document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un objet 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FA3B-34A1-463A-8A1D-1F660C8532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6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L’application contient également un package pour les tests où nous pouvons ajouter nos tests unitaires pour compléter la phase de programmation.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avons utilisé l’API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Jupiter en l’incluant dans le pom.xml. Elle contient différentes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libraries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&amp;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 Test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annotations: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SpringBootTest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lance le contexte de l’application.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BeforeEach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indique que la méthode sera lancée avant chaque test.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@Test: spécifie que la méthode sera exécutée comme un test. 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contient des assertions: ce sont des méthodes de test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assertEquals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assertNull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assertNotNull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,…) venant toutes de la classe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FA3B-34A1-463A-8A1D-1F660C85321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35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consulter les services de notre API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MealsReadyBackend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nous avons intégré le Plugin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-UI dans notre projet. 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-UI est une interface graphique qui permet de visualiser l’API et d’interagir avec elle.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 permet aussi de générer la documentation telle que définie dans le code en fournissant des annotations.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 exemple 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ApiOperation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décrit la méthode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ApiResponses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décrit le type de retour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décrit les paramètres 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FA3B-34A1-463A-8A1D-1F660C8532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059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FA3B-34A1-463A-8A1D-1F660C8532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4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38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9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2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27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0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34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8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3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5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BEEC-EC38-4464-B0D8-8B65D90DD160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790E-F0C6-4831-963B-AD982F5E8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9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8877" y="805218"/>
            <a:ext cx="11284423" cy="5117910"/>
          </a:xfrm>
        </p:spPr>
        <p:txBody>
          <a:bodyPr/>
          <a:lstStyle/>
          <a:p>
            <a:r>
              <a:rPr lang="fr-FR" dirty="0" smtClean="0"/>
              <a:t>Technologies Back-end 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5565861-5891-4681-ABE5-FACA55112536}"/>
              </a:ext>
            </a:extLst>
          </p:cNvPr>
          <p:cNvSpPr/>
          <p:nvPr/>
        </p:nvSpPr>
        <p:spPr>
          <a:xfrm>
            <a:off x="3283654" y="1556992"/>
            <a:ext cx="234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IDE: </a:t>
            </a:r>
            <a:r>
              <a:rPr lang="fr-FR" sz="14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J2EE </a:t>
            </a:r>
            <a:endParaRPr lang="fr-FR" sz="14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Image 4" descr="RÃ©sultat de recherche d'images pour &quot;eclipse logiciel logo&quot;">
            <a:extLst>
              <a:ext uri="{FF2B5EF4-FFF2-40B4-BE49-F238E27FC236}">
                <a16:creationId xmlns="" xmlns:a16="http://schemas.microsoft.com/office/drawing/2014/main" id="{DFA62265-E3D7-4C76-928B-DEB64D59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940" y="1785905"/>
            <a:ext cx="1080000" cy="25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F37A50-4194-4787-BDF3-92CFAE709B11}"/>
              </a:ext>
            </a:extLst>
          </p:cNvPr>
          <p:cNvSpPr/>
          <p:nvPr/>
        </p:nvSpPr>
        <p:spPr>
          <a:xfrm>
            <a:off x="575816" y="1556992"/>
            <a:ext cx="234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LANGAGE: </a:t>
            </a:r>
            <a:r>
              <a:rPr lang="fr-FR" sz="14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 11</a:t>
            </a:r>
            <a:endParaRPr lang="fr-FR" sz="14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7" name="Image 6" descr="Fichier:Java Logo.svg">
            <a:extLst>
              <a:ext uri="{FF2B5EF4-FFF2-40B4-BE49-F238E27FC236}">
                <a16:creationId xmlns="" xmlns:a16="http://schemas.microsoft.com/office/drawing/2014/main" id="{E32C309F-82C4-4C5A-8AFD-71CB56FE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00" y="1641034"/>
            <a:ext cx="335280" cy="6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040A61D-6EC0-4B78-800A-250C38EA6347}"/>
              </a:ext>
            </a:extLst>
          </p:cNvPr>
          <p:cNvSpPr/>
          <p:nvPr/>
        </p:nvSpPr>
        <p:spPr>
          <a:xfrm>
            <a:off x="6085117" y="1556992"/>
            <a:ext cx="234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GESTIONNAIRE DE DEPENDENCE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4D7A00D-4F2E-4797-8BB7-548D0DB62281}"/>
              </a:ext>
            </a:extLst>
          </p:cNvPr>
          <p:cNvSpPr/>
          <p:nvPr/>
        </p:nvSpPr>
        <p:spPr>
          <a:xfrm>
            <a:off x="3283654" y="3876124"/>
            <a:ext cx="234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smtClean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FRAMEWORK: </a:t>
            </a:r>
            <a:r>
              <a:rPr lang="fr-FR" sz="1400" dirty="0" err="1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JUnit</a:t>
            </a:r>
            <a:r>
              <a:rPr lang="fr-FR" sz="14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( JAVA UNIT TESTING) 5.6.2 </a:t>
            </a:r>
            <a:endParaRPr lang="fr-FR" sz="14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 descr="https://maven.apache.org/images/maven-logo-black-on-white.png">
            <a:extLst>
              <a:ext uri="{FF2B5EF4-FFF2-40B4-BE49-F238E27FC236}">
                <a16:creationId xmlns="" xmlns:a16="http://schemas.microsoft.com/office/drawing/2014/main" id="{6FC050A1-D5AC-4427-844E-0C37912C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539" y="1693732"/>
            <a:ext cx="1080000" cy="27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https://junit.org/junit5/assets/img/junit5-logo.png">
            <a:extLst>
              <a:ext uri="{FF2B5EF4-FFF2-40B4-BE49-F238E27FC236}">
                <a16:creationId xmlns="" xmlns:a16="http://schemas.microsoft.com/office/drawing/2014/main" id="{2CC58281-A1BB-4B63-87D0-0A1837959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438" y="4020140"/>
            <a:ext cx="518160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A6DDE0D-580A-4D6D-BCFA-7CE47A085B5B}"/>
              </a:ext>
            </a:extLst>
          </p:cNvPr>
          <p:cNvSpPr/>
          <p:nvPr/>
        </p:nvSpPr>
        <p:spPr>
          <a:xfrm>
            <a:off x="575816" y="3876124"/>
            <a:ext cx="234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Outil: </a:t>
            </a:r>
            <a:r>
              <a:rPr lang="fr-FR" sz="14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API REST doc &amp; </a:t>
            </a:r>
            <a:r>
              <a:rPr lang="fr-FR" sz="1400" dirty="0" err="1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interact</a:t>
            </a:r>
            <a:r>
              <a:rPr lang="fr-FR" sz="14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2.9.2</a:t>
            </a:r>
            <a:endParaRPr lang="fr-FR" sz="14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0C7C52A-167D-4F0A-BA38-2B7AC5889299}"/>
              </a:ext>
            </a:extLst>
          </p:cNvPr>
          <p:cNvSpPr/>
          <p:nvPr/>
        </p:nvSpPr>
        <p:spPr>
          <a:xfrm>
            <a:off x="6085117" y="3876124"/>
            <a:ext cx="234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FRAMEWORK: </a:t>
            </a:r>
            <a:r>
              <a:rPr lang="fr-FR" sz="1400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SPRING Boot  2.2.7</a:t>
            </a:r>
            <a:endParaRPr lang="fr-FR" sz="140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5" name="Image 14" descr="RÃ©sultat de recherche d'images pour &quot;spring logo&quot;">
            <a:extLst>
              <a:ext uri="{FF2B5EF4-FFF2-40B4-BE49-F238E27FC236}">
                <a16:creationId xmlns="" xmlns:a16="http://schemas.microsoft.com/office/drawing/2014/main" id="{B080965D-48AA-48DB-AC49-3E10105C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57" y="4020140"/>
            <a:ext cx="1209182" cy="3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55" y="4107316"/>
            <a:ext cx="1527109" cy="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4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9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8877" y="805218"/>
            <a:ext cx="11284423" cy="5117910"/>
          </a:xfrm>
        </p:spPr>
        <p:txBody>
          <a:bodyPr/>
          <a:lstStyle/>
          <a:p>
            <a:r>
              <a:rPr lang="fr-FR" dirty="0" smtClean="0"/>
              <a:t>Implémentation Back-end </a:t>
            </a:r>
            <a:endParaRPr lang="fr-FR" dirty="0"/>
          </a:p>
        </p:txBody>
      </p:sp>
      <p:pic>
        <p:nvPicPr>
          <p:cNvPr id="17" name="Image 16" descr="https://documents.app.lucidchart.com/documents/1714a992-482b-4571-b185-94e9170f5f31/pages/0_0?a=806&amp;x=126&amp;y=-38&amp;w=748&amp;h=835&amp;store=1&amp;accept=image%2F*&amp;auth=LCA%2037c4ade645e3f659ad9e1a5b5cf00d5b0979fd20-ts%3D15981027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90" y="1479176"/>
            <a:ext cx="5158310" cy="4705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3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8877" y="805218"/>
            <a:ext cx="11284423" cy="5117910"/>
          </a:xfrm>
        </p:spPr>
        <p:txBody>
          <a:bodyPr/>
          <a:lstStyle/>
          <a:p>
            <a:r>
              <a:rPr lang="fr-FR" dirty="0" smtClean="0"/>
              <a:t>Couche applicative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19" y="1387331"/>
            <a:ext cx="9290323" cy="4242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8658" y="4651450"/>
            <a:ext cx="4186519" cy="1691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@</a:t>
            </a:r>
            <a:r>
              <a:rPr lang="fr-FR" dirty="0" err="1" smtClean="0">
                <a:solidFill>
                  <a:schemeClr val="tx1"/>
                </a:solidFill>
              </a:rPr>
              <a:t>RestController</a:t>
            </a:r>
            <a:r>
              <a:rPr lang="fr-FR" dirty="0" smtClean="0">
                <a:solidFill>
                  <a:schemeClr val="tx1"/>
                </a:solidFill>
              </a:rPr>
              <a:t>	 @</a:t>
            </a:r>
            <a:r>
              <a:rPr lang="fr-FR" dirty="0" err="1" smtClean="0">
                <a:solidFill>
                  <a:schemeClr val="tx1"/>
                </a:solidFill>
              </a:rPr>
              <a:t>RequestMapping</a:t>
            </a:r>
            <a:r>
              <a:rPr lang="fr-FR" dirty="0" smtClean="0">
                <a:solidFill>
                  <a:schemeClr val="tx1"/>
                </a:solidFill>
              </a:rPr>
              <a:t>("/</a:t>
            </a:r>
            <a:r>
              <a:rPr lang="fr-FR" dirty="0" err="1" smtClean="0">
                <a:solidFill>
                  <a:schemeClr val="tx1"/>
                </a:solidFill>
              </a:rPr>
              <a:t>recipes</a:t>
            </a:r>
            <a:r>
              <a:rPr lang="fr-FR" dirty="0" smtClean="0">
                <a:solidFill>
                  <a:schemeClr val="tx1"/>
                </a:solidFill>
              </a:rPr>
              <a:t>/</a:t>
            </a:r>
            <a:r>
              <a:rPr lang="fr-FR" dirty="0" err="1" smtClean="0">
                <a:solidFill>
                  <a:schemeClr val="tx1"/>
                </a:solidFill>
              </a:rPr>
              <a:t>random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 @</a:t>
            </a:r>
            <a:r>
              <a:rPr lang="fr-FR" dirty="0" err="1" smtClean="0">
                <a:solidFill>
                  <a:schemeClr val="tx1"/>
                </a:solidFill>
              </a:rPr>
              <a:t>GetMapping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@</a:t>
            </a:r>
            <a:r>
              <a:rPr lang="fr-FR" dirty="0" err="1" smtClean="0">
                <a:solidFill>
                  <a:schemeClr val="tx1"/>
                </a:solidFill>
              </a:rPr>
              <a:t>Autowired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8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8877" y="805218"/>
            <a:ext cx="11284423" cy="5117910"/>
          </a:xfrm>
        </p:spPr>
        <p:txBody>
          <a:bodyPr/>
          <a:lstStyle/>
          <a:p>
            <a:r>
              <a:rPr lang="fr-FR" dirty="0" smtClean="0"/>
              <a:t>Couche domaine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616290" y="5187372"/>
            <a:ext cx="1957010" cy="845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@Component 	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@</a:t>
            </a:r>
            <a:r>
              <a:rPr lang="fr-FR" dirty="0" err="1" smtClean="0">
                <a:solidFill>
                  <a:schemeClr val="tx1"/>
                </a:solidFill>
              </a:rPr>
              <a:t>Autowired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24" y="1521199"/>
            <a:ext cx="5423476" cy="14909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56" y="2102393"/>
            <a:ext cx="4865571" cy="30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8877" y="805218"/>
            <a:ext cx="11284423" cy="5117910"/>
          </a:xfrm>
        </p:spPr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ouche d'accès aux données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63" y="1980640"/>
            <a:ext cx="9620250" cy="4762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77" y="765622"/>
            <a:ext cx="3057525" cy="11049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453" y="3431034"/>
            <a:ext cx="2717843" cy="25316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89" y="3496566"/>
            <a:ext cx="3927662" cy="1386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7856" y="2770655"/>
            <a:ext cx="3295036" cy="375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APIConnectror</a:t>
            </a:r>
            <a:endParaRPr lang="fr-F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289" y="2688917"/>
            <a:ext cx="2904700" cy="457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APIConnectror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DTO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187" y="3430891"/>
            <a:ext cx="2989262" cy="24255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59521" y="2765792"/>
            <a:ext cx="3345326" cy="38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APIConnectrorMapper</a:t>
            </a:r>
            <a:endParaRPr lang="fr-F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2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8877" y="805218"/>
            <a:ext cx="11284423" cy="5117910"/>
          </a:xfrm>
        </p:spPr>
        <p:txBody>
          <a:bodyPr/>
          <a:lstStyle/>
          <a:p>
            <a:r>
              <a:rPr lang="fr-FR" dirty="0" smtClean="0"/>
              <a:t>Test unitaires </a:t>
            </a:r>
            <a:endParaRPr lang="fr-FR" dirty="0"/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5" y="1543891"/>
            <a:ext cx="4229100" cy="1152525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5290062" y="1543891"/>
            <a:ext cx="5334000" cy="3557270"/>
            <a:chOff x="0" y="0"/>
            <a:chExt cx="5334000" cy="3557270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334000" cy="3557270"/>
            </a:xfrm>
            <a:prstGeom prst="rect">
              <a:avLst/>
            </a:prstGeom>
          </p:spPr>
        </p:pic>
        <p:sp>
          <p:nvSpPr>
            <p:cNvPr id="15" name="Ellipse 14"/>
            <p:cNvSpPr/>
            <p:nvPr/>
          </p:nvSpPr>
          <p:spPr>
            <a:xfrm>
              <a:off x="111369" y="11723"/>
              <a:ext cx="861060" cy="14653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23092" y="767861"/>
              <a:ext cx="861647" cy="12309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40677" y="2455984"/>
              <a:ext cx="638810" cy="12895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8877" y="805218"/>
            <a:ext cx="11696935" cy="595417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41" y="914400"/>
            <a:ext cx="9932894" cy="502641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980" y="919208"/>
            <a:ext cx="1527109" cy="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8877" y="805218"/>
            <a:ext cx="11284423" cy="5117910"/>
          </a:xfrm>
        </p:spPr>
        <p:txBody>
          <a:bodyPr/>
          <a:lstStyle/>
          <a:p>
            <a:r>
              <a:rPr lang="fr-FR" dirty="0" smtClean="0"/>
              <a:t>Cahier de recette</a:t>
            </a:r>
            <a:endParaRPr lang="fr-FR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3" y="1174377"/>
            <a:ext cx="4486338" cy="52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7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668</Words>
  <Application>Microsoft Office PowerPoint</Application>
  <PresentationFormat>Grand écran</PresentationFormat>
  <Paragraphs>110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khaoula el heni</dc:creator>
  <cp:lastModifiedBy>khaoula el heni</cp:lastModifiedBy>
  <cp:revision>31</cp:revision>
  <dcterms:created xsi:type="dcterms:W3CDTF">2020-09-14T14:24:02Z</dcterms:created>
  <dcterms:modified xsi:type="dcterms:W3CDTF">2020-09-15T16:29:08Z</dcterms:modified>
</cp:coreProperties>
</file>