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9" r:id="rId2"/>
    <p:sldId id="256" r:id="rId3"/>
    <p:sldId id="261" r:id="rId4"/>
    <p:sldId id="283" r:id="rId5"/>
    <p:sldId id="284" r:id="rId6"/>
    <p:sldId id="285" r:id="rId7"/>
    <p:sldId id="286" r:id="rId8"/>
    <p:sldId id="28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F91"/>
    <a:srgbClr val="7EC234"/>
    <a:srgbClr val="5CA305"/>
    <a:srgbClr val="6BBE06"/>
    <a:srgbClr val="7BDB07"/>
    <a:srgbClr val="9E0080"/>
    <a:srgbClr val="FC9ADB"/>
    <a:srgbClr val="DC5A5A"/>
    <a:srgbClr val="F8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8" autoAdjust="0"/>
    <p:restoredTop sz="93600" autoAdjust="0"/>
  </p:normalViewPr>
  <p:slideViewPr>
    <p:cSldViewPr>
      <p:cViewPr varScale="1">
        <p:scale>
          <a:sx n="107" d="100"/>
          <a:sy n="107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33C53-76B5-42F0-B9F6-06BB39A2E7CD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0930-66C3-4D9D-9DE1-B308734625A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0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4611447-30E0-4F60-A142-F3A55FFA6430}" type="datetimeFigureOut">
              <a:rPr lang="fr-FR" smtClean="0"/>
              <a:pPr/>
              <a:t>11/02/2020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255026D-DCB4-4B5C-A7DF-E3E99626E2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GDN100 - Soutenance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279928" cy="1752600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Christopher MILAZZO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fr-FR" sz="2800" dirty="0"/>
              <a:t> Christophe COURONNE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3" y="5848140"/>
            <a:ext cx="2735313" cy="6051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E843C4-EDE9-4ECA-983C-6CD97394D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58" y="5842330"/>
            <a:ext cx="2735313" cy="6068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E888F5-272F-40E3-A27F-F39AEDFE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45024"/>
            <a:ext cx="3168352" cy="11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42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8CDF52-62B0-4287-9E7D-A83E7AE191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2516029" cy="66984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6B52FBF-F820-4561-B10C-AFC866DDF56E}"/>
              </a:ext>
            </a:extLst>
          </p:cNvPr>
          <p:cNvCxnSpPr/>
          <p:nvPr/>
        </p:nvCxnSpPr>
        <p:spPr>
          <a:xfrm>
            <a:off x="4354830" y="3073544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C874056-9A9C-4E42-9EA3-CC3A9519B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85" y="2185173"/>
            <a:ext cx="3432315" cy="76154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0AFAAA1-DFD4-4663-BAC8-110EDA833B84}"/>
              </a:ext>
            </a:extLst>
          </p:cNvPr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INTRODUCTION</a:t>
            </a:r>
          </a:p>
        </p:txBody>
      </p:sp>
      <p:pic>
        <p:nvPicPr>
          <p:cNvPr id="8" name="Espace réservé du contenu 3">
            <a:extLst>
              <a:ext uri="{FF2B5EF4-FFF2-40B4-BE49-F238E27FC236}">
                <a16:creationId xmlns:a16="http://schemas.microsoft.com/office/drawing/2014/main" id="{6113BBBE-6331-462E-9E5A-1A1FBEB50A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" y="3619373"/>
            <a:ext cx="2516023" cy="21658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75B8BE-B981-4A80-81A8-6215C1D631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80" y="4913824"/>
            <a:ext cx="1952073" cy="1776840"/>
          </a:xfrm>
          <a:prstGeom prst="rect">
            <a:avLst/>
          </a:prstGeom>
        </p:spPr>
      </p:pic>
      <p:sp>
        <p:nvSpPr>
          <p:cNvPr id="11" name="Bulle ronde 5">
            <a:extLst>
              <a:ext uri="{FF2B5EF4-FFF2-40B4-BE49-F238E27FC236}">
                <a16:creationId xmlns:a16="http://schemas.microsoft.com/office/drawing/2014/main" id="{8B1161D5-86A2-43BB-8580-9905F229C29A}"/>
              </a:ext>
            </a:extLst>
          </p:cNvPr>
          <p:cNvSpPr/>
          <p:nvPr/>
        </p:nvSpPr>
        <p:spPr>
          <a:xfrm>
            <a:off x="2002817" y="2995871"/>
            <a:ext cx="1886700" cy="1367258"/>
          </a:xfrm>
          <a:prstGeom prst="wedgeEllipseCallout">
            <a:avLst>
              <a:gd name="adj1" fmla="val 14843"/>
              <a:gd name="adj2" fmla="val 88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Security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credo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0DFB8C4-07E6-4E60-8215-0A8C60370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49" y="5607723"/>
            <a:ext cx="1977635" cy="11074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C368A5-925D-4B35-920E-BA80EC5715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11" y="3360692"/>
            <a:ext cx="2657485" cy="21882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FE5B4C2-A087-4C1A-8B58-E616F7289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26" y="5785264"/>
            <a:ext cx="2341106" cy="708821"/>
          </a:xfrm>
          <a:prstGeom prst="rect">
            <a:avLst/>
          </a:prstGeom>
        </p:spPr>
      </p:pic>
      <p:sp>
        <p:nvSpPr>
          <p:cNvPr id="25" name="Bulle ronde 5">
            <a:extLst>
              <a:ext uri="{FF2B5EF4-FFF2-40B4-BE49-F238E27FC236}">
                <a16:creationId xmlns:a16="http://schemas.microsoft.com/office/drawing/2014/main" id="{AE8389DD-30CB-4E13-8FE3-398449909EBA}"/>
              </a:ext>
            </a:extLst>
          </p:cNvPr>
          <p:cNvSpPr/>
          <p:nvPr/>
        </p:nvSpPr>
        <p:spPr>
          <a:xfrm>
            <a:off x="4546722" y="3020095"/>
            <a:ext cx="1886700" cy="1367258"/>
          </a:xfrm>
          <a:prstGeom prst="wedgeEllipseCallout">
            <a:avLst>
              <a:gd name="adj1" fmla="val -17468"/>
              <a:gd name="adj2" fmla="val 8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Recue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credo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A7D987-29B0-4C43-B90B-EF367CE13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14" y="4932062"/>
            <a:ext cx="707341" cy="13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7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projet 1/2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506D6B-075F-417B-9B01-E3BD6D736144}"/>
              </a:ext>
            </a:extLst>
          </p:cNvPr>
          <p:cNvSpPr txBox="1"/>
          <p:nvPr/>
        </p:nvSpPr>
        <p:spPr>
          <a:xfrm>
            <a:off x="611560" y="1288632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Analyse préliminaire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54916DF-1495-470F-9C50-EB60DC8965B7}"/>
              </a:ext>
            </a:extLst>
          </p:cNvPr>
          <p:cNvCxnSpPr/>
          <p:nvPr/>
        </p:nvCxnSpPr>
        <p:spPr>
          <a:xfrm>
            <a:off x="4354830" y="3073544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15EE515-A9F5-43D4-8F7F-0D298AD3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323829"/>
            <a:ext cx="3888428" cy="1399032"/>
          </a:xfrm>
        </p:spPr>
        <p:txBody>
          <a:bodyPr>
            <a:normAutofit/>
          </a:bodyPr>
          <a:lstStyle/>
          <a:p>
            <a:r>
              <a:rPr lang="fr-FR" sz="2400" dirty="0"/>
              <a:t>Centrer sur les ressources</a:t>
            </a:r>
          </a:p>
          <a:p>
            <a:r>
              <a:rPr lang="fr-FR" sz="2400" dirty="0"/>
              <a:t>9 objectifs précis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E6447C-4DC9-480A-A670-D3872F9207A3}"/>
              </a:ext>
            </a:extLst>
          </p:cNvPr>
          <p:cNvSpPr txBox="1">
            <a:spLocks/>
          </p:cNvSpPr>
          <p:nvPr/>
        </p:nvSpPr>
        <p:spPr>
          <a:xfrm>
            <a:off x="4789171" y="3323829"/>
            <a:ext cx="3888428" cy="139903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Centrer sur le contexte</a:t>
            </a:r>
          </a:p>
          <a:p>
            <a:r>
              <a:rPr lang="fr-FR" sz="2400" dirty="0"/>
              <a:t>1 seul objectif général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BF192-1AAE-45F7-AD98-B93858EF5952}"/>
              </a:ext>
            </a:extLst>
          </p:cNvPr>
          <p:cNvSpPr/>
          <p:nvPr/>
        </p:nvSpPr>
        <p:spPr>
          <a:xfrm>
            <a:off x="0" y="2185174"/>
            <a:ext cx="4310907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255F3-0002-4F94-86F6-11F5274CB6A9}"/>
              </a:ext>
            </a:extLst>
          </p:cNvPr>
          <p:cNvSpPr/>
          <p:nvPr/>
        </p:nvSpPr>
        <p:spPr>
          <a:xfrm>
            <a:off x="4398751" y="2185174"/>
            <a:ext cx="4745249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1C67DC-8F96-476D-9989-E2C4138C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611" y="1705286"/>
            <a:ext cx="787515" cy="8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29438E-5D00-4BF6-AF24-6C118CD5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36963" y="1666526"/>
            <a:ext cx="787514" cy="9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projet 2/2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2B4511-BE37-44BD-979F-CD4FCA24B428}"/>
              </a:ext>
            </a:extLst>
          </p:cNvPr>
          <p:cNvSpPr txBox="1"/>
          <p:nvPr/>
        </p:nvSpPr>
        <p:spPr>
          <a:xfrm>
            <a:off x="524599" y="1288636"/>
            <a:ext cx="4317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Démarche de travail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5F894F-5AE1-4B3C-8DEB-457CA7FA2A26}"/>
              </a:ext>
            </a:extLst>
          </p:cNvPr>
          <p:cNvCxnSpPr/>
          <p:nvPr/>
        </p:nvCxnSpPr>
        <p:spPr>
          <a:xfrm>
            <a:off x="4354830" y="3073544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8F4FA94-A61D-4264-881B-CF0318BF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9" y="2577333"/>
            <a:ext cx="3888428" cy="1399032"/>
          </a:xfrm>
        </p:spPr>
        <p:txBody>
          <a:bodyPr>
            <a:normAutofit/>
          </a:bodyPr>
          <a:lstStyle/>
          <a:p>
            <a:r>
              <a:rPr lang="fr-FR" sz="2400" dirty="0"/>
              <a:t>Vision macroscopique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41D3EB1-1FA3-4308-9113-871175D5E590}"/>
              </a:ext>
            </a:extLst>
          </p:cNvPr>
          <p:cNvSpPr txBox="1">
            <a:spLocks/>
          </p:cNvSpPr>
          <p:nvPr/>
        </p:nvSpPr>
        <p:spPr>
          <a:xfrm>
            <a:off x="4769400" y="2607049"/>
            <a:ext cx="3888428" cy="139903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Découpage en lot de travail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31712D-FD67-4345-85FE-46BB062B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98" y="3602207"/>
            <a:ext cx="3627402" cy="26887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91D549D-0F93-4BF2-B97B-4A15EAD5F623}"/>
              </a:ext>
            </a:extLst>
          </p:cNvPr>
          <p:cNvSpPr/>
          <p:nvPr/>
        </p:nvSpPr>
        <p:spPr>
          <a:xfrm>
            <a:off x="4383803" y="2185174"/>
            <a:ext cx="4762884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0A00D-D13F-4269-B143-523A803C7E61}"/>
              </a:ext>
            </a:extLst>
          </p:cNvPr>
          <p:cNvSpPr/>
          <p:nvPr/>
        </p:nvSpPr>
        <p:spPr>
          <a:xfrm>
            <a:off x="-4821" y="2185174"/>
            <a:ext cx="4330679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97031906-06FC-49C0-9184-DADB9096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18" y="1632082"/>
            <a:ext cx="748382" cy="7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9392DC4B-1C23-48B6-BF30-C73E2BD6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1648"/>
            <a:ext cx="748382" cy="8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0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1/2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37DAB9-BC35-4EDD-928C-4B0F8921FD52}"/>
              </a:ext>
            </a:extLst>
          </p:cNvPr>
          <p:cNvSpPr txBox="1"/>
          <p:nvPr/>
        </p:nvSpPr>
        <p:spPr>
          <a:xfrm>
            <a:off x="611560" y="1417279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planning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91FE672-E2E4-47EE-99FA-5632AD9E3366}"/>
              </a:ext>
            </a:extLst>
          </p:cNvPr>
          <p:cNvCxnSpPr/>
          <p:nvPr/>
        </p:nvCxnSpPr>
        <p:spPr>
          <a:xfrm>
            <a:off x="4354830" y="2708920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0B8D7FB-0A00-4DDB-8541-C04C1E6F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36" y="2640334"/>
            <a:ext cx="3888428" cy="1652761"/>
          </a:xfrm>
        </p:spPr>
        <p:txBody>
          <a:bodyPr>
            <a:noAutofit/>
          </a:bodyPr>
          <a:lstStyle/>
          <a:p>
            <a:r>
              <a:rPr lang="fr-FR" sz="2400" dirty="0"/>
              <a:t>Contour fonctionnel détaillé dans la définition du projet</a:t>
            </a:r>
          </a:p>
          <a:p>
            <a:r>
              <a:rPr lang="fr-FR" sz="2400" dirty="0"/>
              <a:t>GANTT simplifié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083817E-B79C-40D4-B634-B50D092A6123}"/>
              </a:ext>
            </a:extLst>
          </p:cNvPr>
          <p:cNvSpPr txBox="1">
            <a:spLocks/>
          </p:cNvSpPr>
          <p:nvPr/>
        </p:nvSpPr>
        <p:spPr>
          <a:xfrm>
            <a:off x="4705786" y="2674118"/>
            <a:ext cx="3888428" cy="1399032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GANTT détaillé</a:t>
            </a:r>
          </a:p>
          <a:p>
            <a:r>
              <a:rPr lang="fr-FR" sz="2400" dirty="0"/>
              <a:t>Plan de charge prévisionnel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E8A03B6-FEAD-45EE-AB83-22ABC893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4" y="4566877"/>
            <a:ext cx="3947030" cy="12491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817867-4B27-4AE2-9BBA-DD24ACE96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66" y="4388715"/>
            <a:ext cx="4401591" cy="16049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D6F515D-41ED-4146-BEEA-A96C7AFC14F4}"/>
              </a:ext>
            </a:extLst>
          </p:cNvPr>
          <p:cNvSpPr/>
          <p:nvPr/>
        </p:nvSpPr>
        <p:spPr>
          <a:xfrm>
            <a:off x="0" y="2185174"/>
            <a:ext cx="4310907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B956F7-3C0B-4DDD-AE90-F3A8017538C9}"/>
              </a:ext>
            </a:extLst>
          </p:cNvPr>
          <p:cNvSpPr/>
          <p:nvPr/>
        </p:nvSpPr>
        <p:spPr>
          <a:xfrm>
            <a:off x="4398751" y="2185174"/>
            <a:ext cx="4745249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39A4750-DFF7-4101-827F-4FC0B95C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776349"/>
            <a:ext cx="840754" cy="8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2ED3D069-9DC2-41AD-BE9E-6BC7C063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3246" y="1752807"/>
            <a:ext cx="840754" cy="8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6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2/2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08275-6696-41C3-A5F9-6D5C56D4AE82}"/>
              </a:ext>
            </a:extLst>
          </p:cNvPr>
          <p:cNvCxnSpPr/>
          <p:nvPr/>
        </p:nvCxnSpPr>
        <p:spPr>
          <a:xfrm>
            <a:off x="4354830" y="3073544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Résultat de recherche d'images pour &quot;illustration tableau excel&quot;">
            <a:extLst>
              <a:ext uri="{FF2B5EF4-FFF2-40B4-BE49-F238E27FC236}">
                <a16:creationId xmlns:a16="http://schemas.microsoft.com/office/drawing/2014/main" id="{41979260-5154-4BE8-9F70-83A593B8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74" y="3876221"/>
            <a:ext cx="862495" cy="81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24D0FA-530A-49D1-8D1E-86887B69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82" y="2687120"/>
            <a:ext cx="736530" cy="71662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627D7F2-8D6D-40DF-96C1-87DE4C292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7" y="4047601"/>
            <a:ext cx="736535" cy="7166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F727FA1-3A27-4E24-942E-F210AEC679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8" y="2793995"/>
            <a:ext cx="736534" cy="71662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894DE0D-02C4-47ED-9DF6-08DFFDC7B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2" y="5160643"/>
            <a:ext cx="736535" cy="71662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E1140CC-C09A-4DDA-93A5-37F89431A2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54" y="5092599"/>
            <a:ext cx="736534" cy="716628"/>
          </a:xfrm>
          <a:prstGeom prst="rect">
            <a:avLst/>
          </a:prstGeom>
        </p:spPr>
      </p:pic>
      <p:pic>
        <p:nvPicPr>
          <p:cNvPr id="23" name="Picture 2" descr="Résultat de recherche d'images pour &quot;illustration tableau excel&quot;">
            <a:extLst>
              <a:ext uri="{FF2B5EF4-FFF2-40B4-BE49-F238E27FC236}">
                <a16:creationId xmlns:a16="http://schemas.microsoft.com/office/drawing/2014/main" id="{D0F78E18-5581-4C9F-BD53-3DE6FA30B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8" y="5301208"/>
            <a:ext cx="862495" cy="81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6BC148C-CFCA-4387-9557-77664044F38D}"/>
              </a:ext>
            </a:extLst>
          </p:cNvPr>
          <p:cNvSpPr txBox="1"/>
          <p:nvPr/>
        </p:nvSpPr>
        <p:spPr>
          <a:xfrm>
            <a:off x="1871702" y="2967643"/>
            <a:ext cx="24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de fonctions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CB9974-D72D-4451-86E8-39D368BB783B}"/>
              </a:ext>
            </a:extLst>
          </p:cNvPr>
          <p:cNvSpPr txBox="1"/>
          <p:nvPr/>
        </p:nvSpPr>
        <p:spPr>
          <a:xfrm>
            <a:off x="1841689" y="4127453"/>
            <a:ext cx="24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COCOMO (Détaillé)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D5684D-4381-4EF9-AE26-6E12765A8F7E}"/>
              </a:ext>
            </a:extLst>
          </p:cNvPr>
          <p:cNvSpPr txBox="1"/>
          <p:nvPr/>
        </p:nvSpPr>
        <p:spPr>
          <a:xfrm>
            <a:off x="1819489" y="5524645"/>
            <a:ext cx="24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Budgétisation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B2A280B-870D-4AFE-8E98-E0B21AFEED53}"/>
              </a:ext>
            </a:extLst>
          </p:cNvPr>
          <p:cNvSpPr txBox="1"/>
          <p:nvPr/>
        </p:nvSpPr>
        <p:spPr>
          <a:xfrm>
            <a:off x="5588891" y="2867565"/>
            <a:ext cx="24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Optimiste/pessimiste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ED76D1-6F0A-4067-BE8D-5D02FBCBEB56}"/>
              </a:ext>
            </a:extLst>
          </p:cNvPr>
          <p:cNvSpPr txBox="1"/>
          <p:nvPr/>
        </p:nvSpPr>
        <p:spPr>
          <a:xfrm>
            <a:off x="4401289" y="5805264"/>
            <a:ext cx="481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de fonctions + COCOMO (détaillé)</a:t>
            </a:r>
          </a:p>
        </p:txBody>
      </p:sp>
      <p:sp>
        <p:nvSpPr>
          <p:cNvPr id="24" name="Signe Plus 23">
            <a:extLst>
              <a:ext uri="{FF2B5EF4-FFF2-40B4-BE49-F238E27FC236}">
                <a16:creationId xmlns:a16="http://schemas.microsoft.com/office/drawing/2014/main" id="{1A4856A6-10BD-4A8E-BECC-3803EABFCF55}"/>
              </a:ext>
            </a:extLst>
          </p:cNvPr>
          <p:cNvSpPr/>
          <p:nvPr/>
        </p:nvSpPr>
        <p:spPr>
          <a:xfrm>
            <a:off x="5586916" y="5322290"/>
            <a:ext cx="368623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5344BE7-E365-436E-9A24-99F9BAC86EA7}"/>
              </a:ext>
            </a:extLst>
          </p:cNvPr>
          <p:cNvSpPr txBox="1"/>
          <p:nvPr/>
        </p:nvSpPr>
        <p:spPr>
          <a:xfrm>
            <a:off x="5607953" y="4050227"/>
            <a:ext cx="249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Budgétisation</a:t>
            </a:r>
          </a:p>
        </p:txBody>
      </p:sp>
      <p:sp>
        <p:nvSpPr>
          <p:cNvPr id="30" name="Flèche : bas 29">
            <a:extLst>
              <a:ext uri="{FF2B5EF4-FFF2-40B4-BE49-F238E27FC236}">
                <a16:creationId xmlns:a16="http://schemas.microsoft.com/office/drawing/2014/main" id="{47BC417E-0EE1-4159-8292-AE38965A56C0}"/>
              </a:ext>
            </a:extLst>
          </p:cNvPr>
          <p:cNvSpPr/>
          <p:nvPr/>
        </p:nvSpPr>
        <p:spPr>
          <a:xfrm>
            <a:off x="2483768" y="4760374"/>
            <a:ext cx="216018" cy="52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044175A5-1AB0-44C4-866E-BFB1C5968FCD}"/>
              </a:ext>
            </a:extLst>
          </p:cNvPr>
          <p:cNvSpPr/>
          <p:nvPr/>
        </p:nvSpPr>
        <p:spPr>
          <a:xfrm>
            <a:off x="2483768" y="3436754"/>
            <a:ext cx="216018" cy="52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3B9FCBC7-C45D-4DF1-9C9E-82770846B812}"/>
              </a:ext>
            </a:extLst>
          </p:cNvPr>
          <p:cNvSpPr/>
          <p:nvPr/>
        </p:nvSpPr>
        <p:spPr>
          <a:xfrm>
            <a:off x="6009875" y="3425421"/>
            <a:ext cx="216018" cy="525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8" name="Flèche : double flèche verticale 2047">
            <a:extLst>
              <a:ext uri="{FF2B5EF4-FFF2-40B4-BE49-F238E27FC236}">
                <a16:creationId xmlns:a16="http://schemas.microsoft.com/office/drawing/2014/main" id="{E37B7EFC-2B0F-4000-97D6-A13861FB79E1}"/>
              </a:ext>
            </a:extLst>
          </p:cNvPr>
          <p:cNvSpPr/>
          <p:nvPr/>
        </p:nvSpPr>
        <p:spPr>
          <a:xfrm>
            <a:off x="5955539" y="4547220"/>
            <a:ext cx="270346" cy="6306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ZoneTexte 2048">
            <a:extLst>
              <a:ext uri="{FF2B5EF4-FFF2-40B4-BE49-F238E27FC236}">
                <a16:creationId xmlns:a16="http://schemas.microsoft.com/office/drawing/2014/main" id="{7D9D78FF-A8EC-49C2-93E0-847CAAA6C1FF}"/>
              </a:ext>
            </a:extLst>
          </p:cNvPr>
          <p:cNvSpPr txBox="1"/>
          <p:nvPr/>
        </p:nvSpPr>
        <p:spPr>
          <a:xfrm>
            <a:off x="6160116" y="4660635"/>
            <a:ext cx="200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3F91"/>
                </a:solidFill>
              </a:rPr>
              <a:t>Comparaison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257EF1-0BAF-4D44-ACBF-A7FB5463608F}"/>
              </a:ext>
            </a:extLst>
          </p:cNvPr>
          <p:cNvSpPr/>
          <p:nvPr/>
        </p:nvSpPr>
        <p:spPr>
          <a:xfrm>
            <a:off x="4385266" y="2160372"/>
            <a:ext cx="4762884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4996A6-A55E-4C10-A13F-37CB10EC5139}"/>
              </a:ext>
            </a:extLst>
          </p:cNvPr>
          <p:cNvSpPr/>
          <p:nvPr/>
        </p:nvSpPr>
        <p:spPr>
          <a:xfrm>
            <a:off x="-7516" y="2160372"/>
            <a:ext cx="4330679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2ABCFA65-7382-403E-BE47-140953EB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05" y="1641681"/>
            <a:ext cx="862495" cy="85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F300766D-548E-4096-996B-021E88FD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" y="1630864"/>
            <a:ext cx="724944" cy="7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3DCC0C-73F0-4319-92B1-A90DE10F1FE7}"/>
              </a:ext>
            </a:extLst>
          </p:cNvPr>
          <p:cNvSpPr txBox="1"/>
          <p:nvPr/>
        </p:nvSpPr>
        <p:spPr>
          <a:xfrm>
            <a:off x="487832" y="1279968"/>
            <a:ext cx="6552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Calcule de la charge de travail et du budget</a:t>
            </a:r>
          </a:p>
        </p:txBody>
      </p:sp>
    </p:spTree>
    <p:extLst>
      <p:ext uri="{BB962C8B-B14F-4D97-AF65-F5344CB8AC3E}">
        <p14:creationId xmlns:p14="http://schemas.microsoft.com/office/powerpoint/2010/main" val="185433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24" grpId="0" animBg="1"/>
      <p:bldP spid="31" grpId="0"/>
      <p:bldP spid="30" grpId="0" animBg="1"/>
      <p:bldP spid="33" grpId="0" animBg="1"/>
      <p:bldP spid="34" grpId="0" animBg="1"/>
      <p:bldP spid="2048" grpId="0" animBg="1"/>
      <p:bldP spid="2049" grpId="0"/>
      <p:bldP spid="39" grpId="0" animBg="1"/>
      <p:bldP spid="40" grpId="0" animBg="1"/>
      <p:bldP spid="40" grpId="1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B1E10446-2088-43FB-801C-68ACD1E5A0C9}"/>
              </a:ext>
            </a:extLst>
          </p:cNvPr>
          <p:cNvSpPr txBox="1"/>
          <p:nvPr/>
        </p:nvSpPr>
        <p:spPr>
          <a:xfrm>
            <a:off x="1535483" y="291848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3F91"/>
                </a:solidFill>
              </a:rPr>
              <a:t>Pas d’outil :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B0BFEE2-0294-4340-951F-ED0C7685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9" y="2757272"/>
            <a:ext cx="770305" cy="81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et 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7B0E2E-6BE9-47C5-97D7-5EAD7CAD2437}"/>
              </a:ext>
            </a:extLst>
          </p:cNvPr>
          <p:cNvSpPr txBox="1"/>
          <p:nvPr/>
        </p:nvSpPr>
        <p:spPr>
          <a:xfrm>
            <a:off x="599379" y="1391766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Suivi du projet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DF66EE3-B0AE-4454-8861-459FE528A7EC}"/>
              </a:ext>
            </a:extLst>
          </p:cNvPr>
          <p:cNvCxnSpPr/>
          <p:nvPr/>
        </p:nvCxnSpPr>
        <p:spPr>
          <a:xfrm>
            <a:off x="4354830" y="3073544"/>
            <a:ext cx="0" cy="325755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99EC1C-4883-4C89-B729-CC3445CD6925}"/>
              </a:ext>
            </a:extLst>
          </p:cNvPr>
          <p:cNvSpPr txBox="1">
            <a:spLocks/>
          </p:cNvSpPr>
          <p:nvPr/>
        </p:nvSpPr>
        <p:spPr>
          <a:xfrm>
            <a:off x="141907" y="3650333"/>
            <a:ext cx="4034162" cy="139903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Indépendance dans le suivi</a:t>
            </a:r>
          </a:p>
          <a:p>
            <a:r>
              <a:rPr lang="fr-FR" sz="2000" dirty="0"/>
              <a:t>Réunions hebdomadaires avec tuteur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08E0A7-25BA-4794-BE7A-AC056BDECC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25076"/>
            <a:ext cx="736525" cy="716624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7F7A83D-63BD-47A0-B988-7CCDDF1ECEA2}"/>
              </a:ext>
            </a:extLst>
          </p:cNvPr>
          <p:cNvSpPr txBox="1">
            <a:spLocks/>
          </p:cNvSpPr>
          <p:nvPr/>
        </p:nvSpPr>
        <p:spPr>
          <a:xfrm>
            <a:off x="4497700" y="3505776"/>
            <a:ext cx="4034162" cy="139903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Digital Visual </a:t>
            </a:r>
            <a:r>
              <a:rPr lang="fr-FR" sz="2000" dirty="0" err="1"/>
              <a:t>Managment</a:t>
            </a:r>
            <a:endParaRPr lang="fr-FR" sz="2000" dirty="0"/>
          </a:p>
          <a:p>
            <a:r>
              <a:rPr lang="fr-FR" sz="2000" dirty="0" err="1"/>
              <a:t>EColaborative</a:t>
            </a:r>
            <a:endParaRPr lang="fr-FR" sz="2000" dirty="0"/>
          </a:p>
          <a:p>
            <a:r>
              <a:rPr lang="fr-FR" sz="2000" dirty="0" err="1"/>
              <a:t>SonarQube</a:t>
            </a:r>
            <a:endParaRPr lang="fr-FR" sz="2000" dirty="0"/>
          </a:p>
          <a:p>
            <a:r>
              <a:rPr lang="fr-FR" sz="2000" dirty="0"/>
              <a:t>Clarity</a:t>
            </a:r>
          </a:p>
          <a:p>
            <a:r>
              <a:rPr lang="fr-FR" sz="2000" dirty="0"/>
              <a:t>WTR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6D4DB75-072B-4371-B83F-BC32B48C10DB}"/>
              </a:ext>
            </a:extLst>
          </p:cNvPr>
          <p:cNvSpPr txBox="1"/>
          <p:nvPr/>
        </p:nvSpPr>
        <p:spPr>
          <a:xfrm>
            <a:off x="5940152" y="282900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3F91"/>
                </a:solidFill>
              </a:rPr>
              <a:t>Outils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C4A42-3FE1-468D-A0D7-87BEF11691A8}"/>
              </a:ext>
            </a:extLst>
          </p:cNvPr>
          <p:cNvSpPr/>
          <p:nvPr/>
        </p:nvSpPr>
        <p:spPr>
          <a:xfrm>
            <a:off x="-2470" y="2185174"/>
            <a:ext cx="4310907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BD06B-B470-42B0-ADB7-4879A6CE1F25}"/>
              </a:ext>
            </a:extLst>
          </p:cNvPr>
          <p:cNvSpPr/>
          <p:nvPr/>
        </p:nvSpPr>
        <p:spPr>
          <a:xfrm>
            <a:off x="4393260" y="2184030"/>
            <a:ext cx="4745249" cy="4672826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B98FBA8-1923-4257-A653-AF65BBC2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4157" y="1806702"/>
            <a:ext cx="822164" cy="8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EF90418-D0E2-4913-95A3-C0FDCDFB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5718" y="1820077"/>
            <a:ext cx="822164" cy="8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7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786058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Merci de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58558988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2627</TotalTime>
  <Words>137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Verdana</vt:lpstr>
      <vt:lpstr>Wingdings 2</vt:lpstr>
      <vt:lpstr>Verve</vt:lpstr>
      <vt:lpstr>GDN100 - Soutenance</vt:lpstr>
      <vt:lpstr>Présentation PowerPoint</vt:lpstr>
      <vt:lpstr>Définition du projet 1/2</vt:lpstr>
      <vt:lpstr>Définition du projet 2/2</vt:lpstr>
      <vt:lpstr>Planification 1/2</vt:lpstr>
      <vt:lpstr>Planification 2/2</vt:lpstr>
      <vt:lpstr>Mise en œuvre et conclusion</vt:lpstr>
      <vt:lpstr>Merci de votre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« Pilotage Chantiers »</dc:title>
  <dc:creator>mydel</dc:creator>
  <cp:lastModifiedBy>christopher</cp:lastModifiedBy>
  <cp:revision>156</cp:revision>
  <dcterms:created xsi:type="dcterms:W3CDTF">2019-01-26T09:10:58Z</dcterms:created>
  <dcterms:modified xsi:type="dcterms:W3CDTF">2020-02-11T12:21:45Z</dcterms:modified>
</cp:coreProperties>
</file>