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3132"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Modifiez le style du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9E65209-B6B4-4E8F-B127-068EB2A6AF86}" type="datetimeFigureOut">
              <a:rPr lang="fr-FR" smtClean="0"/>
              <a:t>10/02/2020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5ECCE10-8142-47B6-9F39-A1002BB19B0C}" type="slidenum">
              <a:rPr lang="fr-FR" smtClean="0"/>
              <a:t>‹N°›</a:t>
            </a:fld>
            <a:endParaRPr lang="fr-FR"/>
          </a:p>
        </p:txBody>
      </p:sp>
    </p:spTree>
    <p:extLst>
      <p:ext uri="{BB962C8B-B14F-4D97-AF65-F5344CB8AC3E}">
        <p14:creationId xmlns:p14="http://schemas.microsoft.com/office/powerpoint/2010/main" val="310959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9E65209-B6B4-4E8F-B127-068EB2A6AF86}" type="datetimeFigureOut">
              <a:rPr lang="fr-FR" smtClean="0"/>
              <a:t>10/02/2020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5ECCE10-8142-47B6-9F39-A1002BB19B0C}" type="slidenum">
              <a:rPr lang="fr-FR" smtClean="0"/>
              <a:t>‹N°›</a:t>
            </a:fld>
            <a:endParaRPr lang="fr-FR"/>
          </a:p>
        </p:txBody>
      </p:sp>
    </p:spTree>
    <p:extLst>
      <p:ext uri="{BB962C8B-B14F-4D97-AF65-F5344CB8AC3E}">
        <p14:creationId xmlns:p14="http://schemas.microsoft.com/office/powerpoint/2010/main" val="313082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9E65209-B6B4-4E8F-B127-068EB2A6AF86}" type="datetimeFigureOut">
              <a:rPr lang="fr-FR" smtClean="0"/>
              <a:t>10/02/2020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5ECCE10-8142-47B6-9F39-A1002BB19B0C}" type="slidenum">
              <a:rPr lang="fr-FR" smtClean="0"/>
              <a:t>‹N°›</a:t>
            </a:fld>
            <a:endParaRPr lang="fr-FR"/>
          </a:p>
        </p:txBody>
      </p:sp>
    </p:spTree>
    <p:extLst>
      <p:ext uri="{BB962C8B-B14F-4D97-AF65-F5344CB8AC3E}">
        <p14:creationId xmlns:p14="http://schemas.microsoft.com/office/powerpoint/2010/main" val="76942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9E65209-B6B4-4E8F-B127-068EB2A6AF86}" type="datetimeFigureOut">
              <a:rPr lang="fr-FR" smtClean="0"/>
              <a:t>10/02/2020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5ECCE10-8142-47B6-9F39-A1002BB19B0C}" type="slidenum">
              <a:rPr lang="fr-FR" smtClean="0"/>
              <a:t>‹N°›</a:t>
            </a:fld>
            <a:endParaRPr lang="fr-FR"/>
          </a:p>
        </p:txBody>
      </p:sp>
    </p:spTree>
    <p:extLst>
      <p:ext uri="{BB962C8B-B14F-4D97-AF65-F5344CB8AC3E}">
        <p14:creationId xmlns:p14="http://schemas.microsoft.com/office/powerpoint/2010/main" val="420007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Modifiez le style du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9E65209-B6B4-4E8F-B127-068EB2A6AF86}" type="datetimeFigureOut">
              <a:rPr lang="fr-FR" smtClean="0"/>
              <a:t>10/02/2020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5ECCE10-8142-47B6-9F39-A1002BB19B0C}" type="slidenum">
              <a:rPr lang="fr-FR" smtClean="0"/>
              <a:t>‹N°›</a:t>
            </a:fld>
            <a:endParaRPr lang="fr-FR"/>
          </a:p>
        </p:txBody>
      </p:sp>
    </p:spTree>
    <p:extLst>
      <p:ext uri="{BB962C8B-B14F-4D97-AF65-F5344CB8AC3E}">
        <p14:creationId xmlns:p14="http://schemas.microsoft.com/office/powerpoint/2010/main" val="221939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9E65209-B6B4-4E8F-B127-068EB2A6AF86}" type="datetimeFigureOut">
              <a:rPr lang="fr-FR" smtClean="0"/>
              <a:t>10/02/2020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5ECCE10-8142-47B6-9F39-A1002BB19B0C}" type="slidenum">
              <a:rPr lang="fr-FR" smtClean="0"/>
              <a:t>‹N°›</a:t>
            </a:fld>
            <a:endParaRPr lang="fr-FR"/>
          </a:p>
        </p:txBody>
      </p:sp>
    </p:spTree>
    <p:extLst>
      <p:ext uri="{BB962C8B-B14F-4D97-AF65-F5344CB8AC3E}">
        <p14:creationId xmlns:p14="http://schemas.microsoft.com/office/powerpoint/2010/main" val="2787141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Modifiez le style du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9E65209-B6B4-4E8F-B127-068EB2A6AF86}" type="datetimeFigureOut">
              <a:rPr lang="fr-FR" smtClean="0"/>
              <a:t>10/02/2020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5ECCE10-8142-47B6-9F39-A1002BB19B0C}" type="slidenum">
              <a:rPr lang="fr-FR" smtClean="0"/>
              <a:t>‹N°›</a:t>
            </a:fld>
            <a:endParaRPr lang="fr-FR"/>
          </a:p>
        </p:txBody>
      </p:sp>
    </p:spTree>
    <p:extLst>
      <p:ext uri="{BB962C8B-B14F-4D97-AF65-F5344CB8AC3E}">
        <p14:creationId xmlns:p14="http://schemas.microsoft.com/office/powerpoint/2010/main" val="428473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9E65209-B6B4-4E8F-B127-068EB2A6AF86}" type="datetimeFigureOut">
              <a:rPr lang="fr-FR" smtClean="0"/>
              <a:t>10/02/2020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5ECCE10-8142-47B6-9F39-A1002BB19B0C}" type="slidenum">
              <a:rPr lang="fr-FR" smtClean="0"/>
              <a:t>‹N°›</a:t>
            </a:fld>
            <a:endParaRPr lang="fr-FR"/>
          </a:p>
        </p:txBody>
      </p:sp>
    </p:spTree>
    <p:extLst>
      <p:ext uri="{BB962C8B-B14F-4D97-AF65-F5344CB8AC3E}">
        <p14:creationId xmlns:p14="http://schemas.microsoft.com/office/powerpoint/2010/main" val="50504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65209-B6B4-4E8F-B127-068EB2A6AF86}" type="datetimeFigureOut">
              <a:rPr lang="fr-FR" smtClean="0"/>
              <a:t>10/02/2020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5ECCE10-8142-47B6-9F39-A1002BB19B0C}" type="slidenum">
              <a:rPr lang="fr-FR" smtClean="0"/>
              <a:t>‹N°›</a:t>
            </a:fld>
            <a:endParaRPr lang="fr-FR"/>
          </a:p>
        </p:txBody>
      </p:sp>
    </p:spTree>
    <p:extLst>
      <p:ext uri="{BB962C8B-B14F-4D97-AF65-F5344CB8AC3E}">
        <p14:creationId xmlns:p14="http://schemas.microsoft.com/office/powerpoint/2010/main" val="375265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9E65209-B6B4-4E8F-B127-068EB2A6AF86}" type="datetimeFigureOut">
              <a:rPr lang="fr-FR" smtClean="0"/>
              <a:t>10/02/2020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5ECCE10-8142-47B6-9F39-A1002BB19B0C}" type="slidenum">
              <a:rPr lang="fr-FR" smtClean="0"/>
              <a:t>‹N°›</a:t>
            </a:fld>
            <a:endParaRPr lang="fr-FR"/>
          </a:p>
        </p:txBody>
      </p:sp>
    </p:spTree>
    <p:extLst>
      <p:ext uri="{BB962C8B-B14F-4D97-AF65-F5344CB8AC3E}">
        <p14:creationId xmlns:p14="http://schemas.microsoft.com/office/powerpoint/2010/main" val="327123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Cliquez sur l'icône pour ajouter une image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9E65209-B6B4-4E8F-B127-068EB2A6AF86}" type="datetimeFigureOut">
              <a:rPr lang="fr-FR" smtClean="0"/>
              <a:t>10/02/2020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5ECCE10-8142-47B6-9F39-A1002BB19B0C}" type="slidenum">
              <a:rPr lang="fr-FR" smtClean="0"/>
              <a:t>‹N°›</a:t>
            </a:fld>
            <a:endParaRPr lang="fr-FR"/>
          </a:p>
        </p:txBody>
      </p:sp>
    </p:spTree>
    <p:extLst>
      <p:ext uri="{BB962C8B-B14F-4D97-AF65-F5344CB8AC3E}">
        <p14:creationId xmlns:p14="http://schemas.microsoft.com/office/powerpoint/2010/main" val="116454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E9E65209-B6B4-4E8F-B127-068EB2A6AF86}" type="datetimeFigureOut">
              <a:rPr lang="fr-FR" smtClean="0"/>
              <a:t>10/02/2020</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35ECCE10-8142-47B6-9F39-A1002BB19B0C}" type="slidenum">
              <a:rPr lang="fr-FR" smtClean="0"/>
              <a:t>‹N°›</a:t>
            </a:fld>
            <a:endParaRPr lang="fr-FR"/>
          </a:p>
        </p:txBody>
      </p:sp>
    </p:spTree>
    <p:extLst>
      <p:ext uri="{BB962C8B-B14F-4D97-AF65-F5344CB8AC3E}">
        <p14:creationId xmlns:p14="http://schemas.microsoft.com/office/powerpoint/2010/main" val="6279229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6A95B893-9EA6-46D5-8C1F-9FDF417C6282}"/>
              </a:ext>
            </a:extLst>
          </p:cNvPr>
          <p:cNvSpPr txBox="1"/>
          <p:nvPr/>
        </p:nvSpPr>
        <p:spPr>
          <a:xfrm>
            <a:off x="3011530" y="4761717"/>
            <a:ext cx="1304140" cy="400110"/>
          </a:xfrm>
          <a:prstGeom prst="rect">
            <a:avLst/>
          </a:prstGeom>
          <a:noFill/>
        </p:spPr>
        <p:txBody>
          <a:bodyPr wrap="none" rtlCol="0">
            <a:spAutoFit/>
          </a:bodyPr>
          <a:lstStyle/>
          <a:p>
            <a:r>
              <a:rPr lang="fr-FR" sz="2000" dirty="0">
                <a:latin typeface="Franklin Gothic Demi Cond" panose="020B0706030402020204" pitchFamily="34" charset="0"/>
              </a:rPr>
              <a:t>Le contexte</a:t>
            </a:r>
          </a:p>
        </p:txBody>
      </p:sp>
      <p:sp>
        <p:nvSpPr>
          <p:cNvPr id="8" name="Rectangle 7">
            <a:extLst>
              <a:ext uri="{FF2B5EF4-FFF2-40B4-BE49-F238E27FC236}">
                <a16:creationId xmlns:a16="http://schemas.microsoft.com/office/drawing/2014/main" id="{69DF5A79-FEF9-464A-9E6B-E3C061E467BC}"/>
              </a:ext>
            </a:extLst>
          </p:cNvPr>
          <p:cNvSpPr/>
          <p:nvPr/>
        </p:nvSpPr>
        <p:spPr>
          <a:xfrm>
            <a:off x="1628469" y="157169"/>
            <a:ext cx="4254563" cy="707886"/>
          </a:xfrm>
          <a:prstGeom prst="rect">
            <a:avLst/>
          </a:prstGeom>
          <a:noFill/>
        </p:spPr>
        <p:txBody>
          <a:bodyPr wrap="none" lIns="91440" tIns="45720" rIns="91440" bIns="45720">
            <a:spAutoFit/>
          </a:bodyPr>
          <a:lstStyle/>
          <a:p>
            <a:pPr algn="ctr"/>
            <a:r>
              <a:rPr lang="fr-FR" sz="4000" b="0" cap="none" spc="0" dirty="0">
                <a:ln w="0"/>
                <a:solidFill>
                  <a:schemeClr val="tx1"/>
                </a:solidFill>
                <a:effectLst>
                  <a:outerShdw blurRad="38100" dist="19050" dir="2700000" algn="tl" rotWithShape="0">
                    <a:schemeClr val="dk1">
                      <a:alpha val="40000"/>
                    </a:schemeClr>
                  </a:outerShdw>
                </a:effectLst>
              </a:rPr>
              <a:t>Projet pédagogique</a:t>
            </a:r>
          </a:p>
        </p:txBody>
      </p:sp>
      <p:sp>
        <p:nvSpPr>
          <p:cNvPr id="10" name="ZoneTexte 9">
            <a:extLst>
              <a:ext uri="{FF2B5EF4-FFF2-40B4-BE49-F238E27FC236}">
                <a16:creationId xmlns:a16="http://schemas.microsoft.com/office/drawing/2014/main" id="{0953C8BE-FB0F-4E46-8460-E8390DBDDF29}"/>
              </a:ext>
            </a:extLst>
          </p:cNvPr>
          <p:cNvSpPr txBox="1"/>
          <p:nvPr/>
        </p:nvSpPr>
        <p:spPr>
          <a:xfrm>
            <a:off x="512694" y="5213390"/>
            <a:ext cx="6486114" cy="5478423"/>
          </a:xfrm>
          <a:prstGeom prst="rect">
            <a:avLst/>
          </a:prstGeom>
          <a:noFill/>
        </p:spPr>
        <p:txBody>
          <a:bodyPr wrap="square" rtlCol="0">
            <a:spAutoFit/>
          </a:bodyPr>
          <a:lstStyle/>
          <a:p>
            <a:pPr algn="just"/>
            <a:r>
              <a:rPr lang="fr-FR" sz="1400" dirty="0"/>
              <a:t>Il est fréquent d’être au milieu d’un </a:t>
            </a:r>
            <a:r>
              <a:rPr lang="fr-FR" sz="1400" dirty="0" err="1"/>
              <a:t>super-marché</a:t>
            </a:r>
            <a:r>
              <a:rPr lang="fr-FR" sz="1400" dirty="0"/>
              <a:t>, sans savoir quoi choisir pour remplir le réfrigérateur pour la semaine ; résultat, on se retrouve toujours avec les mêmes produits à la caisse…</a:t>
            </a:r>
          </a:p>
          <a:p>
            <a:pPr algn="just"/>
            <a:endParaRPr lang="fr-FR" sz="1400" dirty="0"/>
          </a:p>
          <a:p>
            <a:pPr algn="just"/>
            <a:r>
              <a:rPr lang="fr-FR" sz="1400" dirty="0"/>
              <a:t>49% des français sont en surpoids ou obèses (Santé Publique France, </a:t>
            </a:r>
            <a:r>
              <a:rPr lang="fr-FR" sz="1400" dirty="0" err="1"/>
              <a:t>oct</a:t>
            </a:r>
            <a:r>
              <a:rPr lang="fr-FR" sz="1400" dirty="0"/>
              <a:t> 2016). Dans une étude </a:t>
            </a:r>
            <a:r>
              <a:rPr lang="fr-FR" sz="1400" dirty="0" err="1"/>
              <a:t>OpinionWay</a:t>
            </a:r>
            <a:r>
              <a:rPr lang="fr-FR" sz="1400" dirty="0"/>
              <a:t> Team Créatif, pour 39 % des Français, manger mieux correspond à manger sainement et pour 35 %, il s’agit de manger équilibré. La volonté de mieux manger chaque jour est une volonté affichée pour 55% des français mais pour beaucoup de consommateurs, il s’avère fastidieux de faire attention à la composition des produits et des menus.</a:t>
            </a:r>
          </a:p>
          <a:p>
            <a:pPr algn="just"/>
            <a:endParaRPr lang="fr-FR" sz="1400" dirty="0"/>
          </a:p>
          <a:p>
            <a:pPr algn="just"/>
            <a:r>
              <a:rPr lang="fr-FR" sz="1400" dirty="0"/>
              <a:t>75% des français se déclarent pressés par le temps (Insee 2019), 60% des courses se font en grande surface et 88% des consommateurs font leur choix sans liste, directement en magasin. Pour la BBC (étude de 2019), les consommateurs suivent des cycles d’</a:t>
            </a:r>
            <a:r>
              <a:rPr lang="fr-FR" sz="1400" dirty="0" err="1"/>
              <a:t>auto-renforcement</a:t>
            </a:r>
            <a:r>
              <a:rPr lang="fr-FR" sz="1400" dirty="0"/>
              <a:t>, lors desquels ils achètent toujours le même produit. </a:t>
            </a:r>
          </a:p>
          <a:p>
            <a:pPr algn="just"/>
            <a:endParaRPr lang="fr-FR" sz="1400" dirty="0"/>
          </a:p>
          <a:p>
            <a:pPr algn="just"/>
            <a:r>
              <a:rPr lang="fr-FR" sz="1400" dirty="0"/>
              <a:t>Il est nécessaire pour être en bonne santé de manger sainement mais peu de gens prennent le temps de concevoir des menus équilibrés et variés pour tous les jours, pour toute la famille. Le problème repose sur le temps nécessaire pour trouver de multiple recettes et pour proposer des plats sains ; cela passe également par la constitution de la liste des produits indispensables à leur réalisation. Il devient important de concilier le fait de gagner du temps et d’assurer au quotidien une meilleure alimentation.</a:t>
            </a:r>
          </a:p>
          <a:p>
            <a:br>
              <a:rPr lang="fr-FR" sz="1400" dirty="0"/>
            </a:br>
            <a:endParaRPr lang="fr-FR" sz="1400" dirty="0"/>
          </a:p>
        </p:txBody>
      </p:sp>
      <p:pic>
        <p:nvPicPr>
          <p:cNvPr id="21" name="Image 20">
            <a:extLst>
              <a:ext uri="{FF2B5EF4-FFF2-40B4-BE49-F238E27FC236}">
                <a16:creationId xmlns:a16="http://schemas.microsoft.com/office/drawing/2014/main" id="{51A1E84C-C7F3-4A04-8821-567527837DE7}"/>
              </a:ext>
            </a:extLst>
          </p:cNvPr>
          <p:cNvPicPr>
            <a:picLocks noChangeAspect="1"/>
          </p:cNvPicPr>
          <p:nvPr/>
        </p:nvPicPr>
        <p:blipFill>
          <a:blip r:embed="rId2"/>
          <a:stretch>
            <a:fillRect/>
          </a:stretch>
        </p:blipFill>
        <p:spPr>
          <a:xfrm>
            <a:off x="3347291" y="1188790"/>
            <a:ext cx="1088223" cy="1155019"/>
          </a:xfrm>
          <a:prstGeom prst="rect">
            <a:avLst/>
          </a:prstGeom>
        </p:spPr>
      </p:pic>
      <p:sp>
        <p:nvSpPr>
          <p:cNvPr id="22" name="Rectangle 21">
            <a:extLst>
              <a:ext uri="{FF2B5EF4-FFF2-40B4-BE49-F238E27FC236}">
                <a16:creationId xmlns:a16="http://schemas.microsoft.com/office/drawing/2014/main" id="{5D05AC3C-1E5E-4034-A09A-8484A5C5840A}"/>
              </a:ext>
            </a:extLst>
          </p:cNvPr>
          <p:cNvSpPr/>
          <p:nvPr/>
        </p:nvSpPr>
        <p:spPr>
          <a:xfrm rot="20582956">
            <a:off x="1738297" y="1089939"/>
            <a:ext cx="3850606" cy="584775"/>
          </a:xfrm>
          <a:prstGeom prst="rect">
            <a:avLst/>
          </a:prstGeom>
          <a:noFill/>
        </p:spPr>
        <p:txBody>
          <a:bodyPr wrap="square" lIns="91440" tIns="45720" rIns="91440" bIns="45720">
            <a:spAutoFit/>
          </a:bodyPr>
          <a:lstStyle/>
          <a:p>
            <a:pPr algn="ctr"/>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Meal’s ready</a:t>
            </a:r>
            <a:endParaRPr lang="fr-FR"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23" name="Image 22">
            <a:extLst>
              <a:ext uri="{FF2B5EF4-FFF2-40B4-BE49-F238E27FC236}">
                <a16:creationId xmlns:a16="http://schemas.microsoft.com/office/drawing/2014/main" id="{49F7263C-A711-43D5-AF48-7BCCE2747AE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76278" y="150951"/>
            <a:ext cx="1247022" cy="527796"/>
          </a:xfrm>
          <a:prstGeom prst="rect">
            <a:avLst/>
          </a:prstGeom>
        </p:spPr>
      </p:pic>
      <p:sp>
        <p:nvSpPr>
          <p:cNvPr id="24" name="ZoneTexte 23">
            <a:extLst>
              <a:ext uri="{FF2B5EF4-FFF2-40B4-BE49-F238E27FC236}">
                <a16:creationId xmlns:a16="http://schemas.microsoft.com/office/drawing/2014/main" id="{284085B7-B0BF-4592-83B2-21ADD2A632AE}"/>
              </a:ext>
            </a:extLst>
          </p:cNvPr>
          <p:cNvSpPr txBox="1"/>
          <p:nvPr/>
        </p:nvSpPr>
        <p:spPr>
          <a:xfrm>
            <a:off x="151214" y="658622"/>
            <a:ext cx="1297150" cy="369332"/>
          </a:xfrm>
          <a:prstGeom prst="rect">
            <a:avLst/>
          </a:prstGeom>
          <a:noFill/>
        </p:spPr>
        <p:txBody>
          <a:bodyPr wrap="none" rtlCol="0">
            <a:spAutoFit/>
          </a:bodyPr>
          <a:lstStyle/>
          <a:p>
            <a:r>
              <a:rPr lang="fr-FR" dirty="0">
                <a:solidFill>
                  <a:schemeClr val="bg1">
                    <a:lumMod val="85000"/>
                  </a:schemeClr>
                </a:solidFill>
              </a:rPr>
              <a:t>2019 - 2020</a:t>
            </a:r>
          </a:p>
        </p:txBody>
      </p:sp>
      <p:pic>
        <p:nvPicPr>
          <p:cNvPr id="1026" name="Picture 2">
            <a:extLst>
              <a:ext uri="{FF2B5EF4-FFF2-40B4-BE49-F238E27FC236}">
                <a16:creationId xmlns:a16="http://schemas.microsoft.com/office/drawing/2014/main" id="{5D4B2522-CBEF-4B98-91C6-302E5CECE1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92579"/>
            <a:ext cx="7559675"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93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4C77D6F-5394-44E5-AF8D-80777FC8A335}"/>
              </a:ext>
            </a:extLst>
          </p:cNvPr>
          <p:cNvPicPr>
            <a:picLocks noChangeAspect="1"/>
          </p:cNvPicPr>
          <p:nvPr/>
        </p:nvPicPr>
        <p:blipFill>
          <a:blip r:embed="rId2"/>
          <a:stretch>
            <a:fillRect/>
          </a:stretch>
        </p:blipFill>
        <p:spPr>
          <a:xfrm>
            <a:off x="192580" y="5273732"/>
            <a:ext cx="1613380" cy="1489868"/>
          </a:xfrm>
          <a:prstGeom prst="rect">
            <a:avLst/>
          </a:prstGeom>
        </p:spPr>
      </p:pic>
      <p:pic>
        <p:nvPicPr>
          <p:cNvPr id="21" name="Image 20">
            <a:extLst>
              <a:ext uri="{FF2B5EF4-FFF2-40B4-BE49-F238E27FC236}">
                <a16:creationId xmlns:a16="http://schemas.microsoft.com/office/drawing/2014/main" id="{31A68CC3-A48B-4DDB-8293-84D454450B44}"/>
              </a:ext>
            </a:extLst>
          </p:cNvPr>
          <p:cNvPicPr>
            <a:picLocks noChangeAspect="1"/>
          </p:cNvPicPr>
          <p:nvPr/>
        </p:nvPicPr>
        <p:blipFill>
          <a:blip r:embed="rId3"/>
          <a:stretch>
            <a:fillRect/>
          </a:stretch>
        </p:blipFill>
        <p:spPr>
          <a:xfrm>
            <a:off x="-156926" y="6720979"/>
            <a:ext cx="8035062" cy="4241082"/>
          </a:xfrm>
          <a:prstGeom prst="rect">
            <a:avLst/>
          </a:prstGeom>
        </p:spPr>
      </p:pic>
      <p:sp>
        <p:nvSpPr>
          <p:cNvPr id="6" name="ZoneTexte 5">
            <a:extLst>
              <a:ext uri="{FF2B5EF4-FFF2-40B4-BE49-F238E27FC236}">
                <a16:creationId xmlns:a16="http://schemas.microsoft.com/office/drawing/2014/main" id="{E5C75C97-7B06-4968-991A-909721FBD0A6}"/>
              </a:ext>
            </a:extLst>
          </p:cNvPr>
          <p:cNvSpPr txBox="1"/>
          <p:nvPr/>
        </p:nvSpPr>
        <p:spPr>
          <a:xfrm>
            <a:off x="541647" y="442266"/>
            <a:ext cx="1889556" cy="400110"/>
          </a:xfrm>
          <a:prstGeom prst="rect">
            <a:avLst/>
          </a:prstGeom>
          <a:noFill/>
        </p:spPr>
        <p:txBody>
          <a:bodyPr wrap="none" rtlCol="0">
            <a:spAutoFit/>
          </a:bodyPr>
          <a:lstStyle/>
          <a:p>
            <a:r>
              <a:rPr lang="fr-FR" sz="2000" dirty="0">
                <a:latin typeface="Franklin Gothic Demi Cond" panose="020B0706030402020204" pitchFamily="34" charset="0"/>
              </a:rPr>
              <a:t>La problématique</a:t>
            </a:r>
            <a:endParaRPr lang="fr-FR" dirty="0">
              <a:latin typeface="Franklin Gothic Demi Cond" panose="020B0706030402020204" pitchFamily="34" charset="0"/>
            </a:endParaRPr>
          </a:p>
        </p:txBody>
      </p:sp>
      <p:sp>
        <p:nvSpPr>
          <p:cNvPr id="7" name="ZoneTexte 6">
            <a:extLst>
              <a:ext uri="{FF2B5EF4-FFF2-40B4-BE49-F238E27FC236}">
                <a16:creationId xmlns:a16="http://schemas.microsoft.com/office/drawing/2014/main" id="{15294DE7-B4A4-4E05-87FF-F90FC1FD8430}"/>
              </a:ext>
            </a:extLst>
          </p:cNvPr>
          <p:cNvSpPr txBox="1"/>
          <p:nvPr/>
        </p:nvSpPr>
        <p:spPr>
          <a:xfrm>
            <a:off x="2866089" y="6394268"/>
            <a:ext cx="1802096" cy="369332"/>
          </a:xfrm>
          <a:prstGeom prst="rect">
            <a:avLst/>
          </a:prstGeom>
          <a:noFill/>
        </p:spPr>
        <p:txBody>
          <a:bodyPr wrap="none" rtlCol="0">
            <a:spAutoFit/>
          </a:bodyPr>
          <a:lstStyle/>
          <a:p>
            <a:r>
              <a:rPr lang="fr-FR" dirty="0">
                <a:solidFill>
                  <a:schemeClr val="bg1"/>
                </a:solidFill>
                <a:latin typeface="Franklin Gothic Demi Cond" panose="020B0706030402020204" pitchFamily="34" charset="0"/>
              </a:rPr>
              <a:t>Le logiciel attendu</a:t>
            </a:r>
          </a:p>
        </p:txBody>
      </p:sp>
      <p:sp>
        <p:nvSpPr>
          <p:cNvPr id="8" name="Forme libre : forme 7">
            <a:extLst>
              <a:ext uri="{FF2B5EF4-FFF2-40B4-BE49-F238E27FC236}">
                <a16:creationId xmlns:a16="http://schemas.microsoft.com/office/drawing/2014/main" id="{7C02A413-A9F5-458C-B74E-DCDB6F4E6E2B}"/>
              </a:ext>
            </a:extLst>
          </p:cNvPr>
          <p:cNvSpPr/>
          <p:nvPr/>
        </p:nvSpPr>
        <p:spPr>
          <a:xfrm>
            <a:off x="1603377" y="1387255"/>
            <a:ext cx="4283073" cy="3850341"/>
          </a:xfrm>
          <a:custGeom>
            <a:avLst/>
            <a:gdLst>
              <a:gd name="connsiteX0" fmla="*/ 3327400 w 3327400"/>
              <a:gd name="connsiteY0" fmla="*/ 0 h 3784600"/>
              <a:gd name="connsiteX1" fmla="*/ 1333500 w 3327400"/>
              <a:gd name="connsiteY1" fmla="*/ 558800 h 3784600"/>
              <a:gd name="connsiteX2" fmla="*/ 1016000 w 3327400"/>
              <a:gd name="connsiteY2" fmla="*/ 2755900 h 3784600"/>
              <a:gd name="connsiteX3" fmla="*/ 101600 w 3327400"/>
              <a:gd name="connsiteY3" fmla="*/ 3670300 h 3784600"/>
              <a:gd name="connsiteX4" fmla="*/ 0 w 3327400"/>
              <a:gd name="connsiteY4" fmla="*/ 3784600 h 3784600"/>
              <a:gd name="connsiteX0" fmla="*/ 3327400 w 3327400"/>
              <a:gd name="connsiteY0" fmla="*/ 0 h 3784600"/>
              <a:gd name="connsiteX1" fmla="*/ 1333500 w 3327400"/>
              <a:gd name="connsiteY1" fmla="*/ 558800 h 3784600"/>
              <a:gd name="connsiteX2" fmla="*/ 861596 w 3327400"/>
              <a:gd name="connsiteY2" fmla="*/ 2528481 h 3784600"/>
              <a:gd name="connsiteX3" fmla="*/ 101600 w 3327400"/>
              <a:gd name="connsiteY3" fmla="*/ 3670300 h 3784600"/>
              <a:gd name="connsiteX4" fmla="*/ 0 w 3327400"/>
              <a:gd name="connsiteY4" fmla="*/ 3784600 h 3784600"/>
              <a:gd name="connsiteX0" fmla="*/ 3327400 w 3327400"/>
              <a:gd name="connsiteY0" fmla="*/ 0 h 3784600"/>
              <a:gd name="connsiteX1" fmla="*/ 1796711 w 3327400"/>
              <a:gd name="connsiteY1" fmla="*/ 705954 h 3784600"/>
              <a:gd name="connsiteX2" fmla="*/ 861596 w 3327400"/>
              <a:gd name="connsiteY2" fmla="*/ 2528481 h 3784600"/>
              <a:gd name="connsiteX3" fmla="*/ 101600 w 3327400"/>
              <a:gd name="connsiteY3" fmla="*/ 3670300 h 3784600"/>
              <a:gd name="connsiteX4" fmla="*/ 0 w 3327400"/>
              <a:gd name="connsiteY4" fmla="*/ 3784600 h 3784600"/>
              <a:gd name="connsiteX0" fmla="*/ 3327400 w 3327400"/>
              <a:gd name="connsiteY0" fmla="*/ 0 h 3784600"/>
              <a:gd name="connsiteX1" fmla="*/ 1796711 w 3327400"/>
              <a:gd name="connsiteY1" fmla="*/ 705954 h 3784600"/>
              <a:gd name="connsiteX2" fmla="*/ 1345395 w 3327400"/>
              <a:gd name="connsiteY2" fmla="*/ 2702390 h 3784600"/>
              <a:gd name="connsiteX3" fmla="*/ 101600 w 3327400"/>
              <a:gd name="connsiteY3" fmla="*/ 3670300 h 3784600"/>
              <a:gd name="connsiteX4" fmla="*/ 0 w 3327400"/>
              <a:gd name="connsiteY4" fmla="*/ 3784600 h 3784600"/>
              <a:gd name="connsiteX0" fmla="*/ 3327400 w 3327400"/>
              <a:gd name="connsiteY0" fmla="*/ 0 h 3784600"/>
              <a:gd name="connsiteX1" fmla="*/ 1796711 w 3327400"/>
              <a:gd name="connsiteY1" fmla="*/ 705954 h 3784600"/>
              <a:gd name="connsiteX2" fmla="*/ 1345395 w 3327400"/>
              <a:gd name="connsiteY2" fmla="*/ 2702390 h 3784600"/>
              <a:gd name="connsiteX3" fmla="*/ 245710 w 3327400"/>
              <a:gd name="connsiteY3" fmla="*/ 3068309 h 3784600"/>
              <a:gd name="connsiteX4" fmla="*/ 0 w 3327400"/>
              <a:gd name="connsiteY4" fmla="*/ 3784600 h 3784600"/>
              <a:gd name="connsiteX0" fmla="*/ 3471510 w 3471510"/>
              <a:gd name="connsiteY0" fmla="*/ 0 h 3503671"/>
              <a:gd name="connsiteX1" fmla="*/ 1940821 w 3471510"/>
              <a:gd name="connsiteY1" fmla="*/ 705954 h 3503671"/>
              <a:gd name="connsiteX2" fmla="*/ 1489505 w 3471510"/>
              <a:gd name="connsiteY2" fmla="*/ 2702390 h 3503671"/>
              <a:gd name="connsiteX3" fmla="*/ 389820 w 3471510"/>
              <a:gd name="connsiteY3" fmla="*/ 3068309 h 3503671"/>
              <a:gd name="connsiteX4" fmla="*/ 0 w 3471510"/>
              <a:gd name="connsiteY4" fmla="*/ 3503671 h 3503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1510" h="3503671">
                <a:moveTo>
                  <a:pt x="3471510" y="0"/>
                </a:moveTo>
                <a:cubicBezTo>
                  <a:pt x="2667176" y="49741"/>
                  <a:pt x="2271155" y="255556"/>
                  <a:pt x="1940821" y="705954"/>
                </a:cubicBezTo>
                <a:cubicBezTo>
                  <a:pt x="1610487" y="1156352"/>
                  <a:pt x="1748005" y="2308664"/>
                  <a:pt x="1489505" y="2702390"/>
                </a:cubicBezTo>
                <a:cubicBezTo>
                  <a:pt x="1231005" y="3096116"/>
                  <a:pt x="638071" y="2934762"/>
                  <a:pt x="389820" y="3068309"/>
                </a:cubicBezTo>
                <a:cubicBezTo>
                  <a:pt x="141569" y="3201856"/>
                  <a:pt x="182033" y="3412654"/>
                  <a:pt x="0" y="3503671"/>
                </a:cubicBezTo>
              </a:path>
            </a:pathLst>
          </a:cu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cxnSp>
        <p:nvCxnSpPr>
          <p:cNvPr id="10" name="Connecteur droit avec flèche 9">
            <a:extLst>
              <a:ext uri="{FF2B5EF4-FFF2-40B4-BE49-F238E27FC236}">
                <a16:creationId xmlns:a16="http://schemas.microsoft.com/office/drawing/2014/main" id="{8B838EA7-26E1-46CC-92D5-155F1DA7CD07}"/>
              </a:ext>
            </a:extLst>
          </p:cNvPr>
          <p:cNvCxnSpPr>
            <a:cxnSpLocks/>
          </p:cNvCxnSpPr>
          <p:nvPr/>
        </p:nvCxnSpPr>
        <p:spPr>
          <a:xfrm flipH="1">
            <a:off x="1486425" y="5233715"/>
            <a:ext cx="113591" cy="6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9C437588-01DD-4DF6-9154-5961251D384C}"/>
              </a:ext>
            </a:extLst>
          </p:cNvPr>
          <p:cNvSpPr txBox="1"/>
          <p:nvPr/>
        </p:nvSpPr>
        <p:spPr>
          <a:xfrm>
            <a:off x="541647" y="2995247"/>
            <a:ext cx="3260970" cy="523220"/>
          </a:xfrm>
          <a:prstGeom prst="rect">
            <a:avLst/>
          </a:prstGeom>
          <a:noFill/>
        </p:spPr>
        <p:txBody>
          <a:bodyPr wrap="square" rtlCol="0">
            <a:spAutoFit/>
          </a:bodyPr>
          <a:lstStyle/>
          <a:p>
            <a:r>
              <a:rPr lang="fr-FR" sz="1400" dirty="0"/>
              <a:t>Elaboration de menus quotidiens </a:t>
            </a:r>
          </a:p>
          <a:p>
            <a:r>
              <a:rPr lang="fr-FR" sz="1400" dirty="0"/>
              <a:t>Réalisation des courses correspondantes.</a:t>
            </a:r>
          </a:p>
        </p:txBody>
      </p:sp>
      <p:sp>
        <p:nvSpPr>
          <p:cNvPr id="15" name="ZoneTexte 14">
            <a:extLst>
              <a:ext uri="{FF2B5EF4-FFF2-40B4-BE49-F238E27FC236}">
                <a16:creationId xmlns:a16="http://schemas.microsoft.com/office/drawing/2014/main" id="{292E35B6-77AB-4950-A246-7F9D33F6A6E7}"/>
              </a:ext>
            </a:extLst>
          </p:cNvPr>
          <p:cNvSpPr txBox="1"/>
          <p:nvPr/>
        </p:nvSpPr>
        <p:spPr>
          <a:xfrm>
            <a:off x="518868" y="2102528"/>
            <a:ext cx="3375610" cy="523220"/>
          </a:xfrm>
          <a:prstGeom prst="rect">
            <a:avLst/>
          </a:prstGeom>
          <a:noFill/>
        </p:spPr>
        <p:txBody>
          <a:bodyPr wrap="square" rtlCol="0">
            <a:spAutoFit/>
          </a:bodyPr>
          <a:lstStyle/>
          <a:p>
            <a:r>
              <a:rPr lang="fr-FR" sz="1400" dirty="0"/>
              <a:t>Quantités achetées mal évaluées en rapport à l’utilisation réelle.</a:t>
            </a:r>
          </a:p>
        </p:txBody>
      </p:sp>
      <p:sp>
        <p:nvSpPr>
          <p:cNvPr id="16" name="ZoneTexte 15">
            <a:extLst>
              <a:ext uri="{FF2B5EF4-FFF2-40B4-BE49-F238E27FC236}">
                <a16:creationId xmlns:a16="http://schemas.microsoft.com/office/drawing/2014/main" id="{DB3B9E7C-C140-40E3-9D8B-F3BAB1EDCFD6}"/>
              </a:ext>
            </a:extLst>
          </p:cNvPr>
          <p:cNvSpPr txBox="1"/>
          <p:nvPr/>
        </p:nvSpPr>
        <p:spPr>
          <a:xfrm>
            <a:off x="541647" y="880762"/>
            <a:ext cx="4386088" cy="954107"/>
          </a:xfrm>
          <a:prstGeom prst="rect">
            <a:avLst/>
          </a:prstGeom>
          <a:noFill/>
        </p:spPr>
        <p:txBody>
          <a:bodyPr wrap="square" rtlCol="0">
            <a:spAutoFit/>
          </a:bodyPr>
          <a:lstStyle/>
          <a:p>
            <a:r>
              <a:rPr lang="fr-FR" sz="1400" dirty="0"/>
              <a:t>Consommation peu en accord avec les valeurs d’hygiène de vie et prise en compte réduite des informations sur les produits.</a:t>
            </a:r>
          </a:p>
          <a:p>
            <a:endParaRPr lang="fr-FR" sz="1400" dirty="0"/>
          </a:p>
        </p:txBody>
      </p:sp>
      <p:cxnSp>
        <p:nvCxnSpPr>
          <p:cNvPr id="19" name="Connecteur droit 18">
            <a:extLst>
              <a:ext uri="{FF2B5EF4-FFF2-40B4-BE49-F238E27FC236}">
                <a16:creationId xmlns:a16="http://schemas.microsoft.com/office/drawing/2014/main" id="{BD62CC9C-4E07-4FE4-9538-445CB0486B29}"/>
              </a:ext>
            </a:extLst>
          </p:cNvPr>
          <p:cNvCxnSpPr/>
          <p:nvPr/>
        </p:nvCxnSpPr>
        <p:spPr>
          <a:xfrm>
            <a:off x="3753160" y="8058823"/>
            <a:ext cx="0" cy="22555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Image 21">
            <a:extLst>
              <a:ext uri="{FF2B5EF4-FFF2-40B4-BE49-F238E27FC236}">
                <a16:creationId xmlns:a16="http://schemas.microsoft.com/office/drawing/2014/main" id="{25ED39CA-8810-4210-B986-C4697D8966F5}"/>
              </a:ext>
            </a:extLst>
          </p:cNvPr>
          <p:cNvPicPr>
            <a:picLocks noChangeAspect="1"/>
          </p:cNvPicPr>
          <p:nvPr/>
        </p:nvPicPr>
        <p:blipFill>
          <a:blip r:embed="rId4"/>
          <a:stretch>
            <a:fillRect/>
          </a:stretch>
        </p:blipFill>
        <p:spPr>
          <a:xfrm>
            <a:off x="3430085" y="4387816"/>
            <a:ext cx="1073377" cy="1045855"/>
          </a:xfrm>
          <a:prstGeom prst="rect">
            <a:avLst/>
          </a:prstGeom>
        </p:spPr>
      </p:pic>
      <p:sp>
        <p:nvSpPr>
          <p:cNvPr id="23" name="ZoneTexte 22">
            <a:extLst>
              <a:ext uri="{FF2B5EF4-FFF2-40B4-BE49-F238E27FC236}">
                <a16:creationId xmlns:a16="http://schemas.microsoft.com/office/drawing/2014/main" id="{8C8738E6-7A8A-43F2-87C0-B1FF09625D4C}"/>
              </a:ext>
            </a:extLst>
          </p:cNvPr>
          <p:cNvSpPr txBox="1"/>
          <p:nvPr/>
        </p:nvSpPr>
        <p:spPr>
          <a:xfrm>
            <a:off x="2766138" y="5437069"/>
            <a:ext cx="2188933" cy="369332"/>
          </a:xfrm>
          <a:prstGeom prst="rect">
            <a:avLst/>
          </a:prstGeom>
          <a:noFill/>
        </p:spPr>
        <p:txBody>
          <a:bodyPr wrap="none" rtlCol="0">
            <a:spAutoFit/>
          </a:bodyPr>
          <a:lstStyle/>
          <a:p>
            <a:r>
              <a:rPr lang="fr-FR" dirty="0"/>
              <a:t>Christopher MILAZZO</a:t>
            </a:r>
          </a:p>
        </p:txBody>
      </p:sp>
      <p:sp>
        <p:nvSpPr>
          <p:cNvPr id="24" name="ZoneTexte 23">
            <a:extLst>
              <a:ext uri="{FF2B5EF4-FFF2-40B4-BE49-F238E27FC236}">
                <a16:creationId xmlns:a16="http://schemas.microsoft.com/office/drawing/2014/main" id="{218B199A-17B7-4E6D-BAC1-D0E2497E9A92}"/>
              </a:ext>
            </a:extLst>
          </p:cNvPr>
          <p:cNvSpPr txBox="1"/>
          <p:nvPr/>
        </p:nvSpPr>
        <p:spPr>
          <a:xfrm>
            <a:off x="5485868" y="3126595"/>
            <a:ext cx="1879938" cy="369332"/>
          </a:xfrm>
          <a:prstGeom prst="rect">
            <a:avLst/>
          </a:prstGeom>
          <a:noFill/>
        </p:spPr>
        <p:txBody>
          <a:bodyPr wrap="none" rtlCol="0">
            <a:spAutoFit/>
          </a:bodyPr>
          <a:lstStyle/>
          <a:p>
            <a:r>
              <a:rPr lang="fr-FR" dirty="0"/>
              <a:t>Morgane ROQUES</a:t>
            </a:r>
          </a:p>
        </p:txBody>
      </p:sp>
      <p:sp>
        <p:nvSpPr>
          <p:cNvPr id="25" name="ZoneTexte 24">
            <a:extLst>
              <a:ext uri="{FF2B5EF4-FFF2-40B4-BE49-F238E27FC236}">
                <a16:creationId xmlns:a16="http://schemas.microsoft.com/office/drawing/2014/main" id="{AB363D6E-6777-475F-B2F1-DDF0CFAE0E9C}"/>
              </a:ext>
            </a:extLst>
          </p:cNvPr>
          <p:cNvSpPr txBox="1"/>
          <p:nvPr/>
        </p:nvSpPr>
        <p:spPr>
          <a:xfrm>
            <a:off x="4503462" y="6667617"/>
            <a:ext cx="2365263" cy="369332"/>
          </a:xfrm>
          <a:prstGeom prst="rect">
            <a:avLst/>
          </a:prstGeom>
          <a:noFill/>
        </p:spPr>
        <p:txBody>
          <a:bodyPr wrap="none" rtlCol="0">
            <a:spAutoFit/>
          </a:bodyPr>
          <a:lstStyle/>
          <a:p>
            <a:r>
              <a:rPr lang="fr-FR" dirty="0"/>
              <a:t>Christophe COURONNE</a:t>
            </a:r>
          </a:p>
        </p:txBody>
      </p:sp>
      <p:sp>
        <p:nvSpPr>
          <p:cNvPr id="26" name="ZoneTexte 25">
            <a:extLst>
              <a:ext uri="{FF2B5EF4-FFF2-40B4-BE49-F238E27FC236}">
                <a16:creationId xmlns:a16="http://schemas.microsoft.com/office/drawing/2014/main" id="{D6309ED4-0E9D-462E-9166-B9807C0C0B47}"/>
              </a:ext>
            </a:extLst>
          </p:cNvPr>
          <p:cNvSpPr txBox="1"/>
          <p:nvPr/>
        </p:nvSpPr>
        <p:spPr>
          <a:xfrm>
            <a:off x="5241674" y="4891823"/>
            <a:ext cx="1723549" cy="369332"/>
          </a:xfrm>
          <a:prstGeom prst="rect">
            <a:avLst/>
          </a:prstGeom>
          <a:noFill/>
        </p:spPr>
        <p:txBody>
          <a:bodyPr wrap="none" rtlCol="0">
            <a:spAutoFit/>
          </a:bodyPr>
          <a:lstStyle/>
          <a:p>
            <a:r>
              <a:rPr lang="fr-FR" dirty="0"/>
              <a:t>Khaoula EL HENI</a:t>
            </a:r>
          </a:p>
        </p:txBody>
      </p:sp>
      <p:sp>
        <p:nvSpPr>
          <p:cNvPr id="27" name="ZoneTexte 26">
            <a:extLst>
              <a:ext uri="{FF2B5EF4-FFF2-40B4-BE49-F238E27FC236}">
                <a16:creationId xmlns:a16="http://schemas.microsoft.com/office/drawing/2014/main" id="{873A4E2A-5F78-4481-A3E0-64F55775B41F}"/>
              </a:ext>
            </a:extLst>
          </p:cNvPr>
          <p:cNvSpPr txBox="1"/>
          <p:nvPr/>
        </p:nvSpPr>
        <p:spPr>
          <a:xfrm>
            <a:off x="3747138" y="3552763"/>
            <a:ext cx="1866473" cy="369332"/>
          </a:xfrm>
          <a:prstGeom prst="rect">
            <a:avLst/>
          </a:prstGeom>
          <a:noFill/>
        </p:spPr>
        <p:txBody>
          <a:bodyPr wrap="none" rtlCol="0">
            <a:spAutoFit/>
          </a:bodyPr>
          <a:lstStyle/>
          <a:p>
            <a:r>
              <a:rPr lang="fr-FR" dirty="0"/>
              <a:t>Audrey AMPILLAC</a:t>
            </a:r>
          </a:p>
        </p:txBody>
      </p:sp>
      <p:sp>
        <p:nvSpPr>
          <p:cNvPr id="28" name="ZoneTexte 27">
            <a:extLst>
              <a:ext uri="{FF2B5EF4-FFF2-40B4-BE49-F238E27FC236}">
                <a16:creationId xmlns:a16="http://schemas.microsoft.com/office/drawing/2014/main" id="{E7657665-C25F-4A38-9688-FAEE366FA4B1}"/>
              </a:ext>
            </a:extLst>
          </p:cNvPr>
          <p:cNvSpPr txBox="1"/>
          <p:nvPr/>
        </p:nvSpPr>
        <p:spPr>
          <a:xfrm>
            <a:off x="4595582" y="1902473"/>
            <a:ext cx="999441" cy="400110"/>
          </a:xfrm>
          <a:prstGeom prst="rect">
            <a:avLst/>
          </a:prstGeom>
          <a:noFill/>
        </p:spPr>
        <p:txBody>
          <a:bodyPr wrap="none" rtlCol="0">
            <a:spAutoFit/>
          </a:bodyPr>
          <a:lstStyle/>
          <a:p>
            <a:r>
              <a:rPr lang="fr-FR" sz="2000" dirty="0">
                <a:latin typeface="Franklin Gothic Demi Cond" panose="020B0706030402020204" pitchFamily="34" charset="0"/>
              </a:rPr>
              <a:t>L’équipe</a:t>
            </a:r>
            <a:endParaRPr lang="fr-FR" dirty="0">
              <a:latin typeface="Franklin Gothic Demi Cond" panose="020B0706030402020204" pitchFamily="34" charset="0"/>
            </a:endParaRPr>
          </a:p>
        </p:txBody>
      </p:sp>
      <p:pic>
        <p:nvPicPr>
          <p:cNvPr id="5" name="Image 4">
            <a:extLst>
              <a:ext uri="{FF2B5EF4-FFF2-40B4-BE49-F238E27FC236}">
                <a16:creationId xmlns:a16="http://schemas.microsoft.com/office/drawing/2014/main" id="{31D7E226-D120-481E-86D8-5EF5E974F3BD}"/>
              </a:ext>
            </a:extLst>
          </p:cNvPr>
          <p:cNvPicPr>
            <a:picLocks noChangeAspect="1"/>
          </p:cNvPicPr>
          <p:nvPr/>
        </p:nvPicPr>
        <p:blipFill>
          <a:blip r:embed="rId5"/>
          <a:stretch>
            <a:fillRect/>
          </a:stretch>
        </p:blipFill>
        <p:spPr>
          <a:xfrm>
            <a:off x="4872344" y="158987"/>
            <a:ext cx="1083954" cy="1699419"/>
          </a:xfrm>
          <a:prstGeom prst="rect">
            <a:avLst/>
          </a:prstGeom>
        </p:spPr>
      </p:pic>
      <p:sp>
        <p:nvSpPr>
          <p:cNvPr id="33" name="ZoneTexte 32">
            <a:extLst>
              <a:ext uri="{FF2B5EF4-FFF2-40B4-BE49-F238E27FC236}">
                <a16:creationId xmlns:a16="http://schemas.microsoft.com/office/drawing/2014/main" id="{16D030D8-6097-4E84-B707-302CDBE005F9}"/>
              </a:ext>
            </a:extLst>
          </p:cNvPr>
          <p:cNvSpPr txBox="1"/>
          <p:nvPr/>
        </p:nvSpPr>
        <p:spPr>
          <a:xfrm>
            <a:off x="1795951" y="6852283"/>
            <a:ext cx="1984839" cy="400110"/>
          </a:xfrm>
          <a:prstGeom prst="rect">
            <a:avLst/>
          </a:prstGeom>
          <a:noFill/>
        </p:spPr>
        <p:txBody>
          <a:bodyPr wrap="none" rtlCol="0">
            <a:spAutoFit/>
          </a:bodyPr>
          <a:lstStyle/>
          <a:p>
            <a:r>
              <a:rPr lang="fr-FR" sz="2000" dirty="0">
                <a:solidFill>
                  <a:schemeClr val="bg1"/>
                </a:solidFill>
                <a:latin typeface="Franklin Gothic Demi Cond" panose="020B0706030402020204" pitchFamily="34" charset="0"/>
              </a:rPr>
              <a:t>Le logiciel attendu</a:t>
            </a:r>
            <a:endParaRPr lang="fr-FR" dirty="0">
              <a:solidFill>
                <a:schemeClr val="bg1"/>
              </a:solidFill>
              <a:latin typeface="Franklin Gothic Demi Cond" panose="020B0706030402020204" pitchFamily="34" charset="0"/>
            </a:endParaRPr>
          </a:p>
        </p:txBody>
      </p:sp>
      <p:sp>
        <p:nvSpPr>
          <p:cNvPr id="34" name="ZoneTexte 33">
            <a:extLst>
              <a:ext uri="{FF2B5EF4-FFF2-40B4-BE49-F238E27FC236}">
                <a16:creationId xmlns:a16="http://schemas.microsoft.com/office/drawing/2014/main" id="{1DB2168B-C1C0-4665-A7F3-EC71D24A929E}"/>
              </a:ext>
            </a:extLst>
          </p:cNvPr>
          <p:cNvSpPr txBox="1"/>
          <p:nvPr/>
        </p:nvSpPr>
        <p:spPr>
          <a:xfrm>
            <a:off x="4728621" y="7442990"/>
            <a:ext cx="1265988" cy="338554"/>
          </a:xfrm>
          <a:prstGeom prst="rect">
            <a:avLst/>
          </a:prstGeom>
          <a:noFill/>
        </p:spPr>
        <p:txBody>
          <a:bodyPr wrap="none" rtlCol="0">
            <a:spAutoFit/>
          </a:bodyPr>
          <a:lstStyle/>
          <a:p>
            <a:r>
              <a:rPr lang="fr-FR" sz="1600" dirty="0">
                <a:solidFill>
                  <a:schemeClr val="bg1"/>
                </a:solidFill>
                <a:latin typeface="Franklin Gothic Demi Cond" panose="020B0706030402020204" pitchFamily="34" charset="0"/>
              </a:rPr>
              <a:t>Les objectifs :</a:t>
            </a:r>
            <a:endParaRPr lang="fr-FR" dirty="0">
              <a:solidFill>
                <a:schemeClr val="bg1"/>
              </a:solidFill>
              <a:latin typeface="Franklin Gothic Demi Cond" panose="020B0706030402020204" pitchFamily="34" charset="0"/>
            </a:endParaRPr>
          </a:p>
        </p:txBody>
      </p:sp>
      <p:sp>
        <p:nvSpPr>
          <p:cNvPr id="35" name="ZoneTexte 34">
            <a:extLst>
              <a:ext uri="{FF2B5EF4-FFF2-40B4-BE49-F238E27FC236}">
                <a16:creationId xmlns:a16="http://schemas.microsoft.com/office/drawing/2014/main" id="{E60CB4E7-B7E8-4EF9-BF7B-90BCBED75413}"/>
              </a:ext>
            </a:extLst>
          </p:cNvPr>
          <p:cNvSpPr txBox="1"/>
          <p:nvPr/>
        </p:nvSpPr>
        <p:spPr>
          <a:xfrm>
            <a:off x="717595" y="7453220"/>
            <a:ext cx="1764842" cy="338554"/>
          </a:xfrm>
          <a:prstGeom prst="rect">
            <a:avLst/>
          </a:prstGeom>
          <a:noFill/>
        </p:spPr>
        <p:txBody>
          <a:bodyPr wrap="none" rtlCol="0">
            <a:spAutoFit/>
          </a:bodyPr>
          <a:lstStyle/>
          <a:p>
            <a:r>
              <a:rPr lang="fr-FR" sz="1600" dirty="0">
                <a:solidFill>
                  <a:schemeClr val="bg1"/>
                </a:solidFill>
                <a:latin typeface="Franklin Gothic Demi Cond" panose="020B0706030402020204" pitchFamily="34" charset="0"/>
              </a:rPr>
              <a:t>Les fonctionnalités :</a:t>
            </a:r>
            <a:endParaRPr lang="fr-FR" dirty="0">
              <a:solidFill>
                <a:schemeClr val="bg1"/>
              </a:solidFill>
              <a:latin typeface="Franklin Gothic Demi Cond" panose="020B0706030402020204" pitchFamily="34" charset="0"/>
            </a:endParaRPr>
          </a:p>
        </p:txBody>
      </p:sp>
      <p:sp>
        <p:nvSpPr>
          <p:cNvPr id="36" name="ZoneTexte 35">
            <a:extLst>
              <a:ext uri="{FF2B5EF4-FFF2-40B4-BE49-F238E27FC236}">
                <a16:creationId xmlns:a16="http://schemas.microsoft.com/office/drawing/2014/main" id="{40B1162C-2CCA-40AC-A65E-800C916641EE}"/>
              </a:ext>
            </a:extLst>
          </p:cNvPr>
          <p:cNvSpPr txBox="1"/>
          <p:nvPr/>
        </p:nvSpPr>
        <p:spPr>
          <a:xfrm>
            <a:off x="136951" y="7950220"/>
            <a:ext cx="3338017" cy="2677656"/>
          </a:xfrm>
          <a:prstGeom prst="rect">
            <a:avLst/>
          </a:prstGeom>
          <a:noFill/>
        </p:spPr>
        <p:txBody>
          <a:bodyPr wrap="square" rtlCol="0">
            <a:spAutoFit/>
          </a:bodyPr>
          <a:lstStyle/>
          <a:p>
            <a:pPr marL="171450" indent="-171450" algn="just" fontAlgn="base">
              <a:buFont typeface="Arial" panose="020B0604020202020204" pitchFamily="34" charset="0"/>
              <a:buChar char="•"/>
            </a:pPr>
            <a:r>
              <a:rPr lang="fr-FR" sz="1200" dirty="0">
                <a:solidFill>
                  <a:schemeClr val="bg1"/>
                </a:solidFill>
              </a:rPr>
              <a:t>Générer des menus pour un nombre de jours et de personnes choisis par l’utilisateur.</a:t>
            </a:r>
          </a:p>
          <a:p>
            <a:pPr marL="171450" indent="-171450" algn="just" fontAlgn="base">
              <a:buFont typeface="Arial" panose="020B0604020202020204" pitchFamily="34" charset="0"/>
              <a:buChar char="•"/>
            </a:pPr>
            <a:r>
              <a:rPr lang="fr-FR" sz="1200" dirty="0">
                <a:solidFill>
                  <a:schemeClr val="bg1"/>
                </a:solidFill>
              </a:rPr>
              <a:t>Permettre à chaque utilisateur de préciser ses préférences et contraintes alimentaires.</a:t>
            </a:r>
          </a:p>
          <a:p>
            <a:pPr marL="171450" indent="-171450" algn="just" fontAlgn="base">
              <a:buFont typeface="Arial" panose="020B0604020202020204" pitchFamily="34" charset="0"/>
              <a:buChar char="•"/>
            </a:pPr>
            <a:r>
              <a:rPr lang="fr-FR" sz="1200" dirty="0">
                <a:solidFill>
                  <a:schemeClr val="bg1"/>
                </a:solidFill>
              </a:rPr>
              <a:t>Pouvoir mettre en favori des recettes et des produits.</a:t>
            </a:r>
          </a:p>
          <a:p>
            <a:pPr marL="171450" indent="-171450" algn="just" fontAlgn="base">
              <a:buFont typeface="Arial" panose="020B0604020202020204" pitchFamily="34" charset="0"/>
              <a:buChar char="•"/>
            </a:pPr>
            <a:r>
              <a:rPr lang="fr-FR" sz="1200" dirty="0">
                <a:solidFill>
                  <a:schemeClr val="bg1"/>
                </a:solidFill>
              </a:rPr>
              <a:t>Consulter les recettes en lien avec les menus générés.</a:t>
            </a:r>
          </a:p>
          <a:p>
            <a:pPr marL="171450" indent="-171450" algn="just" fontAlgn="base">
              <a:buFont typeface="Arial" panose="020B0604020202020204" pitchFamily="34" charset="0"/>
              <a:buChar char="•"/>
            </a:pPr>
            <a:r>
              <a:rPr lang="fr-FR" sz="1200" dirty="0">
                <a:solidFill>
                  <a:schemeClr val="bg1"/>
                </a:solidFill>
              </a:rPr>
              <a:t>Documenter les produits conseillés. </a:t>
            </a:r>
          </a:p>
          <a:p>
            <a:pPr marL="171450" indent="-171450" algn="just" fontAlgn="base">
              <a:buFont typeface="Arial" panose="020B0604020202020204" pitchFamily="34" charset="0"/>
              <a:buChar char="•"/>
            </a:pPr>
            <a:r>
              <a:rPr lang="fr-FR" sz="1200" dirty="0">
                <a:solidFill>
                  <a:schemeClr val="bg1"/>
                </a:solidFill>
              </a:rPr>
              <a:t>Générer la liste de course à partir de la liste des recettes.</a:t>
            </a:r>
          </a:p>
          <a:p>
            <a:pPr marL="171450" indent="-171450" algn="just" fontAlgn="base">
              <a:buFont typeface="Arial" panose="020B0604020202020204" pitchFamily="34" charset="0"/>
              <a:buChar char="•"/>
            </a:pPr>
            <a:r>
              <a:rPr lang="fr-FR" sz="1200" dirty="0">
                <a:solidFill>
                  <a:schemeClr val="bg1"/>
                </a:solidFill>
              </a:rPr>
              <a:t>Afficher la liste des points de vente à proximité de l’utilisateur.</a:t>
            </a:r>
          </a:p>
          <a:p>
            <a:pPr marL="171450" indent="-171450" algn="just" fontAlgn="base">
              <a:buFont typeface="Arial" panose="020B0604020202020204" pitchFamily="34" charset="0"/>
              <a:buChar char="•"/>
            </a:pPr>
            <a:r>
              <a:rPr lang="fr-FR" sz="1200" dirty="0">
                <a:solidFill>
                  <a:schemeClr val="bg1"/>
                </a:solidFill>
              </a:rPr>
              <a:t>(Lier la liste des courses avec achats au drive).</a:t>
            </a:r>
          </a:p>
        </p:txBody>
      </p:sp>
      <p:sp>
        <p:nvSpPr>
          <p:cNvPr id="37" name="ZoneTexte 36">
            <a:extLst>
              <a:ext uri="{FF2B5EF4-FFF2-40B4-BE49-F238E27FC236}">
                <a16:creationId xmlns:a16="http://schemas.microsoft.com/office/drawing/2014/main" id="{1DFC19E6-E167-49EF-9BFF-B9C779041121}"/>
              </a:ext>
            </a:extLst>
          </p:cNvPr>
          <p:cNvSpPr txBox="1"/>
          <p:nvPr/>
        </p:nvSpPr>
        <p:spPr>
          <a:xfrm>
            <a:off x="4084707" y="8127441"/>
            <a:ext cx="3338017" cy="1754326"/>
          </a:xfrm>
          <a:prstGeom prst="rect">
            <a:avLst/>
          </a:prstGeom>
          <a:noFill/>
        </p:spPr>
        <p:txBody>
          <a:bodyPr wrap="square" rtlCol="0">
            <a:spAutoFit/>
          </a:bodyPr>
          <a:lstStyle/>
          <a:p>
            <a:pPr marL="285750" indent="-285750" algn="just" fontAlgn="base">
              <a:buFont typeface="Arial" panose="020B0604020202020204" pitchFamily="34" charset="0"/>
              <a:buChar char="•"/>
            </a:pPr>
            <a:r>
              <a:rPr lang="fr-FR" sz="1200" dirty="0">
                <a:solidFill>
                  <a:schemeClr val="bg1"/>
                </a:solidFill>
              </a:rPr>
              <a:t>Varier et équilibrer son alimentation</a:t>
            </a:r>
          </a:p>
          <a:p>
            <a:pPr marL="285750" indent="-285750" algn="just" fontAlgn="base">
              <a:buFont typeface="Arial" panose="020B0604020202020204" pitchFamily="34" charset="0"/>
              <a:buChar char="•"/>
            </a:pPr>
            <a:endParaRPr lang="fr-FR" sz="1200" dirty="0">
              <a:solidFill>
                <a:schemeClr val="bg1"/>
              </a:solidFill>
            </a:endParaRPr>
          </a:p>
          <a:p>
            <a:pPr marL="285750" indent="-285750" algn="just" fontAlgn="base">
              <a:buFont typeface="Arial" panose="020B0604020202020204" pitchFamily="34" charset="0"/>
              <a:buChar char="•"/>
            </a:pPr>
            <a:r>
              <a:rPr lang="fr-FR" sz="1200" dirty="0">
                <a:solidFill>
                  <a:schemeClr val="bg1"/>
                </a:solidFill>
              </a:rPr>
              <a:t>Contrôler son budget et éviter le gaspillage</a:t>
            </a:r>
          </a:p>
          <a:p>
            <a:pPr marL="285750" indent="-285750" algn="just" fontAlgn="base">
              <a:buFont typeface="Arial" panose="020B0604020202020204" pitchFamily="34" charset="0"/>
              <a:buChar char="•"/>
            </a:pPr>
            <a:endParaRPr lang="fr-FR" sz="1200" dirty="0">
              <a:solidFill>
                <a:schemeClr val="bg1"/>
              </a:solidFill>
            </a:endParaRPr>
          </a:p>
          <a:p>
            <a:pPr marL="285750" indent="-285750" algn="just" fontAlgn="base">
              <a:buFont typeface="Arial" panose="020B0604020202020204" pitchFamily="34" charset="0"/>
              <a:buChar char="•"/>
            </a:pPr>
            <a:r>
              <a:rPr lang="fr-FR" sz="1200" dirty="0">
                <a:solidFill>
                  <a:schemeClr val="bg1"/>
                </a:solidFill>
              </a:rPr>
              <a:t>Anticiper sur sa consommation, améliorer la lisibilité de ses achats</a:t>
            </a:r>
          </a:p>
          <a:p>
            <a:pPr marL="285750" indent="-285750" algn="just" fontAlgn="base">
              <a:buFont typeface="Arial" panose="020B0604020202020204" pitchFamily="34" charset="0"/>
              <a:buChar char="•"/>
            </a:pPr>
            <a:endParaRPr lang="fr-FR" sz="1200" dirty="0">
              <a:solidFill>
                <a:schemeClr val="bg1"/>
              </a:solidFill>
            </a:endParaRPr>
          </a:p>
          <a:p>
            <a:pPr marL="285750" indent="-285750" algn="just" fontAlgn="base">
              <a:buFont typeface="Arial" panose="020B0604020202020204" pitchFamily="34" charset="0"/>
              <a:buChar char="•"/>
            </a:pPr>
            <a:r>
              <a:rPr lang="fr-FR" sz="1200" dirty="0">
                <a:solidFill>
                  <a:schemeClr val="bg1"/>
                </a:solidFill>
              </a:rPr>
              <a:t>Gagner du temps au quotidien</a:t>
            </a:r>
          </a:p>
          <a:p>
            <a:pPr algn="just" fontAlgn="base"/>
            <a:endParaRPr lang="fr-FR" sz="1200" dirty="0">
              <a:solidFill>
                <a:schemeClr val="bg1"/>
              </a:solidFill>
            </a:endParaRPr>
          </a:p>
        </p:txBody>
      </p:sp>
      <p:sp>
        <p:nvSpPr>
          <p:cNvPr id="38" name="Flèche : droite 37">
            <a:extLst>
              <a:ext uri="{FF2B5EF4-FFF2-40B4-BE49-F238E27FC236}">
                <a16:creationId xmlns:a16="http://schemas.microsoft.com/office/drawing/2014/main" id="{F1FD9008-C634-4112-B74E-9F41F36C25EC}"/>
              </a:ext>
            </a:extLst>
          </p:cNvPr>
          <p:cNvSpPr/>
          <p:nvPr/>
        </p:nvSpPr>
        <p:spPr>
          <a:xfrm>
            <a:off x="787400" y="1613816"/>
            <a:ext cx="356125" cy="121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a:extLst>
              <a:ext uri="{FF2B5EF4-FFF2-40B4-BE49-F238E27FC236}">
                <a16:creationId xmlns:a16="http://schemas.microsoft.com/office/drawing/2014/main" id="{E8CD08CA-7CEE-47E7-9B67-602E1B349E35}"/>
              </a:ext>
            </a:extLst>
          </p:cNvPr>
          <p:cNvSpPr txBox="1"/>
          <p:nvPr/>
        </p:nvSpPr>
        <p:spPr>
          <a:xfrm>
            <a:off x="1214652" y="3500542"/>
            <a:ext cx="1773895" cy="738664"/>
          </a:xfrm>
          <a:prstGeom prst="rect">
            <a:avLst/>
          </a:prstGeom>
          <a:noFill/>
        </p:spPr>
        <p:txBody>
          <a:bodyPr wrap="square" rtlCol="0">
            <a:spAutoFit/>
          </a:bodyPr>
          <a:lstStyle/>
          <a:p>
            <a:r>
              <a:rPr lang="fr-FR" sz="1400" dirty="0"/>
              <a:t>Contraignant en terme d’organisation (anticipation)</a:t>
            </a:r>
          </a:p>
        </p:txBody>
      </p:sp>
      <p:sp>
        <p:nvSpPr>
          <p:cNvPr id="40" name="Flèche : droite 39">
            <a:extLst>
              <a:ext uri="{FF2B5EF4-FFF2-40B4-BE49-F238E27FC236}">
                <a16:creationId xmlns:a16="http://schemas.microsoft.com/office/drawing/2014/main" id="{15828CAF-F7CC-40E6-A46E-A2E5C98CECF6}"/>
              </a:ext>
            </a:extLst>
          </p:cNvPr>
          <p:cNvSpPr/>
          <p:nvPr/>
        </p:nvSpPr>
        <p:spPr>
          <a:xfrm>
            <a:off x="787400" y="2664823"/>
            <a:ext cx="356125" cy="121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D580B5D0-69DA-4ECA-8E85-55365429ED73}"/>
              </a:ext>
            </a:extLst>
          </p:cNvPr>
          <p:cNvSpPr txBox="1"/>
          <p:nvPr/>
        </p:nvSpPr>
        <p:spPr>
          <a:xfrm>
            <a:off x="1194690" y="2572750"/>
            <a:ext cx="1807226" cy="307777"/>
          </a:xfrm>
          <a:prstGeom prst="rect">
            <a:avLst/>
          </a:prstGeom>
          <a:noFill/>
        </p:spPr>
        <p:txBody>
          <a:bodyPr wrap="none" rtlCol="0">
            <a:spAutoFit/>
          </a:bodyPr>
          <a:lstStyle/>
          <a:p>
            <a:r>
              <a:rPr lang="fr-FR" sz="1400" dirty="0"/>
              <a:t>Gaspillage alimentaire</a:t>
            </a:r>
          </a:p>
        </p:txBody>
      </p:sp>
      <p:sp>
        <p:nvSpPr>
          <p:cNvPr id="42" name="Flèche : droite 41">
            <a:extLst>
              <a:ext uri="{FF2B5EF4-FFF2-40B4-BE49-F238E27FC236}">
                <a16:creationId xmlns:a16="http://schemas.microsoft.com/office/drawing/2014/main" id="{8162F409-F953-475B-9A07-064C781FC3B4}"/>
              </a:ext>
            </a:extLst>
          </p:cNvPr>
          <p:cNvSpPr/>
          <p:nvPr/>
        </p:nvSpPr>
        <p:spPr>
          <a:xfrm>
            <a:off x="805981" y="3623497"/>
            <a:ext cx="356125" cy="121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a:extLst>
              <a:ext uri="{FF2B5EF4-FFF2-40B4-BE49-F238E27FC236}">
                <a16:creationId xmlns:a16="http://schemas.microsoft.com/office/drawing/2014/main" id="{22264F0D-D023-4E21-8262-0AA705078011}"/>
              </a:ext>
            </a:extLst>
          </p:cNvPr>
          <p:cNvSpPr/>
          <p:nvPr/>
        </p:nvSpPr>
        <p:spPr>
          <a:xfrm>
            <a:off x="1185357" y="1525946"/>
            <a:ext cx="2906300" cy="523220"/>
          </a:xfrm>
          <a:prstGeom prst="rect">
            <a:avLst/>
          </a:prstGeom>
        </p:spPr>
        <p:txBody>
          <a:bodyPr wrap="square">
            <a:spAutoFit/>
          </a:bodyPr>
          <a:lstStyle/>
          <a:p>
            <a:r>
              <a:rPr lang="fr-FR" sz="1400" dirty="0"/>
              <a:t>Tendance à une alimentation déséquilibrée</a:t>
            </a:r>
          </a:p>
        </p:txBody>
      </p:sp>
      <p:sp>
        <p:nvSpPr>
          <p:cNvPr id="44" name="Flèche : droite 43">
            <a:extLst>
              <a:ext uri="{FF2B5EF4-FFF2-40B4-BE49-F238E27FC236}">
                <a16:creationId xmlns:a16="http://schemas.microsoft.com/office/drawing/2014/main" id="{E2352263-7E4C-4E26-A0D9-6BA61B7FD15E}"/>
              </a:ext>
            </a:extLst>
          </p:cNvPr>
          <p:cNvSpPr/>
          <p:nvPr/>
        </p:nvSpPr>
        <p:spPr>
          <a:xfrm>
            <a:off x="803081" y="4310896"/>
            <a:ext cx="356125" cy="121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ZoneTexte 44">
            <a:extLst>
              <a:ext uri="{FF2B5EF4-FFF2-40B4-BE49-F238E27FC236}">
                <a16:creationId xmlns:a16="http://schemas.microsoft.com/office/drawing/2014/main" id="{74BA1C99-9232-41AA-B64D-369F072BA568}"/>
              </a:ext>
            </a:extLst>
          </p:cNvPr>
          <p:cNvSpPr txBox="1"/>
          <p:nvPr/>
        </p:nvSpPr>
        <p:spPr>
          <a:xfrm>
            <a:off x="1201870" y="4250360"/>
            <a:ext cx="1167756" cy="307777"/>
          </a:xfrm>
          <a:prstGeom prst="rect">
            <a:avLst/>
          </a:prstGeom>
          <a:noFill/>
        </p:spPr>
        <p:txBody>
          <a:bodyPr wrap="none" rtlCol="0">
            <a:spAutoFit/>
          </a:bodyPr>
          <a:lstStyle/>
          <a:p>
            <a:r>
              <a:rPr lang="fr-FR" sz="1400" dirty="0"/>
              <a:t>Chronophage</a:t>
            </a:r>
          </a:p>
        </p:txBody>
      </p:sp>
      <p:pic>
        <p:nvPicPr>
          <p:cNvPr id="2" name="Image 1">
            <a:extLst>
              <a:ext uri="{FF2B5EF4-FFF2-40B4-BE49-F238E27FC236}">
                <a16:creationId xmlns:a16="http://schemas.microsoft.com/office/drawing/2014/main" id="{8258537B-A97F-40AD-88A1-8B96E32093A6}"/>
              </a:ext>
            </a:extLst>
          </p:cNvPr>
          <p:cNvPicPr>
            <a:picLocks noChangeAspect="1"/>
          </p:cNvPicPr>
          <p:nvPr/>
        </p:nvPicPr>
        <p:blipFill>
          <a:blip r:embed="rId6"/>
          <a:stretch>
            <a:fillRect/>
          </a:stretch>
        </p:blipFill>
        <p:spPr>
          <a:xfrm>
            <a:off x="5481618" y="3824291"/>
            <a:ext cx="1116572" cy="1131460"/>
          </a:xfrm>
          <a:prstGeom prst="rect">
            <a:avLst/>
          </a:prstGeom>
        </p:spPr>
      </p:pic>
      <p:pic>
        <p:nvPicPr>
          <p:cNvPr id="9" name="Image 8">
            <a:extLst>
              <a:ext uri="{FF2B5EF4-FFF2-40B4-BE49-F238E27FC236}">
                <a16:creationId xmlns:a16="http://schemas.microsoft.com/office/drawing/2014/main" id="{0E1E3588-141B-418E-9C1B-AB84BCE6BC05}"/>
              </a:ext>
            </a:extLst>
          </p:cNvPr>
          <p:cNvPicPr>
            <a:picLocks noChangeAspect="1"/>
          </p:cNvPicPr>
          <p:nvPr/>
        </p:nvPicPr>
        <p:blipFill>
          <a:blip r:embed="rId7"/>
          <a:stretch>
            <a:fillRect/>
          </a:stretch>
        </p:blipFill>
        <p:spPr>
          <a:xfrm>
            <a:off x="5842331" y="2054503"/>
            <a:ext cx="1073376" cy="1134073"/>
          </a:xfrm>
          <a:prstGeom prst="rect">
            <a:avLst/>
          </a:prstGeom>
        </p:spPr>
      </p:pic>
      <p:pic>
        <p:nvPicPr>
          <p:cNvPr id="11" name="Image 10">
            <a:extLst>
              <a:ext uri="{FF2B5EF4-FFF2-40B4-BE49-F238E27FC236}">
                <a16:creationId xmlns:a16="http://schemas.microsoft.com/office/drawing/2014/main" id="{6C297994-B5F0-4C77-BF11-A6CFA1814C59}"/>
              </a:ext>
            </a:extLst>
          </p:cNvPr>
          <p:cNvPicPr>
            <a:picLocks noChangeAspect="1"/>
          </p:cNvPicPr>
          <p:nvPr/>
        </p:nvPicPr>
        <p:blipFill>
          <a:blip r:embed="rId8"/>
          <a:stretch>
            <a:fillRect/>
          </a:stretch>
        </p:blipFill>
        <p:spPr>
          <a:xfrm>
            <a:off x="4152511" y="2544971"/>
            <a:ext cx="1109688" cy="1045856"/>
          </a:xfrm>
          <a:prstGeom prst="rect">
            <a:avLst/>
          </a:prstGeom>
        </p:spPr>
      </p:pic>
      <p:pic>
        <p:nvPicPr>
          <p:cNvPr id="3" name="Image 2">
            <a:extLst>
              <a:ext uri="{FF2B5EF4-FFF2-40B4-BE49-F238E27FC236}">
                <a16:creationId xmlns:a16="http://schemas.microsoft.com/office/drawing/2014/main" id="{E7AD1FBB-61D6-4D0B-B9F8-5A3A4AB2FA5B}"/>
              </a:ext>
            </a:extLst>
          </p:cNvPr>
          <p:cNvPicPr>
            <a:picLocks noChangeAspect="1"/>
          </p:cNvPicPr>
          <p:nvPr/>
        </p:nvPicPr>
        <p:blipFill>
          <a:blip r:embed="rId9"/>
          <a:stretch>
            <a:fillRect/>
          </a:stretch>
        </p:blipFill>
        <p:spPr>
          <a:xfrm>
            <a:off x="5033238" y="5665659"/>
            <a:ext cx="1073377" cy="1073377"/>
          </a:xfrm>
          <a:prstGeom prst="rect">
            <a:avLst/>
          </a:prstGeom>
        </p:spPr>
      </p:pic>
    </p:spTree>
    <p:extLst>
      <p:ext uri="{BB962C8B-B14F-4D97-AF65-F5344CB8AC3E}">
        <p14:creationId xmlns:p14="http://schemas.microsoft.com/office/powerpoint/2010/main" val="136387193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TotalTime>
  <Words>476</Words>
  <Application>Microsoft Office PowerPoint</Application>
  <PresentationFormat>Personnalisé</PresentationFormat>
  <Paragraphs>46</Paragraphs>
  <Slides>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vt:i4>
      </vt:variant>
    </vt:vector>
  </HeadingPairs>
  <TitlesOfParts>
    <vt:vector size="7" baseType="lpstr">
      <vt:lpstr>Arial</vt:lpstr>
      <vt:lpstr>Calibri</vt:lpstr>
      <vt:lpstr>Calibri Light</vt:lpstr>
      <vt:lpstr>Franklin Gothic Demi Cond</vt:lpstr>
      <vt:lpstr>Thème Office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christopher</dc:creator>
  <cp:lastModifiedBy>christopher</cp:lastModifiedBy>
  <cp:revision>27</cp:revision>
  <dcterms:created xsi:type="dcterms:W3CDTF">2020-02-07T21:00:04Z</dcterms:created>
  <dcterms:modified xsi:type="dcterms:W3CDTF">2020-02-10T13:08:28Z</dcterms:modified>
</cp:coreProperties>
</file>