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244876-C451-47E5-B535-B8C36413B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B990EA-8ED0-465C-A8E8-5801353A9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813600-601E-4E43-89AF-47F7E5F4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AA6F-8ABB-44E9-B6F6-9105631A6733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9DC9B2-D149-4C97-A3DD-1FFF50AB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853187-61BF-4AA1-9085-22BB6CE1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8903-C6A3-4A02-A52B-3263265F2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57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FADE22-B9D8-444C-AFD8-2AAFC21E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D9D661-C2FF-4FC3-A4CF-A5C272B2D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4E42F6-876A-4202-9AC1-8110C61B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AA6F-8ABB-44E9-B6F6-9105631A6733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82CA55-33C5-4F02-8800-AB653B70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0F8450-D81A-416F-8B45-C3A944B0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8903-C6A3-4A02-A52B-3263265F2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66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CBB6341-FB92-498A-852C-4A9297F08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7C18A5-C60E-4936-AD40-F7FC31284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9F288A-003E-4D0A-96B0-B436B7D9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AA6F-8ABB-44E9-B6F6-9105631A6733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F8C117-3A2B-4FE2-80CC-43908776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A05AD6-D2B8-4E31-B44A-A54DE906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8903-C6A3-4A02-A52B-3263265F2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10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23AC69-73A0-47B6-8B95-63FFC251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26B7A0-58AD-47CB-BAB7-1BF6E724B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E35CBB-C883-4442-8532-037A5A35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AA6F-8ABB-44E9-B6F6-9105631A6733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FFEC11-8A44-43AA-95CE-82009FB6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23A08C-F1ED-4DF3-B76D-405FEA6C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8903-C6A3-4A02-A52B-3263265F2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27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02A34-8E93-4BAF-A85F-DF6FEFFE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F3CB8E-0EA2-4BE8-A99D-8F3E514EB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5DFEB0-AE15-4E48-9F17-1DADDDC5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AA6F-8ABB-44E9-B6F6-9105631A6733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F81C41-7392-4752-A16D-AE5108E6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C92486-7FBE-41FE-B67A-DBA6BCC2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8903-C6A3-4A02-A52B-3263265F2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99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0C68E-8809-4763-9E3A-6137C8563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1FC3A7-F9DE-477F-AC2E-9D81CC5CA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3E14F7-E83C-41E6-87FF-9C10CE34B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729C6F-0758-4958-A5F7-E401196E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AA6F-8ABB-44E9-B6F6-9105631A6733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0CCE0E-89F1-4EE2-9FE3-EF71AED12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A9CA8F-3171-436F-ADBE-42E97826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8903-C6A3-4A02-A52B-3263265F2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75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EDA1D-C419-48B4-9B31-B088F7BDA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7B457A-D9C2-4217-8ADA-CCF84295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B6FC9B-6184-4ECA-8F27-CAD3B6C7A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B6350F-26AB-496B-B60F-7866BB2A8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7FE241E-A8E0-4738-B732-611FB8EB0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A2629A6-B772-4707-B8DE-D77E084C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AA6F-8ABB-44E9-B6F6-9105631A6733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1FCF961-F7C5-431E-A8BC-28EC47FC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8A05411-9881-4E70-BE74-F8AB10AC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8903-C6A3-4A02-A52B-3263265F2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69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88BED-1526-4C5B-95C7-39C45163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507DE4E-4DFD-496D-BDDC-133B220EC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AA6F-8ABB-44E9-B6F6-9105631A6733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A605FE9-BAC5-4975-A85F-23D81B66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9504FB-B867-4E6F-976F-4A25BF4A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8903-C6A3-4A02-A52B-3263265F2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81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38FC565-A714-4B29-970B-98940F0AD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AA6F-8ABB-44E9-B6F6-9105631A6733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E24347B-8085-40C7-8FF0-DBBFA754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090C74-8CC8-4887-AF5F-424FAB03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8903-C6A3-4A02-A52B-3263265F2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58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553B4-9511-4791-A529-4E8D360D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C41A80-B331-4ABE-A918-3AFEF1C15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1BB199-8086-4B96-9F32-4F7A80B8B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5BC4FB-28B8-45FE-AAAB-361B7D71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AA6F-8ABB-44E9-B6F6-9105631A6733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0889BF-8FC5-4785-8984-B7700B58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63865E-FD8F-45D1-BA71-B5C72627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8903-C6A3-4A02-A52B-3263265F2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04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E703C4-4D1F-4FC9-BC6C-EBDEA5142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BB51967-A396-4CF2-8BE4-0D4850819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3E70AE-868A-4EE9-A88C-55EF48705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839C21-504D-45B6-84AF-AF3A39AF8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AA6F-8ABB-44E9-B6F6-9105631A6733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31BB6B-9FC3-4C25-A19D-8D2C31AA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806585-85FC-42F9-994A-FBB2646F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8903-C6A3-4A02-A52B-3263265F2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66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8D4590A-C245-4F12-92E6-A9EAC6421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12E32B-BD50-4313-99BF-6A1904AE4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30AE16-04B5-475F-A768-E2F6DAD23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9AA6F-8ABB-44E9-B6F6-9105631A6733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A078BD-CD57-45E8-B2D6-72BA948AD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5CFFA8-75D8-4B18-A2A3-BE4727A51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08903-C6A3-4A02-A52B-3263265F2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4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C43F39F-891D-437E-88D8-3E3D90711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67" y="1222717"/>
            <a:ext cx="10821866" cy="469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2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AA0FFDB7-7DD4-4EA7-9887-5FD5C0DA0C41}"/>
              </a:ext>
            </a:extLst>
          </p:cNvPr>
          <p:cNvSpPr/>
          <p:nvPr/>
        </p:nvSpPr>
        <p:spPr>
          <a:xfrm>
            <a:off x="7490812" y="3624518"/>
            <a:ext cx="1087607" cy="1053353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273962C-96A6-4567-942A-10369E0AFCCD}"/>
              </a:ext>
            </a:extLst>
          </p:cNvPr>
          <p:cNvSpPr/>
          <p:nvPr/>
        </p:nvSpPr>
        <p:spPr>
          <a:xfrm>
            <a:off x="8416312" y="1955500"/>
            <a:ext cx="1087607" cy="1053353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Etape</a:t>
            </a:r>
          </a:p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B857049-972E-4552-A03A-8EFDA6A9D841}"/>
              </a:ext>
            </a:extLst>
          </p:cNvPr>
          <p:cNvSpPr/>
          <p:nvPr/>
        </p:nvSpPr>
        <p:spPr>
          <a:xfrm>
            <a:off x="5099021" y="5350905"/>
            <a:ext cx="1087607" cy="1053353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  <a:p>
            <a:pPr algn="ctr"/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DA856B3-E3B6-4D1E-8721-1694F7493949}"/>
              </a:ext>
            </a:extLst>
          </p:cNvPr>
          <p:cNvSpPr/>
          <p:nvPr/>
        </p:nvSpPr>
        <p:spPr>
          <a:xfrm>
            <a:off x="5132036" y="3644584"/>
            <a:ext cx="1087607" cy="1053353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388951C-E748-4B97-8516-1C0C022C7629}"/>
              </a:ext>
            </a:extLst>
          </p:cNvPr>
          <p:cNvSpPr/>
          <p:nvPr/>
        </p:nvSpPr>
        <p:spPr>
          <a:xfrm>
            <a:off x="2948723" y="3627552"/>
            <a:ext cx="1087607" cy="1053353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516473E-4283-4466-8B27-8EAD946F1B14}"/>
              </a:ext>
            </a:extLst>
          </p:cNvPr>
          <p:cNvSpPr/>
          <p:nvPr/>
        </p:nvSpPr>
        <p:spPr>
          <a:xfrm>
            <a:off x="4079484" y="1573992"/>
            <a:ext cx="1087607" cy="1053353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323A0CE-86C0-4CD9-B37F-4D1B8B474480}"/>
              </a:ext>
            </a:extLst>
          </p:cNvPr>
          <p:cNvSpPr/>
          <p:nvPr/>
        </p:nvSpPr>
        <p:spPr>
          <a:xfrm>
            <a:off x="645211" y="2684331"/>
            <a:ext cx="1087607" cy="1053353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  <a:p>
            <a:pPr algn="ctr"/>
            <a:endParaRPr lang="fr-FR" dirty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70F286F4-31FE-41B3-8953-5700DB74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879" y="168334"/>
            <a:ext cx="10875498" cy="1325563"/>
          </a:xfrm>
        </p:spPr>
        <p:txBody>
          <a:bodyPr>
            <a:normAutofit/>
          </a:bodyPr>
          <a:lstStyle/>
          <a:p>
            <a:r>
              <a:rPr lang="fr-FR" sz="3600" dirty="0"/>
              <a:t>PERT potentiel étape (avec les durées moyenne calculées)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F572949-C0EF-492E-BF02-56C664A1F0EE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 flipV="1">
            <a:off x="1732818" y="2100669"/>
            <a:ext cx="2346666" cy="111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700B4A2-9AE7-4E45-8D36-F7F94E0E5AE8}"/>
              </a:ext>
            </a:extLst>
          </p:cNvPr>
          <p:cNvCxnSpPr>
            <a:cxnSpLocks/>
            <a:stCxn id="29" idx="3"/>
            <a:endCxn id="8" idx="2"/>
          </p:cNvCxnSpPr>
          <p:nvPr/>
        </p:nvCxnSpPr>
        <p:spPr>
          <a:xfrm>
            <a:off x="1607532" y="3535755"/>
            <a:ext cx="1341191" cy="6184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7276BCB-2F87-49D8-8A21-C95D58B8433F}"/>
              </a:ext>
            </a:extLst>
          </p:cNvPr>
          <p:cNvCxnSpPr>
            <a:cxnSpLocks/>
          </p:cNvCxnSpPr>
          <p:nvPr/>
        </p:nvCxnSpPr>
        <p:spPr>
          <a:xfrm>
            <a:off x="5198159" y="2235788"/>
            <a:ext cx="2340951" cy="1661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60C456A-5A3D-4F62-9A4D-3B20EB5E7759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4036330" y="4154229"/>
            <a:ext cx="1095706" cy="1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D04BC85-B391-40E3-B801-CF5B77D28004}"/>
              </a:ext>
            </a:extLst>
          </p:cNvPr>
          <p:cNvCxnSpPr>
            <a:cxnSpLocks/>
            <a:stCxn id="8" idx="5"/>
            <a:endCxn id="6" idx="1"/>
          </p:cNvCxnSpPr>
          <p:nvPr/>
        </p:nvCxnSpPr>
        <p:spPr>
          <a:xfrm>
            <a:off x="3877054" y="4526645"/>
            <a:ext cx="1381243" cy="9785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F7A6874-BA63-4CE4-9257-ADB642245EF1}"/>
              </a:ext>
            </a:extLst>
          </p:cNvPr>
          <p:cNvCxnSpPr>
            <a:cxnSpLocks/>
            <a:stCxn id="7" idx="6"/>
            <a:endCxn id="4" idx="2"/>
          </p:cNvCxnSpPr>
          <p:nvPr/>
        </p:nvCxnSpPr>
        <p:spPr>
          <a:xfrm flipV="1">
            <a:off x="6219643" y="4151195"/>
            <a:ext cx="1271169" cy="20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1D383FA-AF6D-4C4D-9FFB-1B2D4D3E5FD2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6186628" y="4406815"/>
            <a:ext cx="1389120" cy="14707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077FCE-0B8F-4C0A-8ED5-304CBF1854FD}"/>
              </a:ext>
            </a:extLst>
          </p:cNvPr>
          <p:cNvSpPr/>
          <p:nvPr/>
        </p:nvSpPr>
        <p:spPr>
          <a:xfrm>
            <a:off x="2164961" y="2131871"/>
            <a:ext cx="953085" cy="403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A(2,33)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9B896F-82CF-4AB8-9F8A-B9AB86F57095}"/>
              </a:ext>
            </a:extLst>
          </p:cNvPr>
          <p:cNvSpPr/>
          <p:nvPr/>
        </p:nvSpPr>
        <p:spPr>
          <a:xfrm>
            <a:off x="1627749" y="4002956"/>
            <a:ext cx="953085" cy="403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B(8,17)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F81C66-20AC-455A-833E-30ED68F12F66}"/>
              </a:ext>
            </a:extLst>
          </p:cNvPr>
          <p:cNvSpPr/>
          <p:nvPr/>
        </p:nvSpPr>
        <p:spPr>
          <a:xfrm>
            <a:off x="6307015" y="2527202"/>
            <a:ext cx="953085" cy="403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C(5,33)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A8934D-43DA-4E93-AC7F-68A029F7D221}"/>
              </a:ext>
            </a:extLst>
          </p:cNvPr>
          <p:cNvSpPr/>
          <p:nvPr/>
        </p:nvSpPr>
        <p:spPr>
          <a:xfrm>
            <a:off x="4083440" y="3630564"/>
            <a:ext cx="953085" cy="403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D(2,33)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FA880A-03B8-445B-872F-C7305945D05D}"/>
              </a:ext>
            </a:extLst>
          </p:cNvPr>
          <p:cNvSpPr/>
          <p:nvPr/>
        </p:nvSpPr>
        <p:spPr>
          <a:xfrm>
            <a:off x="6307014" y="3705970"/>
            <a:ext cx="953085" cy="403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G(3)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A4A1FD-E089-4AFE-A5FB-FB3EC6722037}"/>
              </a:ext>
            </a:extLst>
          </p:cNvPr>
          <p:cNvSpPr/>
          <p:nvPr/>
        </p:nvSpPr>
        <p:spPr>
          <a:xfrm>
            <a:off x="3606897" y="5223510"/>
            <a:ext cx="953085" cy="403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E(6,33)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871FEE-30E3-4667-BF82-D79A8B11F7D3}"/>
              </a:ext>
            </a:extLst>
          </p:cNvPr>
          <p:cNvSpPr/>
          <p:nvPr/>
        </p:nvSpPr>
        <p:spPr>
          <a:xfrm>
            <a:off x="6918958" y="5208283"/>
            <a:ext cx="953085" cy="403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F(5,5)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1D2067-EB59-4475-AAD1-420910B695AF}"/>
              </a:ext>
            </a:extLst>
          </p:cNvPr>
          <p:cNvSpPr/>
          <p:nvPr/>
        </p:nvSpPr>
        <p:spPr>
          <a:xfrm>
            <a:off x="7575748" y="4334329"/>
            <a:ext cx="488339" cy="41499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76986F-8F1C-406B-BD96-5322E628AE02}"/>
              </a:ext>
            </a:extLst>
          </p:cNvPr>
          <p:cNvSpPr/>
          <p:nvPr/>
        </p:nvSpPr>
        <p:spPr>
          <a:xfrm>
            <a:off x="8149023" y="4334330"/>
            <a:ext cx="461450" cy="41499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EAF056-3DA9-4439-828D-5C2A146B1F69}"/>
              </a:ext>
            </a:extLst>
          </p:cNvPr>
          <p:cNvSpPr/>
          <p:nvPr/>
        </p:nvSpPr>
        <p:spPr>
          <a:xfrm>
            <a:off x="706174" y="3322686"/>
            <a:ext cx="357554" cy="41499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0B640B-78B7-4B24-BF4C-72F7909A2D05}"/>
              </a:ext>
            </a:extLst>
          </p:cNvPr>
          <p:cNvSpPr/>
          <p:nvPr/>
        </p:nvSpPr>
        <p:spPr>
          <a:xfrm>
            <a:off x="1252031" y="3333825"/>
            <a:ext cx="355501" cy="40385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EA2899-01D5-4780-921F-DA356A870233}"/>
              </a:ext>
            </a:extLst>
          </p:cNvPr>
          <p:cNvSpPr/>
          <p:nvPr/>
        </p:nvSpPr>
        <p:spPr>
          <a:xfrm>
            <a:off x="2996489" y="4341162"/>
            <a:ext cx="512676" cy="41499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8,17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628E42-AB77-4F6C-BD71-964B5E6B2C5E}"/>
              </a:ext>
            </a:extLst>
          </p:cNvPr>
          <p:cNvSpPr/>
          <p:nvPr/>
        </p:nvSpPr>
        <p:spPr>
          <a:xfrm>
            <a:off x="3487792" y="4348897"/>
            <a:ext cx="511386" cy="40385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8,17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4B64E3-4B0A-4689-AA1D-F918C543D8F6}"/>
              </a:ext>
            </a:extLst>
          </p:cNvPr>
          <p:cNvSpPr/>
          <p:nvPr/>
        </p:nvSpPr>
        <p:spPr>
          <a:xfrm>
            <a:off x="4036181" y="2279962"/>
            <a:ext cx="537519" cy="41499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2,33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4A5144-C330-4371-AA41-BDBDF5D9EB2F}"/>
              </a:ext>
            </a:extLst>
          </p:cNvPr>
          <p:cNvSpPr/>
          <p:nvPr/>
        </p:nvSpPr>
        <p:spPr>
          <a:xfrm>
            <a:off x="4611051" y="2277637"/>
            <a:ext cx="647245" cy="40385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14,66</a:t>
            </a:r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1319A1C-23C5-465B-A6B8-698A27E4715E}"/>
              </a:ext>
            </a:extLst>
          </p:cNvPr>
          <p:cNvSpPr/>
          <p:nvPr/>
        </p:nvSpPr>
        <p:spPr>
          <a:xfrm>
            <a:off x="5064044" y="4277509"/>
            <a:ext cx="608252" cy="41499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10,5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3CC216-BD17-4C2D-B7D1-9620087F971F}"/>
              </a:ext>
            </a:extLst>
          </p:cNvPr>
          <p:cNvSpPr/>
          <p:nvPr/>
        </p:nvSpPr>
        <p:spPr>
          <a:xfrm>
            <a:off x="5687831" y="4288648"/>
            <a:ext cx="472486" cy="40385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17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44E5DD-DCDA-4096-83F5-FF476BE08E92}"/>
              </a:ext>
            </a:extLst>
          </p:cNvPr>
          <p:cNvSpPr/>
          <p:nvPr/>
        </p:nvSpPr>
        <p:spPr>
          <a:xfrm>
            <a:off x="5064044" y="6034615"/>
            <a:ext cx="611796" cy="41499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14,5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3E3660-E67E-418E-B7C9-F06B4807390A}"/>
              </a:ext>
            </a:extLst>
          </p:cNvPr>
          <p:cNvSpPr/>
          <p:nvPr/>
        </p:nvSpPr>
        <p:spPr>
          <a:xfrm>
            <a:off x="5675840" y="6040184"/>
            <a:ext cx="611796" cy="40385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14,5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41B0BA9-8867-4163-AB1F-EF7BBBDF744D}"/>
              </a:ext>
            </a:extLst>
          </p:cNvPr>
          <p:cNvSpPr txBox="1"/>
          <p:nvPr/>
        </p:nvSpPr>
        <p:spPr>
          <a:xfrm>
            <a:off x="2232368" y="1522079"/>
            <a:ext cx="1255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ML = 0</a:t>
            </a:r>
          </a:p>
          <a:p>
            <a:r>
              <a:rPr lang="fr-FR" dirty="0"/>
              <a:t>MT = 12,33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CF65DCA-9EBC-491F-83C8-E5B57AC9E811}"/>
              </a:ext>
            </a:extLst>
          </p:cNvPr>
          <p:cNvSpPr txBox="1"/>
          <p:nvPr/>
        </p:nvSpPr>
        <p:spPr>
          <a:xfrm>
            <a:off x="6307893" y="1830252"/>
            <a:ext cx="138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ML = 12,33</a:t>
            </a:r>
          </a:p>
          <a:p>
            <a:r>
              <a:rPr lang="fr-FR" dirty="0"/>
              <a:t>MT = 12,33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AD3E72DC-BCFE-4BC4-A960-FF3A89117C35}"/>
              </a:ext>
            </a:extLst>
          </p:cNvPr>
          <p:cNvSpPr txBox="1"/>
          <p:nvPr/>
        </p:nvSpPr>
        <p:spPr>
          <a:xfrm>
            <a:off x="1624530" y="4434219"/>
            <a:ext cx="1087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ML = 0</a:t>
            </a:r>
          </a:p>
          <a:p>
            <a:r>
              <a:rPr lang="fr-FR" dirty="0"/>
              <a:t>MT = 0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A5AE99D-AB1F-4A35-AB9B-600B035E8FB6}"/>
              </a:ext>
            </a:extLst>
          </p:cNvPr>
          <p:cNvSpPr txBox="1"/>
          <p:nvPr/>
        </p:nvSpPr>
        <p:spPr>
          <a:xfrm>
            <a:off x="3593709" y="5657614"/>
            <a:ext cx="1087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ML = 0</a:t>
            </a:r>
          </a:p>
          <a:p>
            <a:r>
              <a:rPr lang="fr-FR" dirty="0"/>
              <a:t>MT = 0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4B04B77-CE08-4A9D-8344-678A14B7DB9C}"/>
              </a:ext>
            </a:extLst>
          </p:cNvPr>
          <p:cNvSpPr txBox="1"/>
          <p:nvPr/>
        </p:nvSpPr>
        <p:spPr>
          <a:xfrm>
            <a:off x="4085347" y="2969110"/>
            <a:ext cx="1087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ML = 0</a:t>
            </a:r>
          </a:p>
          <a:p>
            <a:r>
              <a:rPr lang="fr-FR" dirty="0"/>
              <a:t>MT = 6,5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64B0E55-2CB3-4BC4-9D63-FF5AFC09A8A4}"/>
              </a:ext>
            </a:extLst>
          </p:cNvPr>
          <p:cNvSpPr txBox="1"/>
          <p:nvPr/>
        </p:nvSpPr>
        <p:spPr>
          <a:xfrm>
            <a:off x="6322549" y="4109829"/>
            <a:ext cx="1087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ML = 6,5</a:t>
            </a:r>
          </a:p>
          <a:p>
            <a:r>
              <a:rPr lang="fr-FR" dirty="0"/>
              <a:t>MT = 6,5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BBC6ADBE-484A-44AE-BC3A-5F0F5B1FCFC2}"/>
              </a:ext>
            </a:extLst>
          </p:cNvPr>
          <p:cNvSpPr txBox="1"/>
          <p:nvPr/>
        </p:nvSpPr>
        <p:spPr>
          <a:xfrm>
            <a:off x="6892580" y="5595783"/>
            <a:ext cx="1087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ML = 0</a:t>
            </a:r>
          </a:p>
          <a:p>
            <a:r>
              <a:rPr lang="fr-FR" dirty="0"/>
              <a:t>MT = 0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D61F326-629C-4F6B-9350-013A6096197E}"/>
              </a:ext>
            </a:extLst>
          </p:cNvPr>
          <p:cNvCxnSpPr>
            <a:cxnSpLocks/>
          </p:cNvCxnSpPr>
          <p:nvPr/>
        </p:nvCxnSpPr>
        <p:spPr>
          <a:xfrm>
            <a:off x="10426350" y="5814376"/>
            <a:ext cx="10272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CD16953C-AB24-4897-9587-E7156CCE863F}"/>
              </a:ext>
            </a:extLst>
          </p:cNvPr>
          <p:cNvSpPr txBox="1"/>
          <p:nvPr/>
        </p:nvSpPr>
        <p:spPr>
          <a:xfrm>
            <a:off x="10101438" y="5442703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Chemin critique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521166B-E07D-463C-B9BF-F38D948B8E4B}"/>
              </a:ext>
            </a:extLst>
          </p:cNvPr>
          <p:cNvSpPr/>
          <p:nvPr/>
        </p:nvSpPr>
        <p:spPr>
          <a:xfrm>
            <a:off x="8428473" y="2590936"/>
            <a:ext cx="488339" cy="41499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ti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084514F-8E85-476C-96CD-BB0BC5583F03}"/>
              </a:ext>
            </a:extLst>
          </p:cNvPr>
          <p:cNvSpPr/>
          <p:nvPr/>
        </p:nvSpPr>
        <p:spPr>
          <a:xfrm>
            <a:off x="9013455" y="2590936"/>
            <a:ext cx="488338" cy="40385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Ti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9353A0A-4DFE-4218-9E17-6894E6B00D93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9503919" y="2482177"/>
            <a:ext cx="1918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16570539-427F-4EB0-98A7-C5E3D60D015D}"/>
              </a:ext>
            </a:extLst>
          </p:cNvPr>
          <p:cNvSpPr/>
          <p:nvPr/>
        </p:nvSpPr>
        <p:spPr>
          <a:xfrm>
            <a:off x="9544727" y="1949088"/>
            <a:ext cx="1584815" cy="403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Tâche (Durée)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B1D3A52F-9F88-40CB-8463-86C67C99C0D3}"/>
              </a:ext>
            </a:extLst>
          </p:cNvPr>
          <p:cNvSpPr txBox="1"/>
          <p:nvPr/>
        </p:nvSpPr>
        <p:spPr>
          <a:xfrm>
            <a:off x="9897514" y="3275478"/>
            <a:ext cx="2084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92D050"/>
                </a:solidFill>
              </a:rPr>
              <a:t>ti = Date au plus tôt</a:t>
            </a:r>
          </a:p>
          <a:p>
            <a:r>
              <a:rPr lang="fr-FR" dirty="0">
                <a:solidFill>
                  <a:srgbClr val="FF0000"/>
                </a:solidFill>
              </a:rPr>
              <a:t>Ti = Date au plus tard</a:t>
            </a:r>
          </a:p>
          <a:p>
            <a:r>
              <a:rPr lang="fr-FR" dirty="0"/>
              <a:t>ML = Marge Libre</a:t>
            </a:r>
          </a:p>
          <a:p>
            <a:r>
              <a:rPr lang="fr-FR" dirty="0"/>
              <a:t>MT = Marge Totale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169D6775-A973-45CE-BE52-2F0DA6421EB0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623288" y="2627345"/>
            <a:ext cx="1052552" cy="101723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4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EADDF00B-84EB-4E89-8630-89EFC7F45A9C}"/>
              </a:ext>
            </a:extLst>
          </p:cNvPr>
          <p:cNvCxnSpPr/>
          <p:nvPr/>
        </p:nvCxnSpPr>
        <p:spPr>
          <a:xfrm>
            <a:off x="1814732" y="5514535"/>
            <a:ext cx="85672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2E26B01-FE4D-44FE-B986-6D2FE68F63D0}"/>
              </a:ext>
            </a:extLst>
          </p:cNvPr>
          <p:cNvCxnSpPr/>
          <p:nvPr/>
        </p:nvCxnSpPr>
        <p:spPr>
          <a:xfrm flipV="1">
            <a:off x="1842868" y="2532185"/>
            <a:ext cx="0" cy="299641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E970EF0-4675-4C57-8FAE-AB971B7305CA}"/>
              </a:ext>
            </a:extLst>
          </p:cNvPr>
          <p:cNvSpPr/>
          <p:nvPr/>
        </p:nvSpPr>
        <p:spPr>
          <a:xfrm>
            <a:off x="1871005" y="2771336"/>
            <a:ext cx="1076958" cy="2356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BE0871BB-FBE1-4EFA-8BD0-16C05A74F840}"/>
              </a:ext>
            </a:extLst>
          </p:cNvPr>
          <p:cNvCxnSpPr/>
          <p:nvPr/>
        </p:nvCxnSpPr>
        <p:spPr>
          <a:xfrm>
            <a:off x="6006904" y="5514535"/>
            <a:ext cx="0" cy="211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41BAD37-901A-4A9A-AFA5-819DEE5CFD6F}"/>
              </a:ext>
            </a:extLst>
          </p:cNvPr>
          <p:cNvCxnSpPr/>
          <p:nvPr/>
        </p:nvCxnSpPr>
        <p:spPr>
          <a:xfrm>
            <a:off x="10140462" y="5514535"/>
            <a:ext cx="0" cy="211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D96BA0C0-7C30-4C6D-B25B-6A0517A6CF72}"/>
              </a:ext>
            </a:extLst>
          </p:cNvPr>
          <p:cNvCxnSpPr/>
          <p:nvPr/>
        </p:nvCxnSpPr>
        <p:spPr>
          <a:xfrm>
            <a:off x="8269458" y="5514535"/>
            <a:ext cx="0" cy="211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E28763D-849C-4024-80BA-A08CB1D11711}"/>
              </a:ext>
            </a:extLst>
          </p:cNvPr>
          <p:cNvCxnSpPr/>
          <p:nvPr/>
        </p:nvCxnSpPr>
        <p:spPr>
          <a:xfrm>
            <a:off x="3725593" y="5514535"/>
            <a:ext cx="0" cy="211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CE4D34B-B69D-4067-8F4D-C234174CAB06}"/>
              </a:ext>
            </a:extLst>
          </p:cNvPr>
          <p:cNvSpPr/>
          <p:nvPr/>
        </p:nvSpPr>
        <p:spPr>
          <a:xfrm>
            <a:off x="1871005" y="3622428"/>
            <a:ext cx="3236737" cy="2356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51C72C-41BD-4CF3-9042-6BAB6B27F7E6}"/>
              </a:ext>
            </a:extLst>
          </p:cNvPr>
          <p:cNvSpPr/>
          <p:nvPr/>
        </p:nvSpPr>
        <p:spPr>
          <a:xfrm>
            <a:off x="2947967" y="3161791"/>
            <a:ext cx="2031989" cy="2356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CC49D0-0D8A-411A-8AF6-E04440A0B579}"/>
              </a:ext>
            </a:extLst>
          </p:cNvPr>
          <p:cNvSpPr/>
          <p:nvPr/>
        </p:nvSpPr>
        <p:spPr>
          <a:xfrm>
            <a:off x="5143502" y="3974108"/>
            <a:ext cx="1101966" cy="2130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C61459-167C-4695-B5EA-3BBECE25CB1B}"/>
              </a:ext>
            </a:extLst>
          </p:cNvPr>
          <p:cNvSpPr/>
          <p:nvPr/>
        </p:nvSpPr>
        <p:spPr>
          <a:xfrm>
            <a:off x="4627098" y="4770601"/>
            <a:ext cx="3236741" cy="2130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31571F-A1D3-4FCE-9755-9F1B90A2A234}"/>
              </a:ext>
            </a:extLst>
          </p:cNvPr>
          <p:cNvSpPr/>
          <p:nvPr/>
        </p:nvSpPr>
        <p:spPr>
          <a:xfrm>
            <a:off x="7863846" y="5194719"/>
            <a:ext cx="2276616" cy="200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5EF8AE-A423-4D52-8C6A-3CFFC4FE6264}"/>
              </a:ext>
            </a:extLst>
          </p:cNvPr>
          <p:cNvSpPr/>
          <p:nvPr/>
        </p:nvSpPr>
        <p:spPr>
          <a:xfrm>
            <a:off x="6245468" y="4341594"/>
            <a:ext cx="1308300" cy="2179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7FD1B0B-1D42-4BD2-87F6-4411480709AD}"/>
              </a:ext>
            </a:extLst>
          </p:cNvPr>
          <p:cNvSpPr txBox="1"/>
          <p:nvPr/>
        </p:nvSpPr>
        <p:spPr>
          <a:xfrm>
            <a:off x="3574750" y="5880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D80CE9F-A7BC-4A04-B141-EEE2752303C1}"/>
              </a:ext>
            </a:extLst>
          </p:cNvPr>
          <p:cNvSpPr txBox="1"/>
          <p:nvPr/>
        </p:nvSpPr>
        <p:spPr>
          <a:xfrm>
            <a:off x="8118615" y="58451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15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725E11F-E875-4989-8DC1-C40F10962151}"/>
              </a:ext>
            </a:extLst>
          </p:cNvPr>
          <p:cNvSpPr txBox="1"/>
          <p:nvPr/>
        </p:nvSpPr>
        <p:spPr>
          <a:xfrm>
            <a:off x="5854503" y="58451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A2E0258-E573-4D91-8A6E-4546690EC93B}"/>
              </a:ext>
            </a:extLst>
          </p:cNvPr>
          <p:cNvSpPr txBox="1"/>
          <p:nvPr/>
        </p:nvSpPr>
        <p:spPr>
          <a:xfrm>
            <a:off x="9989619" y="58451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0B6C979-CD01-41C7-95E2-E7E1D5BB95B4}"/>
              </a:ext>
            </a:extLst>
          </p:cNvPr>
          <p:cNvSpPr txBox="1"/>
          <p:nvPr/>
        </p:nvSpPr>
        <p:spPr>
          <a:xfrm>
            <a:off x="1720162" y="584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52C34B2-7766-444D-BEEC-9D8A28A399F0}"/>
              </a:ext>
            </a:extLst>
          </p:cNvPr>
          <p:cNvSpPr txBox="1"/>
          <p:nvPr/>
        </p:nvSpPr>
        <p:spPr>
          <a:xfrm>
            <a:off x="1871005" y="675228"/>
            <a:ext cx="5879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GANTT au plus tôt</a:t>
            </a:r>
          </a:p>
        </p:txBody>
      </p:sp>
    </p:spTree>
    <p:extLst>
      <p:ext uri="{BB962C8B-B14F-4D97-AF65-F5344CB8AC3E}">
        <p14:creationId xmlns:p14="http://schemas.microsoft.com/office/powerpoint/2010/main" val="333485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581804-C8C8-408D-B67B-260E425E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Calcule de la planification en probabilités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E31255FB-FEBC-417B-8D72-7337B3E20BB4}"/>
                  </a:ext>
                </a:extLst>
              </p:cNvPr>
              <p:cNvSpPr txBox="1"/>
              <p:nvPr/>
            </p:nvSpPr>
            <p:spPr>
              <a:xfrm>
                <a:off x="5847472" y="1478103"/>
                <a:ext cx="5394959" cy="5436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Variance chemin critique = V(B) + V(E) + V(F)</a:t>
                </a:r>
              </a:p>
              <a:p>
                <a:r>
                  <a:rPr lang="fr-FR" dirty="0"/>
                  <a:t> = 1,36 + 0,44 + 1,36 = </a:t>
                </a:r>
                <a:r>
                  <a:rPr lang="fr-FR" u="sng" dirty="0"/>
                  <a:t>3,16</a:t>
                </a:r>
              </a:p>
              <a:p>
                <a:endParaRPr lang="fr-FR" u="sng" dirty="0"/>
              </a:p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FR" dirty="0">
                            <a:latin typeface="Cambria Math" panose="02040503050406030204" pitchFamily="18" charset="0"/>
                          </a:rPr>
                          <m:t>3,16</m:t>
                        </m:r>
                      </m:e>
                    </m:rad>
                    <m:r>
                      <a:rPr lang="fr-F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 = 1,77</a:t>
                </a:r>
              </a:p>
              <a:p>
                <a:endParaRPr lang="fr-FR" dirty="0"/>
              </a:p>
              <a:p>
                <a:r>
                  <a:rPr lang="fr-FR" dirty="0"/>
                  <a:t>La durée moyenne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fr-FR" dirty="0"/>
                  <a:t> = 20</a:t>
                </a:r>
              </a:p>
              <a:p>
                <a:r>
                  <a:rPr lang="fr-FR" dirty="0"/>
                  <a:t>La durée probable D = 19</a:t>
                </a:r>
              </a:p>
              <a:p>
                <a:endParaRPr lang="fr-FR" dirty="0"/>
              </a:p>
              <a:p>
                <a:r>
                  <a:rPr lang="fr-FR" dirty="0"/>
                  <a:t>Calcule de la probabilité de finir ce projet en 19 jour au lieu de 20 :</a:t>
                </a:r>
              </a:p>
              <a:p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0" dirty="0">
                              <a:latin typeface="Cambria Math" panose="02040503050406030204" pitchFamily="18" charset="0"/>
                            </a:rPr>
                            <m:t>≤19</m:t>
                          </m:r>
                        </m:e>
                      </m:d>
                      <m:r>
                        <a:rPr lang="fr-FR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0" dirty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0" dirty="0">
                                  <a:latin typeface="Cambria Math" panose="02040503050406030204" pitchFamily="18" charset="0"/>
                                </a:rPr>
                                <m:t>19−20</m:t>
                              </m:r>
                            </m:num>
                            <m:den>
                              <m:r>
                                <a:rPr lang="fr-FR" i="0" dirty="0">
                                  <a:latin typeface="Cambria Math" panose="02040503050406030204" pitchFamily="18" charset="0"/>
                                </a:rPr>
                                <m:t>3,16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FR" dirty="0"/>
              </a:p>
              <a:p>
                <a:pPr lvl="2"/>
                <a:r>
                  <a:rPr lang="fr-FR" dirty="0"/>
                  <a:t>=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i="0" dirty="0" smtClean="0">
                            <a:latin typeface="Cambria Math" panose="02040503050406030204" pitchFamily="18" charset="0"/>
                          </a:rPr>
                          <m:t>≤−0,32</m:t>
                        </m:r>
                      </m:e>
                    </m:d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= </a:t>
                </a:r>
                <a14:m>
                  <m:oMath xmlns:m="http://schemas.openxmlformats.org/officeDocument/2006/math">
                    <m:r>
                      <a:rPr lang="fr-FR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i="0" dirty="0" smtClean="0">
                            <a:latin typeface="Cambria Math" panose="02040503050406030204" pitchFamily="18" charset="0"/>
                          </a:rPr>
                          <m:t>≤0,32</m:t>
                        </m:r>
                      </m:e>
                    </m:d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= 1 – 0,6255</a:t>
                </a:r>
              </a:p>
              <a:p>
                <a:pPr lvl="2"/>
                <a:r>
                  <a:rPr lang="fr-FR" dirty="0"/>
                  <a:t>= 0,3745</a:t>
                </a:r>
              </a:p>
              <a:p>
                <a:r>
                  <a:rPr lang="fr-FR" b="1" u="sng" dirty="0"/>
                  <a:t>Soit 37,45% de respecter ce délai.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E31255FB-FEBC-417B-8D72-7337B3E20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472" y="1478103"/>
                <a:ext cx="5394959" cy="5436168"/>
              </a:xfrm>
              <a:prstGeom prst="rect">
                <a:avLst/>
              </a:prstGeom>
              <a:blipFill>
                <a:blip r:embed="rId2"/>
                <a:stretch>
                  <a:fillRect l="-904" t="-5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C29E207E-0174-4F75-8496-7A1ED3B79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654616"/>
              </p:ext>
            </p:extLst>
          </p:nvPr>
        </p:nvGraphicFramePr>
        <p:xfrm>
          <a:off x="458372" y="1690688"/>
          <a:ext cx="509836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231">
                  <a:extLst>
                    <a:ext uri="{9D8B030D-6E8A-4147-A177-3AD203B41FA5}">
                      <a16:colId xmlns:a16="http://schemas.microsoft.com/office/drawing/2014/main" val="4234805746"/>
                    </a:ext>
                  </a:extLst>
                </a:gridCol>
                <a:gridCol w="2644726">
                  <a:extLst>
                    <a:ext uri="{9D8B030D-6E8A-4147-A177-3AD203B41FA5}">
                      <a16:colId xmlns:a16="http://schemas.microsoft.com/office/drawing/2014/main" val="3747645048"/>
                    </a:ext>
                  </a:extLst>
                </a:gridCol>
                <a:gridCol w="1320409">
                  <a:extLst>
                    <a:ext uri="{9D8B030D-6E8A-4147-A177-3AD203B41FA5}">
                      <a16:colId xmlns:a16="http://schemas.microsoft.com/office/drawing/2014/main" val="3285816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Tâche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Durée moyenne calculée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Variation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28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2,33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75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8,17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1,36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693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5,33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42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2,33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2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6,33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69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1,36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443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3710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92D0A77-ED3F-47F4-850B-B87FC28DF69A}"/>
                  </a:ext>
                </a:extLst>
              </p:cNvPr>
              <p:cNvSpPr txBox="1"/>
              <p:nvPr/>
            </p:nvSpPr>
            <p:spPr>
              <a:xfrm>
                <a:off x="458372" y="5036234"/>
                <a:ext cx="494362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La variance est notée : V</a:t>
                </a:r>
              </a:p>
              <a:p>
                <a:r>
                  <a:rPr lang="fr-FR" dirty="0"/>
                  <a:t>L’écart type est noté :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fr-FR" dirty="0"/>
              </a:p>
              <a:p>
                <a:r>
                  <a:rPr lang="fr-FR" dirty="0"/>
                  <a:t>La durée moyenne est notée :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fr-FR" dirty="0"/>
              </a:p>
              <a:p>
                <a:r>
                  <a:rPr lang="fr-FR" dirty="0"/>
                  <a:t>La durée probable calculée est notée : D</a:t>
                </a: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92D0A77-ED3F-47F4-850B-B87FC28DF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72" y="5036234"/>
                <a:ext cx="4943622" cy="1200329"/>
              </a:xfrm>
              <a:prstGeom prst="rect">
                <a:avLst/>
              </a:prstGeom>
              <a:blipFill>
                <a:blip r:embed="rId3"/>
                <a:stretch>
                  <a:fillRect l="-986" t="-2538" b="-71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3706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291</Words>
  <Application>Microsoft Office PowerPoint</Application>
  <PresentationFormat>Grand écran</PresentationFormat>
  <Paragraphs>107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Thème Office</vt:lpstr>
      <vt:lpstr>Présentation PowerPoint</vt:lpstr>
      <vt:lpstr>PERT potentiel étape (avec les durées moyenne calculées)</vt:lpstr>
      <vt:lpstr>Présentation PowerPoint</vt:lpstr>
      <vt:lpstr>Calcule de la planification en probabilités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MILAZZO Christopher</dc:creator>
  <cp:lastModifiedBy>MILAZZO Christopher</cp:lastModifiedBy>
  <cp:revision>9</cp:revision>
  <dcterms:created xsi:type="dcterms:W3CDTF">2020-04-05T15:32:02Z</dcterms:created>
  <dcterms:modified xsi:type="dcterms:W3CDTF">2020-04-05T21:55:15Z</dcterms:modified>
</cp:coreProperties>
</file>