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92" r:id="rId2"/>
    <p:sldMasterId id="2147483704" r:id="rId3"/>
    <p:sldMasterId id="2147483716" r:id="rId4"/>
    <p:sldMasterId id="2147483728" r:id="rId5"/>
    <p:sldMasterId id="2147483740" r:id="rId6"/>
    <p:sldMasterId id="2147483752" r:id="rId7"/>
    <p:sldMasterId id="2147483767" r:id="rId8"/>
    <p:sldMasterId id="2147483779" r:id="rId9"/>
    <p:sldMasterId id="2147483791" r:id="rId10"/>
    <p:sldMasterId id="2147483803" r:id="rId11"/>
    <p:sldMasterId id="2147483815" r:id="rId12"/>
  </p:sldMasterIdLst>
  <p:notesMasterIdLst>
    <p:notesMasterId r:id="rId39"/>
  </p:notesMasterIdLst>
  <p:sldIdLst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8" r:id="rId30"/>
    <p:sldId id="279" r:id="rId31"/>
    <p:sldId id="280" r:id="rId32"/>
    <p:sldId id="281" r:id="rId33"/>
    <p:sldId id="284" r:id="rId34"/>
    <p:sldId id="285" r:id="rId35"/>
    <p:sldId id="286" r:id="rId36"/>
    <p:sldId id="287" r:id="rId37"/>
    <p:sldId id="258" r:id="rId3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01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F356C-6D1C-4B36-9D52-030B3AABCF17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A682-2B45-44EF-80F9-36B863A2B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5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40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1623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0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71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4989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419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984984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1021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6185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734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85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903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8306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47328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644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9068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451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39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93804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287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1013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2030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98171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78061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725964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452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3806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001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688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6281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61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6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0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7066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86280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35826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673440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824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740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7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38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257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0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39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43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6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08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7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11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8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72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3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03963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237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414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22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23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125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71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973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5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760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85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252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9282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4346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006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202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493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71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242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300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37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898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0343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06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539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50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55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57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49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3582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230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227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725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5071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7693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565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214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97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579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372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7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2166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585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630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91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383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7757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6847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8838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3172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8239275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4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056730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454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2255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6290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416360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201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604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9007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4009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30718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00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076274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88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736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674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29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934274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5579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3186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1549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06446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75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2.e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image" Target="../media/image2.e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28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2052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076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4100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5124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6148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сайт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softserve-logo-white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65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uk-UA" altLang="en-US" b="1" smtClean="0">
                <a:solidFill>
                  <a:schemeClr val="bg1"/>
                </a:solidFill>
              </a:rPr>
              <a:t>Program Structure</a:t>
            </a:r>
            <a:r>
              <a:rPr lang="en-US" altLang="en-US" b="1" smtClean="0">
                <a:solidFill>
                  <a:schemeClr val="bg1"/>
                </a:solidFill>
              </a:rPr>
              <a:t/>
            </a:r>
            <a:br>
              <a:rPr lang="en-US" altLang="en-US" b="1" smtClean="0">
                <a:solidFill>
                  <a:schemeClr val="bg1"/>
                </a:solidFill>
              </a:rPr>
            </a:br>
            <a:r>
              <a:rPr lang="uk-UA" altLang="en-US" b="1" smtClean="0">
                <a:solidFill>
                  <a:schemeClr val="bg1"/>
                </a:solidFill>
              </a:rPr>
              <a:t>and Code Conventions</a:t>
            </a:r>
            <a:r>
              <a:rPr lang="en-US" altLang="en-US" b="1" smtClean="0">
                <a:solidFill>
                  <a:schemeClr val="bg1"/>
                </a:solidFill>
              </a:rPr>
              <a:t/>
            </a:r>
            <a:br>
              <a:rPr lang="en-US" altLang="en-US" b="1" smtClean="0">
                <a:solidFill>
                  <a:schemeClr val="bg1"/>
                </a:solidFill>
              </a:rPr>
            </a:br>
            <a:r>
              <a:rPr lang="en-US" altLang="en-US" b="1" smtClean="0">
                <a:solidFill>
                  <a:schemeClr val="bg1"/>
                </a:solidFill>
              </a:rPr>
              <a:t/>
            </a:r>
            <a:br>
              <a:rPr lang="en-US" altLang="en-US" b="1" smtClean="0">
                <a:solidFill>
                  <a:schemeClr val="bg1"/>
                </a:solidFill>
              </a:rPr>
            </a:br>
            <a:endParaRPr lang="uk-UA" altLang="en-US" smtClean="0">
              <a:solidFill>
                <a:schemeClr val="bg1"/>
              </a:solidFill>
            </a:endParaRPr>
          </a:p>
        </p:txBody>
      </p:sp>
      <p:sp>
        <p:nvSpPr>
          <p:cNvPr id="13315" name="Subtitle 4"/>
          <p:cNvSpPr>
            <a:spLocks noGrp="1"/>
          </p:cNvSpPr>
          <p:nvPr>
            <p:ph type="subTitle" idx="1"/>
          </p:nvPr>
        </p:nvSpPr>
        <p:spPr bwMode="auto">
          <a:xfrm>
            <a:off x="611188" y="3860800"/>
            <a:ext cx="6400800" cy="1728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000" b="1" dirty="0" smtClean="0">
                <a:solidFill>
                  <a:schemeClr val="bg1"/>
                </a:solidFill>
              </a:rPr>
              <a:t>C# Coding Standards</a:t>
            </a:r>
            <a:br>
              <a:rPr lang="en-US" altLang="en-US" sz="2000" b="1" dirty="0" smtClean="0">
                <a:solidFill>
                  <a:schemeClr val="bg1"/>
                </a:solidFill>
              </a:rPr>
            </a:br>
            <a:r>
              <a:rPr lang="en-US" altLang="en-US" sz="2000" b="1" dirty="0" smtClean="0">
                <a:solidFill>
                  <a:schemeClr val="bg1"/>
                </a:solidFill>
              </a:rPr>
              <a:t>and Best Programming Practices</a:t>
            </a:r>
            <a:endParaRPr lang="uk-UA" altLang="en-US" sz="2000" dirty="0" smtClean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4139952" y="558924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err="1" smtClean="0">
                <a:solidFill>
                  <a:srgbClr val="FF0000"/>
                </a:solidFill>
                <a:latin typeface="Blackadder ITC" pitchFamily="82" charset="0"/>
              </a:rPr>
              <a:t>.Net</a:t>
            </a:r>
            <a:r>
              <a:rPr lang="en-US" kern="0" dirty="0" smtClean="0">
                <a:solidFill>
                  <a:srgbClr val="FF0000"/>
                </a:solidFill>
                <a:latin typeface="Blackadder ITC" pitchFamily="82" charset="0"/>
              </a:rPr>
              <a:t> Core. </a:t>
            </a:r>
            <a:r>
              <a:rPr lang="en-US" kern="0" dirty="0" smtClean="0">
                <a:solidFill>
                  <a:srgbClr val="FF0000"/>
                </a:solidFill>
                <a:latin typeface="Blackadder ITC" pitchFamily="82" charset="0"/>
              </a:rPr>
              <a:t>2016</a:t>
            </a:r>
            <a:endParaRPr lang="uk-UA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 bwMode="auto">
          <a:xfrm>
            <a:off x="3203848" y="332656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dirty="0" smtClean="0">
                <a:solidFill>
                  <a:srgbClr val="C5F0FF"/>
                </a:solidFill>
              </a:rPr>
              <a:t>Interfaces names</a:t>
            </a:r>
            <a:endParaRPr lang="en-US" altLang="en-US" sz="2800" b="1" dirty="0" smtClean="0">
              <a:solidFill>
                <a:srgbClr val="C5F0FF"/>
              </a:solidFill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387350" y="1371600"/>
            <a:ext cx="8382000" cy="234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3.3. Interfaces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Nouns,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concatenated n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ouns or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adjectives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 behavior: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IComponent, ICustomAttributeProvider, IPersistable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Use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as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prefix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for the name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Pascal Casing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uk-UA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 bwMode="auto">
          <a:xfrm>
            <a:off x="2483768" y="6206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dirty="0" smtClean="0">
                <a:solidFill>
                  <a:srgbClr val="C5F0FF"/>
                </a:solidFill>
              </a:rPr>
              <a:t>Methods names</a:t>
            </a:r>
            <a:endParaRPr lang="en-US" altLang="en-US" sz="2800" b="1" dirty="0" smtClean="0">
              <a:solidFill>
                <a:srgbClr val="C5F0FF"/>
              </a:solidFill>
            </a:endParaRPr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379413" y="1416775"/>
            <a:ext cx="8382000" cy="4104456"/>
          </a:xfrm>
          <a:solidFill>
            <a:schemeClr val="bg1"/>
          </a:solidFill>
        </p:spPr>
        <p:txBody>
          <a:bodyPr rtlCol="0">
            <a:noAutofit/>
          </a:bodyPr>
          <a:lstStyle/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3.4. </a:t>
            </a:r>
            <a:r>
              <a:rPr lang="en-US" sz="2000" b="1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US" sz="2000" b="1" dirty="0" smtClean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Name methods with </a:t>
            </a: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verbs</a:t>
            </a:r>
            <a:r>
              <a:rPr lang="en-US" sz="1800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n-US" sz="1800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verb </a:t>
            </a:r>
            <a:r>
              <a:rPr lang="en-US" sz="1800" b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phrases</a:t>
            </a:r>
            <a:endParaRPr lang="en-US" sz="1800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en-US" sz="1800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Pascal </a:t>
            </a:r>
            <a:r>
              <a:rPr lang="en-US" sz="1800" b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Casing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sz="1800" b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en-US" sz="1800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sz="1800" b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protected</a:t>
            </a:r>
            <a:r>
              <a:rPr lang="en-US" sz="1800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US" sz="1800" b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Camel Casing</a:t>
            </a:r>
            <a:r>
              <a:rPr lang="en-US" sz="1800" b="1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 for </a:t>
            </a:r>
            <a:r>
              <a:rPr lang="en-US" sz="1800" b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en-US" sz="1800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methods: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	 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CalculateTotal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(); 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private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getAttribute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	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Don’t use names  with </a:t>
            </a:r>
            <a:r>
              <a:rPr lang="en-US" sz="1800" dirty="0" smtClean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subjective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 interpretation:         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OpenThis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Method bodies - not more than </a:t>
            </a:r>
            <a:r>
              <a:rPr lang="en-US" sz="1800" b="1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25 - 50 </a:t>
            </a:r>
            <a:r>
              <a:rPr lang="en-US" sz="18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lines of code. 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Use private functions to break down the business logic into sub-modules.</a:t>
            </a:r>
            <a:endParaRPr lang="uk-UA" sz="18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250825" y="1628775"/>
            <a:ext cx="8713788" cy="2878138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Make the </a:t>
            </a:r>
            <a:r>
              <a:rPr lang="en-US" altLang="en-US" sz="1600" b="1" dirty="0">
                <a:solidFill>
                  <a:srgbClr val="0070C0"/>
                </a:solidFill>
              </a:rPr>
              <a:t>method name </a:t>
            </a:r>
            <a:r>
              <a:rPr lang="en-US" altLang="en-US" sz="1600" b="1" dirty="0">
                <a:solidFill>
                  <a:schemeClr val="accent2"/>
                </a:solidFill>
              </a:rPr>
              <a:t>obvious</a:t>
            </a:r>
            <a:r>
              <a:rPr lang="en-US" altLang="en-US" sz="1600" dirty="0"/>
              <a:t> </a:t>
            </a:r>
            <a:endParaRPr lang="uk-UA" altLang="en-US" sz="1600" dirty="0"/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 sz="1600" dirty="0"/>
              <a:t>	</a:t>
            </a:r>
            <a:r>
              <a:rPr lang="uk-UA" altLang="en-US" sz="1600" b="1" dirty="0">
                <a:solidFill>
                  <a:srgbClr val="C00000"/>
                </a:solidFill>
              </a:rPr>
              <a:t>Good: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 </a:t>
            </a: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 void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SavePhoneNumber</a:t>
            </a:r>
            <a:r>
              <a:rPr lang="en-US" altLang="en-US" sz="1600" dirty="0">
                <a:latin typeface="Courier New" panose="02070309020205020404" pitchFamily="49" charset="0"/>
              </a:rPr>
              <a:t> (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phoneNumber</a:t>
            </a:r>
            <a:r>
              <a:rPr lang="en-US" altLang="en-US" sz="1600" dirty="0">
                <a:latin typeface="Courier New" panose="02070309020205020404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</a:t>
            </a:r>
            <a:r>
              <a:rPr lang="en-US" altLang="en-US" sz="1600" dirty="0"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    </a:t>
            </a:r>
            <a:r>
              <a:rPr lang="en-US" altLang="en-US" sz="1600" dirty="0">
                <a:latin typeface="Courier New" panose="02070309020205020404" pitchFamily="49" charset="0"/>
              </a:rPr>
              <a:t>			// </a:t>
            </a:r>
            <a:r>
              <a:rPr lang="en-US" altLang="en-US" sz="1600" dirty="0">
                <a:solidFill>
                  <a:schemeClr val="hlink"/>
                </a:solidFill>
                <a:latin typeface="Courier New" panose="02070309020205020404" pitchFamily="49" charset="0"/>
              </a:rPr>
              <a:t>Save the phone number</a:t>
            </a:r>
            <a:r>
              <a:rPr lang="en-US" altLang="en-US" sz="16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</a:t>
            </a:r>
            <a:r>
              <a:rPr lang="en-US" altLang="en-US" sz="1600" dirty="0">
                <a:latin typeface="Courier New" panose="02070309020205020404" pitchFamily="49" charset="0"/>
              </a:rPr>
              <a:t>		}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600" dirty="0"/>
              <a:t>	</a:t>
            </a:r>
            <a:r>
              <a:rPr lang="uk-UA" altLang="en-US" sz="1600" b="1" dirty="0">
                <a:solidFill>
                  <a:srgbClr val="C00000"/>
                </a:solidFill>
              </a:rPr>
              <a:t>Not good: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</a:t>
            </a:r>
            <a:r>
              <a:rPr lang="en-US" altLang="en-US" sz="1600" dirty="0">
                <a:latin typeface="Courier New" panose="02070309020205020404" pitchFamily="49" charset="0"/>
              </a:rPr>
              <a:t>	// </a:t>
            </a:r>
            <a:r>
              <a:rPr lang="en-US" altLang="en-US" sz="1600" dirty="0">
                <a:solidFill>
                  <a:schemeClr val="hlink"/>
                </a:solidFill>
                <a:latin typeface="Courier New" panose="02070309020205020404" pitchFamily="49" charset="0"/>
              </a:rPr>
              <a:t>This method will save the phone number</a:t>
            </a:r>
            <a:r>
              <a:rPr lang="en-US" altLang="en-US" sz="16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</a:t>
            </a: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SaveData</a:t>
            </a:r>
            <a:r>
              <a:rPr lang="en-US" altLang="en-US" sz="1600" dirty="0">
                <a:latin typeface="Courier New" panose="02070309020205020404" pitchFamily="49" charset="0"/>
              </a:rPr>
              <a:t> (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phoneNumber</a:t>
            </a:r>
            <a:r>
              <a:rPr lang="en-US" altLang="en-US" sz="1600" dirty="0">
                <a:latin typeface="Courier New" panose="02070309020205020404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</a:t>
            </a:r>
            <a:r>
              <a:rPr lang="en-US" altLang="en-US" sz="1600" dirty="0"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    </a:t>
            </a:r>
            <a:r>
              <a:rPr lang="en-US" altLang="en-US" sz="1600" dirty="0">
                <a:latin typeface="Courier New" panose="02070309020205020404" pitchFamily="49" charset="0"/>
              </a:rPr>
              <a:t>			// </a:t>
            </a:r>
            <a:r>
              <a:rPr lang="en-US" altLang="en-US" sz="1600" dirty="0">
                <a:solidFill>
                  <a:schemeClr val="hlink"/>
                </a:solidFill>
                <a:latin typeface="Courier New" panose="02070309020205020404" pitchFamily="49" charset="0"/>
              </a:rPr>
              <a:t>Save the phone number</a:t>
            </a:r>
            <a:r>
              <a:rPr lang="en-US" altLang="en-US" sz="16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</a:t>
            </a:r>
            <a:r>
              <a:rPr lang="en-US" altLang="en-US" sz="1600" dirty="0">
                <a:latin typeface="Courier New" panose="02070309020205020404" pitchFamily="49" charset="0"/>
              </a:rPr>
              <a:t>		}</a:t>
            </a:r>
            <a:endParaRPr lang="en-US" altLang="uk-UA" dirty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 bwMode="auto">
          <a:xfrm>
            <a:off x="2267744" y="62068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dirty="0" smtClean="0">
                <a:solidFill>
                  <a:srgbClr val="C5F0FF"/>
                </a:solidFill>
              </a:rPr>
              <a:t>Methods. Best practices</a:t>
            </a:r>
            <a:endParaRPr lang="en-US" altLang="uk-UA" dirty="0" smtClean="0"/>
          </a:p>
        </p:txBody>
      </p:sp>
    </p:spTree>
    <p:extLst>
      <p:ext uri="{BB962C8B-B14F-4D97-AF65-F5344CB8AC3E}">
        <p14:creationId xmlns:p14="http://schemas.microsoft.com/office/powerpoint/2010/main" val="25039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2699792" y="600075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dirty="0" smtClean="0">
                <a:solidFill>
                  <a:srgbClr val="C5F0FF"/>
                </a:solidFill>
              </a:rPr>
              <a:t>Methods. Best practices</a:t>
            </a:r>
            <a:endParaRPr lang="en-US" altLang="uk-UA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3850" y="1481138"/>
            <a:ext cx="8351838" cy="2166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uk-UA" altLang="en-US" sz="1500" b="1" kern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Not</a:t>
            </a:r>
            <a:r>
              <a:rPr lang="uk-UA" altLang="en-US" sz="1500" b="1" kern="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uk-UA" altLang="en-US" sz="1500" b="1" kern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good</a:t>
            </a:r>
            <a:r>
              <a:rPr lang="uk-UA" altLang="en-US" sz="1500" b="1" kern="0" dirty="0">
                <a:solidFill>
                  <a:srgbClr val="C00000"/>
                </a:solidFill>
                <a:latin typeface="Arial" charset="0"/>
                <a:cs typeface="Arial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// </a:t>
            </a:r>
            <a:r>
              <a:rPr lang="en-US" altLang="en-US" sz="1500" kern="0" dirty="0">
                <a:solidFill>
                  <a:srgbClr val="009999"/>
                </a:solidFill>
                <a:latin typeface="Courier New" pitchFamily="49" charset="0"/>
                <a:cs typeface="Arial" charset="0"/>
              </a:rPr>
              <a:t>Save address and send an email to the supervisor</a:t>
            </a:r>
          </a:p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// </a:t>
            </a:r>
            <a:r>
              <a:rPr lang="en-US" altLang="en-US" sz="1500" kern="0" dirty="0">
                <a:solidFill>
                  <a:srgbClr val="009999"/>
                </a:solidFill>
                <a:latin typeface="Courier New" pitchFamily="49" charset="0"/>
                <a:cs typeface="Arial" charset="0"/>
              </a:rPr>
              <a:t>to inform that the address is updated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</a:t>
            </a:r>
            <a:r>
              <a:rPr lang="en-US" altLang="en-US" sz="1500" kern="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SaveAddress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( address, email );</a:t>
            </a:r>
          </a:p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</a:t>
            </a:r>
            <a:r>
              <a:rPr lang="en-US" altLang="en-US" sz="1500" b="1" kern="0" dirty="0">
                <a:solidFill>
                  <a:srgbClr val="333399"/>
                </a:solidFill>
                <a:latin typeface="Courier New" pitchFamily="49" charset="0"/>
                <a:cs typeface="Arial" charset="0"/>
              </a:rPr>
              <a:t>void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en-US" sz="1500" kern="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SaveAddress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( </a:t>
            </a:r>
            <a:r>
              <a:rPr lang="en-US" altLang="en-US" sz="1500" kern="0" dirty="0">
                <a:solidFill>
                  <a:srgbClr val="333399"/>
                </a:solidFill>
                <a:latin typeface="Courier New" pitchFamily="49" charset="0"/>
                <a:cs typeface="Arial" charset="0"/>
              </a:rPr>
              <a:t>string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address, </a:t>
            </a:r>
            <a:r>
              <a:rPr lang="en-US" altLang="en-US" sz="1500" kern="0" dirty="0">
                <a:solidFill>
                  <a:srgbClr val="333399"/>
                </a:solidFill>
                <a:latin typeface="Courier New" pitchFamily="49" charset="0"/>
                <a:cs typeface="Arial" charset="0"/>
              </a:rPr>
              <a:t>string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email )</a:t>
            </a:r>
          </a:p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{</a:t>
            </a:r>
          </a:p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// </a:t>
            </a:r>
            <a:r>
              <a:rPr lang="en-US" altLang="en-US" sz="1500" kern="0" dirty="0">
                <a:solidFill>
                  <a:srgbClr val="009999"/>
                </a:solidFill>
                <a:latin typeface="Courier New" pitchFamily="49" charset="0"/>
                <a:cs typeface="Arial" charset="0"/>
              </a:rPr>
              <a:t>Job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1. </a:t>
            </a:r>
            <a:r>
              <a:rPr lang="en-US" altLang="en-US" sz="1500" kern="0" dirty="0">
                <a:solidFill>
                  <a:srgbClr val="009999"/>
                </a:solidFill>
                <a:latin typeface="Courier New" pitchFamily="49" charset="0"/>
                <a:cs typeface="Arial" charset="0"/>
              </a:rPr>
              <a:t>Save the address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// </a:t>
            </a:r>
            <a:r>
              <a:rPr lang="en-US" altLang="en-US" sz="1500" kern="0" dirty="0">
                <a:solidFill>
                  <a:srgbClr val="009999"/>
                </a:solidFill>
                <a:latin typeface="Courier New" pitchFamily="49" charset="0"/>
                <a:cs typeface="Arial" charset="0"/>
              </a:rPr>
              <a:t>Job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2. </a:t>
            </a:r>
            <a:r>
              <a:rPr lang="en-US" altLang="en-US" sz="1500" kern="0" dirty="0">
                <a:solidFill>
                  <a:srgbClr val="009999"/>
                </a:solidFill>
                <a:latin typeface="Courier New" pitchFamily="49" charset="0"/>
                <a:cs typeface="Arial" charset="0"/>
              </a:rPr>
              <a:t>Send an email to inform the supervisor</a:t>
            </a:r>
            <a:endParaRPr lang="en-US" altLang="en-US" sz="1500" kern="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</a:t>
            </a:r>
            <a:endParaRPr lang="en-US" altLang="en-US" sz="1500" kern="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268413"/>
            <a:ext cx="8915400" cy="345673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en-US" altLang="en-US" sz="1600" kern="0" dirty="0" smtClean="0"/>
              <a:t>A method </a:t>
            </a:r>
            <a:r>
              <a:rPr lang="en-US" altLang="en-US" sz="1600" b="1" kern="0" dirty="0" smtClean="0"/>
              <a:t>should do only</a:t>
            </a:r>
            <a:r>
              <a:rPr lang="en-US" altLang="en-US" sz="1600" kern="0" dirty="0" smtClean="0"/>
              <a:t> "</a:t>
            </a:r>
            <a:r>
              <a:rPr lang="en-US" altLang="en-US" sz="1600" b="1" kern="0" dirty="0" smtClean="0">
                <a:solidFill>
                  <a:schemeClr val="accent2"/>
                </a:solidFill>
              </a:rPr>
              <a:t>one job</a:t>
            </a:r>
            <a:r>
              <a:rPr lang="en-US" altLang="en-US" sz="1600" kern="0" dirty="0" smtClean="0"/>
              <a:t>"</a:t>
            </a:r>
            <a:r>
              <a:rPr lang="uk-UA" altLang="en-US" sz="1600" kern="0" dirty="0" smtClean="0"/>
              <a:t>.</a:t>
            </a:r>
            <a:r>
              <a:rPr lang="en-US" altLang="en-US" sz="1600" kern="0" dirty="0" smtClean="0"/>
              <a:t> </a:t>
            </a:r>
          </a:p>
          <a:p>
            <a:pPr>
              <a:lnSpc>
                <a:spcPct val="80000"/>
              </a:lnSpc>
              <a:spcBef>
                <a:spcPct val="5000"/>
              </a:spcBef>
              <a:defRPr/>
            </a:pPr>
            <a:endParaRPr lang="en-US" altLang="en-US" sz="1600" kern="0" dirty="0"/>
          </a:p>
          <a:p>
            <a:pPr>
              <a:lnSpc>
                <a:spcPct val="80000"/>
              </a:lnSpc>
              <a:spcBef>
                <a:spcPct val="5000"/>
              </a:spcBef>
              <a:defRPr/>
            </a:pPr>
            <a:endParaRPr lang="en-US" altLang="en-US" sz="1600" kern="0" dirty="0" smtClean="0"/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600" b="1" kern="0" dirty="0" smtClean="0">
                <a:solidFill>
                  <a:srgbClr val="C00000"/>
                </a:solidFill>
              </a:rPr>
              <a:t>Good:</a:t>
            </a:r>
            <a:r>
              <a:rPr lang="en-US" altLang="en-US" sz="1600" b="1" kern="0" dirty="0" smtClean="0">
                <a:solidFill>
                  <a:srgbClr val="C00000"/>
                </a:solidFill>
              </a:rPr>
              <a:t> 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en-US" altLang="en-US" sz="1600" b="1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altLang="en-US" sz="1600" b="1" kern="0" dirty="0" smtClean="0">
                <a:solidFill>
                  <a:srgbClr val="C00000"/>
                </a:solidFill>
                <a:latin typeface="Courier New" pitchFamily="49" charset="0"/>
              </a:rPr>
              <a:t>       </a:t>
            </a:r>
            <a:r>
              <a:rPr lang="en-US" altLang="en-US" sz="1600" kern="0" dirty="0" smtClean="0">
                <a:solidFill>
                  <a:srgbClr val="00CC00"/>
                </a:solidFill>
                <a:latin typeface="Courier New" pitchFamily="49" charset="0"/>
              </a:rPr>
              <a:t>// </a:t>
            </a:r>
            <a:r>
              <a:rPr lang="en-US" altLang="en-US" sz="1600" kern="0" dirty="0">
                <a:solidFill>
                  <a:srgbClr val="00CC00"/>
                </a:solidFill>
                <a:latin typeface="Courier New" pitchFamily="49" charset="0"/>
              </a:rPr>
              <a:t>Save the address</a:t>
            </a:r>
            <a:r>
              <a:rPr lang="en-US" altLang="en-US" sz="1600" kern="0" dirty="0" smtClean="0">
                <a:solidFill>
                  <a:srgbClr val="00CC00"/>
                </a:solidFill>
                <a:latin typeface="Courier New" pitchFamily="49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en-US" altLang="en-US" sz="1600" b="1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en-US" sz="1600" b="1" kern="0" dirty="0" smtClean="0">
                <a:solidFill>
                  <a:schemeClr val="accent2"/>
                </a:solidFill>
                <a:latin typeface="Courier New" pitchFamily="49" charset="0"/>
              </a:rPr>
              <a:t>       public void</a:t>
            </a:r>
            <a:r>
              <a:rPr lang="en-US" altLang="en-US" sz="1600" kern="0" dirty="0" smtClean="0">
                <a:latin typeface="Courier New" pitchFamily="49" charset="0"/>
              </a:rPr>
              <a:t> </a:t>
            </a:r>
            <a:r>
              <a:rPr lang="en-US" altLang="en-US" sz="1600" kern="0" dirty="0" err="1" smtClean="0">
                <a:latin typeface="Courier New" pitchFamily="49" charset="0"/>
              </a:rPr>
              <a:t>SaveAddress</a:t>
            </a:r>
            <a:r>
              <a:rPr lang="en-US" altLang="en-US" sz="1600" kern="0" dirty="0" smtClean="0">
                <a:latin typeface="Courier New" pitchFamily="49" charset="0"/>
              </a:rPr>
              <a:t> ( </a:t>
            </a:r>
            <a:r>
              <a:rPr lang="en-US" altLang="en-US" sz="1600" kern="0" dirty="0" smtClean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altLang="en-US" sz="1600" kern="0" dirty="0" smtClean="0">
                <a:latin typeface="Courier New" pitchFamily="49" charset="0"/>
              </a:rPr>
              <a:t> address 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</a:t>
            </a:r>
            <a:r>
              <a:rPr lang="en-US" altLang="en-US" sz="1600" kern="0" dirty="0" smtClean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    </a:t>
            </a:r>
            <a:r>
              <a:rPr lang="en-US" altLang="en-US" sz="1600" kern="0" dirty="0" smtClean="0">
                <a:latin typeface="Courier New" pitchFamily="49" charset="0"/>
              </a:rPr>
              <a:t>		 ...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</a:t>
            </a:r>
            <a:r>
              <a:rPr lang="en-US" altLang="en-US" sz="1600" kern="0" dirty="0" smtClean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en-US" altLang="en-US" sz="1600" kern="0" dirty="0">
                <a:latin typeface="Courier New" pitchFamily="49" charset="0"/>
              </a:rPr>
              <a:t> </a:t>
            </a:r>
            <a:r>
              <a:rPr lang="en-US" altLang="en-US" sz="1600" kern="0" dirty="0" smtClean="0">
                <a:latin typeface="Courier New" pitchFamily="49" charset="0"/>
              </a:rPr>
              <a:t>       </a:t>
            </a:r>
            <a:r>
              <a:rPr lang="en-US" altLang="en-US" sz="1600" kern="0" dirty="0">
                <a:solidFill>
                  <a:srgbClr val="00CC00"/>
                </a:solidFill>
                <a:latin typeface="Courier New" pitchFamily="49" charset="0"/>
              </a:rPr>
              <a:t>// Send an email to the supervisor to inform that the address is 	// updated.</a:t>
            </a:r>
            <a:endParaRPr lang="en-US" altLang="en-US" sz="1600" kern="0" dirty="0" smtClean="0">
              <a:solidFill>
                <a:srgbClr val="00CC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</a:t>
            </a:r>
            <a:r>
              <a:rPr lang="en-US" altLang="en-US" sz="1600" kern="0" dirty="0" smtClean="0">
                <a:latin typeface="Courier New" pitchFamily="49" charset="0"/>
              </a:rPr>
              <a:t> 		</a:t>
            </a:r>
            <a:r>
              <a:rPr lang="en-US" altLang="en-US" sz="1600" b="1" kern="0" dirty="0" smtClean="0">
                <a:solidFill>
                  <a:schemeClr val="accent2"/>
                </a:solidFill>
                <a:latin typeface="Courier New" pitchFamily="49" charset="0"/>
              </a:rPr>
              <a:t>public void</a:t>
            </a:r>
            <a:r>
              <a:rPr lang="en-US" altLang="en-US" sz="1600" kern="0" dirty="0" smtClean="0">
                <a:latin typeface="Courier New" pitchFamily="49" charset="0"/>
              </a:rPr>
              <a:t> </a:t>
            </a:r>
            <a:r>
              <a:rPr lang="en-US" altLang="en-US" sz="1600" kern="0" dirty="0" err="1" smtClean="0">
                <a:latin typeface="Courier New" pitchFamily="49" charset="0"/>
              </a:rPr>
              <a:t>SendEmail</a:t>
            </a:r>
            <a:r>
              <a:rPr lang="en-US" altLang="en-US" sz="1600" kern="0" dirty="0" smtClean="0">
                <a:latin typeface="Courier New" pitchFamily="49" charset="0"/>
              </a:rPr>
              <a:t> ( </a:t>
            </a:r>
            <a:r>
              <a:rPr lang="en-US" altLang="en-US" sz="1600" kern="0" dirty="0" smtClean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altLang="en-US" sz="1600" kern="0" dirty="0" smtClean="0">
                <a:latin typeface="Courier New" pitchFamily="49" charset="0"/>
              </a:rPr>
              <a:t> email 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</a:t>
            </a:r>
            <a:r>
              <a:rPr lang="en-US" altLang="en-US" sz="1600" kern="0" dirty="0" smtClean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    </a:t>
            </a:r>
            <a:r>
              <a:rPr lang="en-US" altLang="en-US" sz="1600" kern="0" dirty="0" smtClean="0">
                <a:latin typeface="Courier New" pitchFamily="49" charset="0"/>
              </a:rPr>
              <a:t>		...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</a:t>
            </a:r>
            <a:r>
              <a:rPr lang="en-US" altLang="en-US" sz="1600" kern="0" dirty="0" smtClean="0">
                <a:latin typeface="Courier New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32455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 bwMode="auto">
          <a:xfrm>
            <a:off x="3635896" y="6206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dirty="0" smtClean="0">
                <a:solidFill>
                  <a:srgbClr val="C5F0FF"/>
                </a:solidFill>
              </a:rPr>
              <a:t>Fields names</a:t>
            </a:r>
            <a:endParaRPr lang="en-US" altLang="en-US" sz="2800" b="1" dirty="0" smtClean="0">
              <a:solidFill>
                <a:srgbClr val="C5F0FF"/>
              </a:solidFill>
            </a:endParaRPr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42913" y="1295400"/>
            <a:ext cx="8686800" cy="3213720"/>
          </a:xfrm>
          <a:solidFill>
            <a:schemeClr val="bg1"/>
          </a:solidFill>
        </p:spPr>
        <p:txBody>
          <a:bodyPr/>
          <a:lstStyle/>
          <a:p>
            <a:pPr marL="0" lvl="1" indent="0" eaLnBrk="1" hangingPunct="1">
              <a:buFont typeface="Arial" charset="0"/>
              <a:buNone/>
              <a:defRPr/>
            </a:pP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3.5. Fields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Name </a:t>
            </a:r>
            <a:r>
              <a:rPr lang="en-US" sz="18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fields </a:t>
            </a:r>
            <a:r>
              <a:rPr lang="en-US" sz="18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with nouns, noun phrases or abbreviations for nouns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US" sz="1800" b="1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Camel </a:t>
            </a:r>
            <a:r>
              <a:rPr lang="en-US" sz="1800" b="1" dirty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Casing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 </a:t>
            </a:r>
            <a:r>
              <a:rPr lang="en-US" sz="1800" b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n-US" sz="18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use </a:t>
            </a:r>
            <a:r>
              <a:rPr lang="en-US" sz="1800" b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public fields</a:t>
            </a:r>
            <a:r>
              <a:rPr lang="en-US" sz="18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800" dirty="0" smtClean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private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jobId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Boolean</a:t>
            </a:r>
            <a:r>
              <a:rPr lang="en-US" sz="1800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fields (</a:t>
            </a:r>
            <a:r>
              <a:rPr lang="en-US" sz="18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properties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, variables, parameters) – have to start with </a:t>
            </a:r>
            <a:r>
              <a:rPr lang="en-US" sz="18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prefix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n-US" sz="1800" b="1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”, “</a:t>
            </a:r>
            <a:r>
              <a:rPr lang="en-US" sz="1800" b="1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has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” or “</a:t>
            </a:r>
            <a:r>
              <a:rPr lang="en-US" sz="1800" b="1" dirty="0" smtClean="0">
                <a:solidFill>
                  <a:schemeClr val="tx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does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” 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boolean</a:t>
            </a:r>
            <a:r>
              <a:rPr lang="en-US" sz="1800" b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doesFileExist</a:t>
            </a:r>
            <a:r>
              <a:rPr lang="en-US" sz="1800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fileExists</a:t>
            </a:r>
            <a:endParaRPr lang="en-US" sz="1800" b="1" dirty="0" smtClean="0">
              <a:solidFill>
                <a:srgbClr val="FF0000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boolean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isOpen</a:t>
            </a:r>
            <a:r>
              <a:rPr lang="en-US" sz="18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-</a:t>
            </a:r>
            <a:r>
              <a:rPr lang="en-US" sz="18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open</a:t>
            </a:r>
          </a:p>
          <a:p>
            <a:pPr eaLnBrk="1" hangingPunct="1">
              <a:defRPr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688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 bwMode="auto">
          <a:xfrm>
            <a:off x="3203848" y="4810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dirty="0" smtClean="0">
                <a:solidFill>
                  <a:srgbClr val="C5F0FF"/>
                </a:solidFill>
              </a:rPr>
              <a:t>Properties names</a:t>
            </a:r>
            <a:endParaRPr lang="en-US" altLang="en-US" sz="2800" b="1" dirty="0" smtClean="0">
              <a:solidFill>
                <a:srgbClr val="C5F0FF"/>
              </a:solidFill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22275" y="1316038"/>
            <a:ext cx="8686800" cy="3265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3.6. Properties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Name properties using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nouns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or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noun phrases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Use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Pascal Casing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Name properties with the same name as appropriated field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private int jobId;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  public int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JobId {get;set;}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Write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readonly property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– for forbidding changes in the property's data by user.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Do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not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use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write-only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properties.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uk-UA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1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xfrm>
            <a:off x="3347864" y="54868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dirty="0" smtClean="0">
                <a:solidFill>
                  <a:srgbClr val="C5F0FF"/>
                </a:solidFill>
              </a:rPr>
              <a:t>Local variables </a:t>
            </a:r>
            <a:endParaRPr lang="en-US" altLang="en-US" sz="2800" b="1" dirty="0" smtClean="0">
              <a:solidFill>
                <a:srgbClr val="C5F0FF"/>
              </a:solidFill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 bwMode="auto">
          <a:xfrm>
            <a:off x="242971" y="1427475"/>
            <a:ext cx="8686800" cy="417611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buFont typeface="Arial" charset="0"/>
              <a:buNone/>
              <a:defRPr/>
            </a:pP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3.7. </a:t>
            </a:r>
            <a:r>
              <a:rPr lang="en-US" sz="1800" b="1" dirty="0" smtClean="0">
                <a:solidFill>
                  <a:schemeClr val="tx1"/>
                </a:solidFill>
              </a:rPr>
              <a:t>Local variables and parameters</a:t>
            </a:r>
            <a:endParaRPr lang="en-US" sz="1800" dirty="0" smtClean="0">
              <a:solidFill>
                <a:sysClr val="windowText" lastClr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Use </a:t>
            </a:r>
            <a:r>
              <a:rPr lang="en-US" sz="1800" b="1" dirty="0" smtClean="0">
                <a:solidFill>
                  <a:srgbClr val="0070C0"/>
                </a:solidFill>
              </a:rPr>
              <a:t>Camel casing</a:t>
            </a:r>
            <a:endParaRPr lang="en-US" sz="1800" b="1" dirty="0">
              <a:solidFill>
                <a:srgbClr val="0070C0"/>
              </a:solidFill>
            </a:endParaRPr>
          </a:p>
          <a:p>
            <a:pPr lvl="1" eaLnBrk="1" hangingPunct="1">
              <a:spcBef>
                <a:spcPct val="35000"/>
              </a:spcBef>
              <a:buFont typeface="Wingdings" pitchFamily="2" charset="2"/>
              <a:buChar char="§"/>
              <a:defRPr/>
            </a:pPr>
            <a:r>
              <a:rPr lang="en-US" sz="1800" dirty="0" smtClean="0"/>
              <a:t>Even </a:t>
            </a:r>
            <a:r>
              <a:rPr lang="en-US" sz="1800" dirty="0"/>
              <a:t>for </a:t>
            </a:r>
            <a:r>
              <a:rPr lang="en-US" sz="1800" dirty="0">
                <a:solidFill>
                  <a:schemeClr val="accent2"/>
                </a:solidFill>
              </a:rPr>
              <a:t>short-lived</a:t>
            </a:r>
            <a:r>
              <a:rPr lang="en-US" sz="1800" dirty="0"/>
              <a:t> local variables </a:t>
            </a:r>
            <a:r>
              <a:rPr lang="en-US" sz="1800" b="1" dirty="0" smtClean="0">
                <a:solidFill>
                  <a:srgbClr val="0070C0"/>
                </a:solidFill>
              </a:rPr>
              <a:t>use </a:t>
            </a:r>
            <a:r>
              <a:rPr lang="en-US" sz="1800" b="1" dirty="0">
                <a:solidFill>
                  <a:srgbClr val="0070C0"/>
                </a:solidFill>
              </a:rPr>
              <a:t>a meaningful name</a:t>
            </a:r>
            <a:r>
              <a:rPr lang="en-US" sz="1800" dirty="0"/>
              <a:t>. 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Char char="§"/>
              <a:defRPr/>
            </a:pPr>
            <a:r>
              <a:rPr lang="en-US" sz="1800" dirty="0" smtClean="0"/>
              <a:t>Exceptions:   ‘</a:t>
            </a:r>
            <a:r>
              <a:rPr lang="en-US" sz="1800" dirty="0" err="1"/>
              <a:t>i</a:t>
            </a:r>
            <a:r>
              <a:rPr lang="en-US" sz="1800" dirty="0"/>
              <a:t>’, ‘j’, ’k’, ’l’, ’m’, ’n’  - for </a:t>
            </a:r>
            <a:r>
              <a:rPr lang="en-US" sz="1800" dirty="0">
                <a:solidFill>
                  <a:schemeClr val="accent2"/>
                </a:solidFill>
              </a:rPr>
              <a:t>loops</a:t>
            </a:r>
            <a:r>
              <a:rPr lang="en-US" sz="1800" dirty="0"/>
              <a:t> variables; </a:t>
            </a:r>
          </a:p>
          <a:p>
            <a:pPr lvl="1" eaLnBrk="1" hangingPunct="1">
              <a:spcBef>
                <a:spcPct val="35000"/>
              </a:spcBef>
              <a:buFont typeface="Arial" charset="0"/>
              <a:buNone/>
              <a:defRPr/>
            </a:pPr>
            <a:r>
              <a:rPr lang="en-US" sz="1800" dirty="0"/>
              <a:t>                 </a:t>
            </a:r>
            <a:r>
              <a:rPr lang="en-US" sz="1800" dirty="0" smtClean="0"/>
              <a:t>      ‘</a:t>
            </a:r>
            <a:r>
              <a:rPr lang="en-US" sz="1800" dirty="0"/>
              <a:t>x’, ‘y’, ‘z‘ -  for </a:t>
            </a:r>
            <a:r>
              <a:rPr lang="en-US" sz="1800" dirty="0">
                <a:solidFill>
                  <a:schemeClr val="accent2"/>
                </a:solidFill>
              </a:rPr>
              <a:t>coordinates</a:t>
            </a:r>
            <a:r>
              <a:rPr lang="en-US" sz="1800" dirty="0"/>
              <a:t>; </a:t>
            </a:r>
          </a:p>
          <a:p>
            <a:pPr lvl="1" eaLnBrk="1" hangingPunct="1">
              <a:spcBef>
                <a:spcPct val="35000"/>
              </a:spcBef>
              <a:buFont typeface="Arial" charset="0"/>
              <a:buNone/>
              <a:defRPr/>
            </a:pPr>
            <a:r>
              <a:rPr lang="en-US" sz="1800" dirty="0"/>
              <a:t>                </a:t>
            </a:r>
            <a:r>
              <a:rPr lang="en-US" sz="1800" dirty="0" smtClean="0"/>
              <a:t>       </a:t>
            </a:r>
            <a:r>
              <a:rPr lang="en-US" sz="1800" dirty="0"/>
              <a:t>‘r’, ‘g’, ‘b’  - for </a:t>
            </a:r>
            <a:r>
              <a:rPr lang="en-US" sz="1800" dirty="0">
                <a:solidFill>
                  <a:srgbClr val="7030A0"/>
                </a:solidFill>
              </a:rPr>
              <a:t>colors</a:t>
            </a:r>
            <a:r>
              <a:rPr lang="en-US" sz="1800" dirty="0"/>
              <a:t>;</a:t>
            </a:r>
          </a:p>
          <a:p>
            <a:pPr lvl="1" eaLnBrk="1" hangingPunct="1">
              <a:spcBef>
                <a:spcPct val="35000"/>
              </a:spcBef>
              <a:buFont typeface="Arial" charset="0"/>
              <a:buNone/>
              <a:defRPr/>
            </a:pPr>
            <a:r>
              <a:rPr lang="en-US" sz="1800" dirty="0"/>
              <a:t>                </a:t>
            </a:r>
            <a:r>
              <a:rPr lang="en-US" sz="1800" dirty="0" smtClean="0"/>
              <a:t>       </a:t>
            </a:r>
            <a:r>
              <a:rPr lang="en-US" sz="1800" dirty="0"/>
              <a:t>‘e’  - for </a:t>
            </a:r>
            <a:r>
              <a:rPr lang="en-US" sz="1800" dirty="0">
                <a:solidFill>
                  <a:schemeClr val="accent2"/>
                </a:solidFill>
              </a:rPr>
              <a:t>event</a:t>
            </a:r>
            <a:r>
              <a:rPr lang="en-US" sz="1800" dirty="0"/>
              <a:t> argument.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chemeClr val="accent2"/>
                </a:solidFill>
              </a:rPr>
              <a:t>Avoid </a:t>
            </a:r>
            <a:r>
              <a:rPr lang="en-US" sz="1800" b="1" dirty="0">
                <a:solidFill>
                  <a:srgbClr val="0070C0"/>
                </a:solidFill>
              </a:rPr>
              <a:t>magic numbers</a:t>
            </a:r>
            <a:r>
              <a:rPr lang="en-US" sz="1800" dirty="0">
                <a:solidFill>
                  <a:schemeClr val="accent2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named constants </a:t>
            </a:r>
            <a:r>
              <a:rPr lang="en-US" sz="1800" dirty="0"/>
              <a:t>in conditions instead of numbers (</a:t>
            </a:r>
            <a:r>
              <a:rPr lang="en-US" sz="1800" dirty="0">
                <a:solidFill>
                  <a:srgbClr val="0070C0"/>
                </a:solidFill>
              </a:rPr>
              <a:t>exceptions: 0, 1, –1</a:t>
            </a:r>
            <a:r>
              <a:rPr lang="en-US" sz="1800" dirty="0" smtClean="0"/>
              <a:t>):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Char char="§"/>
              <a:defRPr/>
            </a:pPr>
            <a:endParaRPr lang="en-US" sz="15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=0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</a:rPr>
              <a:t>NUM_DAYS_IN_WEEK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/>
              <a:t>instead of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for(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=0;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&lt;7;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++)</a:t>
            </a:r>
            <a:r>
              <a:rPr lang="en-US" sz="1800" b="1" dirty="0">
                <a:solidFill>
                  <a:srgbClr val="FF0000"/>
                </a:solidFill>
              </a:rPr>
              <a:t>;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8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		</a:t>
            </a:r>
            <a:endParaRPr lang="en-US" sz="1800" dirty="0" smtClean="0">
              <a:solidFill>
                <a:srgbClr val="0070C0"/>
              </a:solidFill>
            </a:endParaRPr>
          </a:p>
          <a:p>
            <a:pPr eaLnBrk="1" hangingPunct="1">
              <a:defRPr/>
            </a:pPr>
            <a:endParaRPr lang="uk-UA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844824"/>
            <a:ext cx="8064500" cy="26622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1">
              <a:spcBef>
                <a:spcPct val="35000"/>
              </a:spcBef>
              <a:defRPr/>
            </a:pPr>
            <a:endParaRPr lang="en-US" dirty="0">
              <a:latin typeface="Courier New" pitchFamily="49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>
                <a:solidFill>
                  <a:srgbClr val="C00000"/>
                </a:solidFill>
              </a:rPr>
              <a:t>Avoid</a:t>
            </a:r>
            <a:r>
              <a:rPr lang="en-US" dirty="0"/>
              <a:t> using hard coded </a:t>
            </a:r>
            <a:r>
              <a:rPr lang="en-US" b="1" dirty="0">
                <a:solidFill>
                  <a:schemeClr val="accent2"/>
                </a:solidFill>
              </a:rPr>
              <a:t>strings</a:t>
            </a:r>
            <a:r>
              <a:rPr lang="en-US" dirty="0"/>
              <a:t> for messages that are displayed to user. </a:t>
            </a:r>
            <a:r>
              <a:rPr lang="en-US" b="1" dirty="0">
                <a:solidFill>
                  <a:srgbClr val="0070C0"/>
                </a:solidFill>
              </a:rPr>
              <a:t>Use</a:t>
            </a:r>
            <a:r>
              <a:rPr lang="en-US" dirty="0"/>
              <a:t> a </a:t>
            </a:r>
            <a:r>
              <a:rPr lang="en-US" b="1" dirty="0">
                <a:solidFill>
                  <a:srgbClr val="0070C0"/>
                </a:solidFill>
              </a:rPr>
              <a:t>named constan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, a </a:t>
            </a:r>
            <a:r>
              <a:rPr lang="en-US" b="1" dirty="0">
                <a:solidFill>
                  <a:srgbClr val="0070C0"/>
                </a:solidFill>
              </a:rPr>
              <a:t>database record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070C0"/>
                </a:solidFill>
              </a:rPr>
              <a:t>resource file item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instead.</a:t>
            </a:r>
          </a:p>
          <a:p>
            <a:pPr marL="285750" indent="-28575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Use</a:t>
            </a:r>
            <a:r>
              <a:rPr lang="en-US" b="1" dirty="0">
                <a:solidFill>
                  <a:srgbClr val="0070C0"/>
                </a:solidFill>
              </a:rPr>
              <a:t> formatted strings </a:t>
            </a:r>
            <a:r>
              <a:rPr lang="en-US" dirty="0"/>
              <a:t>instead</a:t>
            </a:r>
            <a:r>
              <a:rPr lang="en-US" b="1" dirty="0"/>
              <a:t> </a:t>
            </a:r>
            <a:r>
              <a:rPr lang="en-US" dirty="0"/>
              <a:t>building strings for custom messages :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	MES_DELETE = "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File {0} deleted.</a:t>
            </a:r>
            <a:r>
              <a:rPr lang="en-US" dirty="0">
                <a:latin typeface="Courier New" pitchFamily="49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. . 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	res = </a:t>
            </a:r>
            <a:r>
              <a:rPr lang="en-US" dirty="0" err="1">
                <a:latin typeface="Courier New" pitchFamily="49" charset="0"/>
              </a:rPr>
              <a:t>String.Format</a:t>
            </a:r>
            <a:r>
              <a:rPr lang="en-US" dirty="0">
                <a:latin typeface="Courier New" pitchFamily="49" charset="0"/>
              </a:rPr>
              <a:t>(MES_DELETE, </a:t>
            </a:r>
            <a:r>
              <a:rPr lang="en-US" dirty="0" err="1">
                <a:latin typeface="Courier New" pitchFamily="49" charset="0"/>
              </a:rPr>
              <a:t>drawFile.Name</a:t>
            </a:r>
            <a:r>
              <a:rPr lang="en-US" dirty="0">
                <a:latin typeface="Courier New" pitchFamily="49" charset="0"/>
              </a:rPr>
              <a:t>);</a:t>
            </a:r>
          </a:p>
        </p:txBody>
      </p:sp>
      <p:sp>
        <p:nvSpPr>
          <p:cNvPr id="29699" name="Title 3"/>
          <p:cNvSpPr>
            <a:spLocks noGrp="1"/>
          </p:cNvSpPr>
          <p:nvPr>
            <p:ph type="title"/>
          </p:nvPr>
        </p:nvSpPr>
        <p:spPr bwMode="auto">
          <a:xfrm>
            <a:off x="3491880" y="476672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dirty="0" smtClean="0">
                <a:solidFill>
                  <a:srgbClr val="C5F0FF"/>
                </a:solidFill>
              </a:rPr>
              <a:t>Local variables</a:t>
            </a:r>
            <a:endParaRPr lang="en-US" altLang="en-US" sz="2800" b="1" dirty="0" smtClean="0">
              <a:solidFill>
                <a:srgbClr val="C5F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 bwMode="auto">
          <a:xfrm>
            <a:off x="3995936" y="465137"/>
            <a:ext cx="8229600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dirty="0" err="1" smtClean="0">
                <a:solidFill>
                  <a:srgbClr val="C5F0FF"/>
                </a:solidFill>
              </a:rPr>
              <a:t>Enum</a:t>
            </a:r>
            <a:r>
              <a:rPr lang="en-US" altLang="en-US" sz="2800" b="1" dirty="0" smtClean="0">
                <a:solidFill>
                  <a:srgbClr val="C5F0FF"/>
                </a:solidFill>
              </a:rPr>
              <a:t> </a:t>
            </a:r>
            <a:endParaRPr lang="en-US" altLang="en-US" sz="2800" dirty="0" smtClean="0">
              <a:solidFill>
                <a:srgbClr val="C5F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1484784"/>
            <a:ext cx="8569325" cy="18161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3.9.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</a:rPr>
              <a:t>Pascal Casing </a:t>
            </a:r>
            <a:r>
              <a:rPr lang="en-US" dirty="0"/>
              <a:t>for </a:t>
            </a:r>
            <a:r>
              <a:rPr lang="en-US" dirty="0" err="1"/>
              <a:t>enum</a:t>
            </a:r>
            <a:r>
              <a:rPr lang="en-US" dirty="0"/>
              <a:t> value names and </a:t>
            </a:r>
            <a:r>
              <a:rPr lang="en-US" dirty="0" err="1"/>
              <a:t>enum</a:t>
            </a:r>
            <a:r>
              <a:rPr lang="en-US" dirty="0"/>
              <a:t> type names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</a:rPr>
              <a:t>Don’t prefix (or suffix) 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type or </a:t>
            </a:r>
            <a:r>
              <a:rPr lang="en-US" dirty="0" err="1"/>
              <a:t>enum</a:t>
            </a:r>
            <a:r>
              <a:rPr lang="en-US" dirty="0"/>
              <a:t> values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singular</a:t>
            </a:r>
            <a:r>
              <a:rPr lang="en-US" dirty="0"/>
              <a:t> names for </a:t>
            </a:r>
            <a:r>
              <a:rPr lang="en-US" dirty="0" err="1"/>
              <a:t>enums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plural</a:t>
            </a:r>
            <a:r>
              <a:rPr lang="en-US" dirty="0"/>
              <a:t> name for </a:t>
            </a:r>
            <a:r>
              <a:rPr lang="en-US" dirty="0">
                <a:solidFill>
                  <a:srgbClr val="0070C0"/>
                </a:solidFill>
              </a:rPr>
              <a:t>bit fields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600" y="3933056"/>
            <a:ext cx="4572000" cy="17907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600" b="1" dirty="0">
                <a:solidFill>
                  <a:srgbClr val="C0504D"/>
                </a:solidFill>
                <a:latin typeface="Courier New" pitchFamily="49" charset="0"/>
              </a:rPr>
              <a:t>public </a:t>
            </a:r>
            <a:r>
              <a:rPr lang="en-US" sz="1600" b="1" dirty="0" err="1">
                <a:solidFill>
                  <a:srgbClr val="C0504D"/>
                </a:solidFill>
                <a:latin typeface="Courier New" pitchFamily="49" charset="0"/>
              </a:rPr>
              <a:t>enum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StatusMode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 		{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 	    		Planned  = 1,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 	    		Active   = 2,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 	    		</a:t>
            </a:r>
            <a:r>
              <a:rPr 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InActive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= 4,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 	    		All      = 7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 		};</a:t>
            </a:r>
          </a:p>
        </p:txBody>
      </p:sp>
    </p:spTree>
    <p:extLst>
      <p:ext uri="{BB962C8B-B14F-4D97-AF65-F5344CB8AC3E}">
        <p14:creationId xmlns:p14="http://schemas.microsoft.com/office/powerpoint/2010/main" val="37813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395288" y="1341438"/>
            <a:ext cx="7885112" cy="946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500" b="1" dirty="0">
                <a:solidFill>
                  <a:srgbClr val="0070C0"/>
                </a:solidFill>
                <a:latin typeface="Verdana" panose="020B0604030504040204" pitchFamily="34" charset="0"/>
              </a:rPr>
              <a:t>Use </a:t>
            </a:r>
            <a:r>
              <a:rPr lang="en-US" altLang="en-US" sz="1500" b="1" dirty="0" err="1">
                <a:solidFill>
                  <a:srgbClr val="0070C0"/>
                </a:solidFill>
                <a:latin typeface="Verdana" panose="020B0604030504040204" pitchFamily="34" charset="0"/>
              </a:rPr>
              <a:t>enum</a:t>
            </a:r>
            <a:r>
              <a:rPr lang="en-US" altLang="en-US" sz="1500" dirty="0">
                <a:solidFill>
                  <a:srgbClr val="0070C0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instead using </a:t>
            </a:r>
            <a:r>
              <a:rPr lang="en-US" altLang="en-US" sz="1500" dirty="0">
                <a:solidFill>
                  <a:srgbClr val="FF0000"/>
                </a:solidFill>
                <a:latin typeface="Verdana" panose="020B0604030504040204" pitchFamily="34" charset="0"/>
              </a:rPr>
              <a:t>numbers</a:t>
            </a:r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 or </a:t>
            </a:r>
            <a:r>
              <a:rPr lang="en-US" altLang="en-US" sz="1500" dirty="0">
                <a:solidFill>
                  <a:srgbClr val="FF0000"/>
                </a:solidFill>
                <a:latin typeface="Verdana" panose="020B0604030504040204" pitchFamily="34" charset="0"/>
              </a:rPr>
              <a:t>strings</a:t>
            </a:r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 to indicate discrete values.</a:t>
            </a:r>
            <a:endParaRPr lang="uk-UA" altLang="en-US" sz="15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en-US" altLang="en-US" sz="1500" b="1" dirty="0">
              <a:solidFill>
                <a:srgbClr val="A50021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b="1" dirty="0">
                <a:solidFill>
                  <a:srgbClr val="A50021"/>
                </a:solidFill>
                <a:latin typeface="Verdana" panose="020B0604030504040204" pitchFamily="34" charset="0"/>
              </a:rPr>
              <a:t>                               </a:t>
            </a:r>
            <a:r>
              <a:rPr lang="uk-UA" altLang="en-US" sz="1500" b="1" dirty="0">
                <a:solidFill>
                  <a:srgbClr val="A50021"/>
                </a:solidFill>
                <a:latin typeface="Verdana" panose="020B0604030504040204" pitchFamily="34" charset="0"/>
              </a:rPr>
              <a:t>Not good</a:t>
            </a:r>
            <a:r>
              <a:rPr lang="uk-UA" altLang="en-US" sz="15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 b="1" dirty="0">
                <a:solidFill>
                  <a:srgbClr val="C0504D"/>
                </a:solidFill>
                <a:latin typeface="Courier New" panose="02070309020205020404" pitchFamily="49" charset="0"/>
              </a:rPr>
              <a:t>			</a:t>
            </a:r>
            <a:endParaRPr lang="en-US" alt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795" name="Title 3"/>
          <p:cNvSpPr>
            <a:spLocks noGrp="1"/>
          </p:cNvSpPr>
          <p:nvPr>
            <p:ph type="title"/>
          </p:nvPr>
        </p:nvSpPr>
        <p:spPr bwMode="auto">
          <a:xfrm>
            <a:off x="3923928" y="607219"/>
            <a:ext cx="8229600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dirty="0" err="1" smtClean="0">
                <a:solidFill>
                  <a:srgbClr val="C5F0FF"/>
                </a:solidFill>
              </a:rPr>
              <a:t>Enum</a:t>
            </a:r>
            <a:endParaRPr lang="en-US" altLang="en-US" sz="2800" dirty="0" smtClean="0">
              <a:solidFill>
                <a:srgbClr val="C5F0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1550" y="2133600"/>
            <a:ext cx="5561013" cy="38306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b="1" dirty="0">
                <a:solidFill>
                  <a:srgbClr val="C0504D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SendMail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500" dirty="0">
                <a:solidFill>
                  <a:srgbClr val="C0504D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message, </a:t>
            </a:r>
            <a:r>
              <a:rPr lang="en-US" altLang="en-US" sz="1500" dirty="0">
                <a:solidFill>
                  <a:srgbClr val="C0504D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mailType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b="1" dirty="0">
                <a:solidFill>
                  <a:srgbClr val="C0504D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mailType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 dirty="0">
                <a:solidFill>
                  <a:srgbClr val="C0504D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"</a:t>
            </a:r>
            <a:r>
              <a:rPr lang="en-US" altLang="en-US" sz="1500" dirty="0">
                <a:solidFill>
                  <a:srgbClr val="336600"/>
                </a:solidFill>
                <a:latin typeface="Courier New" panose="02070309020205020404" pitchFamily="49" charset="0"/>
              </a:rPr>
              <a:t>Html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		     // </a:t>
            </a:r>
            <a:r>
              <a:rPr lang="en-US" altLang="en-US" sz="1500" dirty="0">
                <a:solidFill>
                  <a:srgbClr val="0000FF"/>
                </a:solidFill>
                <a:latin typeface="Courier New" panose="02070309020205020404" pitchFamily="49" charset="0"/>
              </a:rPr>
              <a:t>Do something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	             break;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 dirty="0">
                <a:solidFill>
                  <a:srgbClr val="C0504D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"</a:t>
            </a:r>
            <a:r>
              <a:rPr lang="en-US" altLang="en-US" sz="1500" dirty="0" err="1">
                <a:solidFill>
                  <a:srgbClr val="336600"/>
                </a:solidFill>
                <a:latin typeface="Courier New" panose="02070309020205020404" pitchFamily="49" charset="0"/>
              </a:rPr>
              <a:t>PlainText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// </a:t>
            </a:r>
            <a:r>
              <a:rPr lang="en-US" altLang="en-US" sz="1500" dirty="0">
                <a:solidFill>
                  <a:srgbClr val="0000FF"/>
                </a:solidFill>
                <a:latin typeface="Courier New" panose="02070309020205020404" pitchFamily="49" charset="0"/>
              </a:rPr>
              <a:t>Do something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     break;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 dirty="0">
                <a:solidFill>
                  <a:srgbClr val="C0504D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"</a:t>
            </a:r>
            <a:r>
              <a:rPr lang="en-US" altLang="en-US" sz="1500" dirty="0">
                <a:solidFill>
                  <a:srgbClr val="336600"/>
                </a:solidFill>
                <a:latin typeface="Courier New" panose="02070309020205020404" pitchFamily="49" charset="0"/>
              </a:rPr>
              <a:t>Attachment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// </a:t>
            </a:r>
            <a:r>
              <a:rPr lang="en-US" altLang="en-US" sz="1500" dirty="0">
                <a:solidFill>
                  <a:srgbClr val="0000FF"/>
                </a:solidFill>
                <a:latin typeface="Courier New" panose="02070309020205020404" pitchFamily="49" charset="0"/>
              </a:rPr>
              <a:t>Do something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     break;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 dirty="0">
                <a:solidFill>
                  <a:srgbClr val="C0504D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// </a:t>
            </a:r>
            <a:r>
              <a:rPr lang="en-US" altLang="en-US" sz="1500" dirty="0">
                <a:solidFill>
                  <a:srgbClr val="0000FF"/>
                </a:solidFill>
                <a:latin typeface="Courier New" panose="02070309020205020404" pitchFamily="49" charset="0"/>
              </a:rPr>
              <a:t>Do something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	    break;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03324" y="1814513"/>
            <a:ext cx="7669039" cy="41757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uk-UA" altLang="en-US" sz="1400" b="1" dirty="0">
                <a:solidFill>
                  <a:srgbClr val="A50021"/>
                </a:solidFill>
                <a:latin typeface="Verdana" panose="020B0604030504040204" pitchFamily="34" charset="0"/>
              </a:rPr>
              <a:t>Good</a:t>
            </a:r>
            <a:r>
              <a:rPr lang="uk-UA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rgbClr val="C0504D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 b="1" dirty="0" err="1" smtClean="0">
                <a:solidFill>
                  <a:srgbClr val="C0504D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MailType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Html,PlainText,Attachment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en-US" sz="1400" b="1" dirty="0" smtClean="0">
              <a:solidFill>
                <a:srgbClr val="C0504D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rgbClr val="C0504D"/>
                </a:solidFill>
                <a:latin typeface="Courier New" panose="02070309020205020404" pitchFamily="49" charset="0"/>
              </a:rPr>
              <a:t>		public void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SendMail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altLang="en-US" sz="1400" dirty="0">
                <a:solidFill>
                  <a:srgbClr val="C0504D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message,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MailType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mailType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400" b="1" dirty="0">
                <a:solidFill>
                  <a:srgbClr val="C0504D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mailType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     </a:t>
            </a:r>
            <a:r>
              <a:rPr lang="en-US" altLang="en-US" sz="1400" dirty="0">
                <a:solidFill>
                  <a:srgbClr val="C0504D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MailType.Html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 //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 something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         break;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     </a:t>
            </a:r>
            <a:r>
              <a:rPr lang="en-US" altLang="en-US" sz="1400" dirty="0">
                <a:solidFill>
                  <a:srgbClr val="C0504D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MailType.PlainText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 //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 something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         break;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altLang="en-US" sz="1400" dirty="0">
                <a:solidFill>
                  <a:srgbClr val="C0504D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MailType.Attachment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 something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uk-UA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break;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altLang="en-US" sz="1400" dirty="0">
                <a:solidFill>
                  <a:srgbClr val="C0504D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 something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uk-UA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break;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77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 bwMode="auto">
          <a:xfrm>
            <a:off x="755650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solidFill>
                  <a:srgbClr val="C5F0FF"/>
                </a:solidFill>
              </a:rPr>
              <a:t>Introduction</a:t>
            </a:r>
          </a:p>
        </p:txBody>
      </p:sp>
      <p:sp>
        <p:nvSpPr>
          <p:cNvPr id="14339" name="Rectangle 7"/>
          <p:cNvSpPr txBox="1">
            <a:spLocks noChangeArrowheads="1"/>
          </p:cNvSpPr>
          <p:nvPr/>
        </p:nvSpPr>
        <p:spPr bwMode="auto">
          <a:xfrm>
            <a:off x="468313" y="1773238"/>
            <a:ext cx="8382000" cy="2554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latin typeface="Verdana" panose="020B0604030504040204" pitchFamily="34" charset="0"/>
              </a:rPr>
              <a:t> The goal of this lecture is to provide a </a:t>
            </a:r>
            <a:r>
              <a:rPr lang="en-US" altLang="en-US" sz="2000" b="1">
                <a:solidFill>
                  <a:schemeClr val="tx2"/>
                </a:solidFill>
                <a:latin typeface="Verdana" panose="020B0604030504040204" pitchFamily="34" charset="0"/>
              </a:rPr>
              <a:t>standard coding technique</a:t>
            </a:r>
            <a:r>
              <a:rPr lang="en-US" altLang="en-US" sz="2000">
                <a:latin typeface="Verdana" panose="020B0604030504040204" pitchFamily="34" charset="0"/>
              </a:rPr>
              <a:t> for C#. Net projects hold by the members of MS Solutions team.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000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latin typeface="Verdana" panose="020B0604030504040204" pitchFamily="34" charset="0"/>
              </a:rPr>
              <a:t> The techniques defined here are not proposed to form an inflexible set of </a:t>
            </a:r>
            <a:r>
              <a:rPr lang="en-US" altLang="en-US" sz="2000" u="sng">
                <a:latin typeface="Verdana" panose="020B0604030504040204" pitchFamily="34" charset="0"/>
              </a:rPr>
              <a:t>coding standards</a:t>
            </a:r>
            <a:r>
              <a:rPr lang="en-US" altLang="en-US" sz="2000">
                <a:latin typeface="Verdana" panose="020B0604030504040204" pitchFamily="34" charset="0"/>
              </a:rPr>
              <a:t>. They are rather meant to serve as a guide for developing a coding standard for a specific software project.</a:t>
            </a:r>
            <a:endParaRPr lang="ru-RU" altLang="en-US" sz="2000" b="1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484784"/>
            <a:ext cx="8280400" cy="48323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0" lvl="1">
              <a:defRPr/>
            </a:pPr>
            <a:r>
              <a:rPr lang="en-US" b="1" dirty="0">
                <a:latin typeface="Arial" charset="0"/>
                <a:cs typeface="Arial" charset="0"/>
              </a:rPr>
              <a:t>4.1. Single Line Comments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500" dirty="0">
                <a:latin typeface="Arial" charset="0"/>
                <a:cs typeface="Arial" charset="0"/>
              </a:rPr>
              <a:t>Use </a:t>
            </a:r>
            <a:r>
              <a:rPr lang="en-US" sz="1500" b="1" dirty="0">
                <a:latin typeface="Arial" charset="0"/>
                <a:cs typeface="Arial" charset="0"/>
              </a:rPr>
              <a:t>complete sentences</a:t>
            </a:r>
            <a:r>
              <a:rPr lang="en-US" sz="1500" dirty="0">
                <a:latin typeface="Arial" charset="0"/>
                <a:cs typeface="Arial" charset="0"/>
              </a:rPr>
              <a:t> when writing comments.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500" dirty="0">
                <a:latin typeface="Arial" charset="0"/>
                <a:cs typeface="Arial" charset="0"/>
              </a:rPr>
              <a:t> Comments should be quite informative and understandable by other people 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endParaRPr lang="en-US" sz="1500" dirty="0">
              <a:latin typeface="Arial" charset="0"/>
              <a:cs typeface="Arial" charset="0"/>
            </a:endParaRP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endParaRPr lang="en-US" sz="1500" dirty="0">
              <a:latin typeface="Arial" charset="0"/>
              <a:cs typeface="Arial" charset="0"/>
            </a:endParaRP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endParaRPr lang="en-US" sz="1500" dirty="0">
              <a:latin typeface="Arial" charset="0"/>
              <a:cs typeface="Arial" charset="0"/>
            </a:endParaRP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500" dirty="0">
                <a:latin typeface="Arial" charset="0"/>
                <a:cs typeface="Arial" charset="0"/>
              </a:rPr>
              <a:t>Always keeps the commenting </a:t>
            </a:r>
            <a:r>
              <a:rPr lang="en-US" sz="1500" b="1" dirty="0">
                <a:latin typeface="Arial" charset="0"/>
                <a:cs typeface="Arial" charset="0"/>
              </a:rPr>
              <a:t>up to date</a:t>
            </a:r>
            <a:r>
              <a:rPr lang="en-US" sz="1500" dirty="0">
                <a:latin typeface="Arial" charset="0"/>
                <a:cs typeface="Arial" charset="0"/>
              </a:rPr>
              <a:t> (</a:t>
            </a:r>
            <a:r>
              <a:rPr lang="en-US" sz="1500" b="1" dirty="0">
                <a:solidFill>
                  <a:srgbClr val="A50021"/>
                </a:solidFill>
                <a:latin typeface="Arial" charset="0"/>
                <a:cs typeface="Arial" charset="0"/>
              </a:rPr>
              <a:t>actual</a:t>
            </a:r>
            <a:r>
              <a:rPr lang="en-US" sz="1500" dirty="0">
                <a:latin typeface="Arial" charset="0"/>
                <a:cs typeface="Arial" charset="0"/>
              </a:rPr>
              <a:t>).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500" b="1" dirty="0">
                <a:latin typeface="Arial" charset="0"/>
                <a:cs typeface="Arial" charset="0"/>
              </a:rPr>
              <a:t>Avoid</a:t>
            </a:r>
            <a:r>
              <a:rPr lang="en-US" sz="1500" dirty="0">
                <a:latin typeface="Arial" charset="0"/>
                <a:cs typeface="Arial" charset="0"/>
              </a:rPr>
              <a:t> adding comments at the </a:t>
            </a:r>
            <a:r>
              <a:rPr lang="en-US" sz="1500" b="1" dirty="0">
                <a:solidFill>
                  <a:schemeClr val="accent2"/>
                </a:solidFill>
                <a:latin typeface="Arial" charset="0"/>
                <a:cs typeface="Arial" charset="0"/>
              </a:rPr>
              <a:t>end of a line</a:t>
            </a:r>
            <a:r>
              <a:rPr lang="en-US" sz="1500" dirty="0">
                <a:latin typeface="Arial" charset="0"/>
                <a:cs typeface="Arial" charset="0"/>
              </a:rPr>
              <a:t> of code (except </a:t>
            </a:r>
            <a:r>
              <a:rPr lang="en-US" sz="1500" dirty="0">
                <a:solidFill>
                  <a:schemeClr val="accent2"/>
                </a:solidFill>
                <a:latin typeface="Arial" charset="0"/>
                <a:cs typeface="Arial" charset="0"/>
              </a:rPr>
              <a:t>local variable</a:t>
            </a:r>
            <a:r>
              <a:rPr lang="en-US" sz="1500" dirty="0">
                <a:latin typeface="Arial" charset="0"/>
                <a:cs typeface="Arial" charset="0"/>
              </a:rPr>
              <a:t> declarations)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500" dirty="0">
                <a:latin typeface="Arial" charset="0"/>
                <a:cs typeface="Arial" charset="0"/>
              </a:rPr>
              <a:t>Use comments on </a:t>
            </a:r>
            <a:r>
              <a:rPr lang="en-US" sz="1500" b="1" dirty="0">
                <a:latin typeface="Arial" charset="0"/>
                <a:cs typeface="Arial" charset="0"/>
              </a:rPr>
              <a:t>important loops</a:t>
            </a:r>
            <a:r>
              <a:rPr lang="en-US" sz="1500" dirty="0">
                <a:latin typeface="Arial" charset="0"/>
                <a:cs typeface="Arial" charset="0"/>
              </a:rPr>
              <a:t> and </a:t>
            </a:r>
            <a:r>
              <a:rPr lang="en-US" sz="1500" b="1" dirty="0">
                <a:latin typeface="Arial" charset="0"/>
                <a:cs typeface="Arial" charset="0"/>
              </a:rPr>
              <a:t>logic branches</a:t>
            </a:r>
            <a:r>
              <a:rPr lang="en-US" sz="1500" dirty="0">
                <a:latin typeface="Arial" charset="0"/>
                <a:cs typeface="Arial" charset="0"/>
              </a:rPr>
              <a:t>.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500" dirty="0">
                <a:latin typeface="Arial" charset="0"/>
                <a:cs typeface="Arial" charset="0"/>
              </a:rPr>
              <a:t>Comment all </a:t>
            </a:r>
            <a:r>
              <a:rPr lang="en-US" sz="1500" dirty="0">
                <a:solidFill>
                  <a:schemeClr val="accent2"/>
                </a:solidFill>
                <a:latin typeface="Arial" charset="0"/>
                <a:cs typeface="Arial" charset="0"/>
              </a:rPr>
              <a:t>private field</a:t>
            </a:r>
            <a:r>
              <a:rPr lang="en-US" sz="1500" dirty="0">
                <a:latin typeface="Arial" charset="0"/>
                <a:cs typeface="Arial" charset="0"/>
              </a:rPr>
              <a:t> declarations (// ).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500" b="1" dirty="0">
                <a:solidFill>
                  <a:srgbClr val="FF0000"/>
                </a:solidFill>
                <a:latin typeface="Arial" charset="0"/>
                <a:cs typeface="Arial" charset="0"/>
              </a:rPr>
              <a:t>Block comments</a:t>
            </a:r>
            <a:r>
              <a:rPr lang="en-US" sz="15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1500" dirty="0">
                <a:latin typeface="Arial" charset="0"/>
                <a:cs typeface="Arial" charset="0"/>
              </a:rPr>
              <a:t>should usually be </a:t>
            </a:r>
            <a:r>
              <a:rPr lang="en-US" sz="1500" b="1" dirty="0">
                <a:solidFill>
                  <a:srgbClr val="FF0000"/>
                </a:solidFill>
                <a:latin typeface="Arial" charset="0"/>
                <a:cs typeface="Arial" charset="0"/>
              </a:rPr>
              <a:t>avoided</a:t>
            </a:r>
            <a:r>
              <a:rPr lang="en-US" sz="1500" dirty="0">
                <a:latin typeface="Arial" charset="0"/>
                <a:cs typeface="Arial" charset="0"/>
              </a:rPr>
              <a:t>.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  <a:cs typeface="Arial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  <a:cs typeface="Arial" charset="0"/>
              </a:rPr>
              <a:t>		/* Line 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  <a:cs typeface="Arial" charset="0"/>
              </a:rPr>
              <a:t>  		 * Line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  <a:cs typeface="Arial" charset="0"/>
              </a:rPr>
              <a:t>  	 	 * Line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  <a:cs typeface="Arial" charset="0"/>
              </a:rPr>
              <a:t>  	 	 */</a:t>
            </a:r>
          </a:p>
          <a:p>
            <a:pPr>
              <a:defRPr/>
            </a:pP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 bwMode="auto">
          <a:xfrm>
            <a:off x="3779912" y="548680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dirty="0" smtClean="0">
                <a:solidFill>
                  <a:srgbClr val="C5F0FF"/>
                </a:solidFill>
              </a:rPr>
              <a:t>Comments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1691680" y="2564904"/>
            <a:ext cx="4572000" cy="5842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int level; // indentation level</a:t>
            </a:r>
          </a:p>
          <a:p>
            <a:pPr eaLnBrk="1" hangingPunct="1"/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int size; // size of table</a:t>
            </a:r>
          </a:p>
        </p:txBody>
      </p:sp>
    </p:spTree>
    <p:extLst>
      <p:ext uri="{BB962C8B-B14F-4D97-AF65-F5344CB8AC3E}">
        <p14:creationId xmlns:p14="http://schemas.microsoft.com/office/powerpoint/2010/main" val="29451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 bwMode="auto">
          <a:xfrm>
            <a:off x="3923928" y="469069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dirty="0" smtClean="0">
                <a:solidFill>
                  <a:srgbClr val="C5F0FF"/>
                </a:solidFill>
              </a:rPr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229600" cy="2735262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1800" b="1" dirty="0" smtClean="0"/>
              <a:t>4.2. XML Documentation</a:t>
            </a:r>
          </a:p>
          <a:p>
            <a:pPr eaLnBrk="1" hangingPunct="1">
              <a:defRPr/>
            </a:pPr>
            <a:r>
              <a:rPr lang="en-US" sz="1600" dirty="0" smtClean="0"/>
              <a:t>In </a:t>
            </a:r>
            <a:r>
              <a:rPr lang="en-US" sz="1600" dirty="0"/>
              <a:t>the </a:t>
            </a:r>
            <a:r>
              <a:rPr lang="en-US" sz="1600" dirty="0" err="1"/>
              <a:t>.net</a:t>
            </a:r>
            <a:r>
              <a:rPr lang="en-US" sz="1600" dirty="0"/>
              <a:t> </a:t>
            </a:r>
            <a:r>
              <a:rPr lang="en-US" sz="1600" dirty="0" smtClean="0"/>
              <a:t>framework is </a:t>
            </a:r>
            <a:r>
              <a:rPr lang="en-US" sz="1600" dirty="0"/>
              <a:t>a </a:t>
            </a:r>
            <a:r>
              <a:rPr lang="en-US" sz="1600" b="1" dirty="0">
                <a:solidFill>
                  <a:srgbClr val="0070C0"/>
                </a:solidFill>
              </a:rPr>
              <a:t>documentation generation system based on </a:t>
            </a:r>
            <a:r>
              <a:rPr lang="en-US" sz="1600" b="1" dirty="0" smtClean="0">
                <a:solidFill>
                  <a:srgbClr val="0070C0"/>
                </a:solidFill>
              </a:rPr>
              <a:t>XML comments</a:t>
            </a:r>
            <a:r>
              <a:rPr lang="en-US" sz="1600" dirty="0" smtClean="0"/>
              <a:t>. </a:t>
            </a:r>
          </a:p>
          <a:p>
            <a:pPr eaLnBrk="1" hangingPunct="1">
              <a:defRPr/>
            </a:pPr>
            <a:r>
              <a:rPr lang="en-US" sz="1600" kern="1200" dirty="0" smtClean="0">
                <a:solidFill>
                  <a:srgbClr val="0070C0"/>
                </a:solidFill>
                <a:latin typeface="Verdana" pitchFamily="34" charset="0"/>
              </a:rPr>
              <a:t>At </a:t>
            </a:r>
            <a:r>
              <a:rPr lang="en-US" sz="1600" kern="1200" dirty="0">
                <a:solidFill>
                  <a:srgbClr val="0070C0"/>
                </a:solidFill>
                <a:latin typeface="Verdana" pitchFamily="34" charset="0"/>
              </a:rPr>
              <a:t>the beginning </a:t>
            </a:r>
            <a:r>
              <a:rPr lang="en-US" sz="16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of every </a:t>
            </a:r>
            <a:r>
              <a:rPr lang="en-US" sz="1600" b="1" kern="1200" dirty="0">
                <a:solidFill>
                  <a:srgbClr val="0070C0"/>
                </a:solidFill>
                <a:latin typeface="Verdana" pitchFamily="34" charset="0"/>
              </a:rPr>
              <a:t>construction part of c</a:t>
            </a:r>
            <a:r>
              <a:rPr lang="en-US" sz="1500" b="1" kern="1200" dirty="0">
                <a:solidFill>
                  <a:srgbClr val="0070C0"/>
                </a:solidFill>
                <a:latin typeface="Verdana" pitchFamily="34" charset="0"/>
              </a:rPr>
              <a:t>ode</a:t>
            </a:r>
            <a:r>
              <a:rPr lang="en-US" sz="15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(class, method, property, function or protected field declaration, etc.) use </a:t>
            </a:r>
            <a:r>
              <a:rPr lang="en-US" sz="1500" kern="1200" dirty="0">
                <a:solidFill>
                  <a:srgbClr val="0070C0"/>
                </a:solidFill>
                <a:latin typeface="Verdana" pitchFamily="34" charset="0"/>
              </a:rPr>
              <a:t>“&lt;</a:t>
            </a:r>
            <a:r>
              <a:rPr lang="en-US" sz="1500" kern="1200" dirty="0">
                <a:solidFill>
                  <a:srgbClr val="0070C0"/>
                </a:solidFill>
                <a:latin typeface="Courier New" pitchFamily="49" charset="0"/>
              </a:rPr>
              <a:t>summary</a:t>
            </a:r>
            <a:r>
              <a:rPr lang="en-US" sz="1500" kern="1200" dirty="0">
                <a:solidFill>
                  <a:srgbClr val="0070C0"/>
                </a:solidFill>
                <a:latin typeface="Verdana" pitchFamily="34" charset="0"/>
              </a:rPr>
              <a:t>&gt;” </a:t>
            </a:r>
            <a:r>
              <a:rPr lang="en-US" sz="15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XML commenting tag (</a:t>
            </a:r>
            <a:r>
              <a:rPr lang="en-US" sz="1500" kern="1200" dirty="0">
                <a:solidFill>
                  <a:srgbClr val="0070C0"/>
                </a:solidFill>
                <a:latin typeface="Verdana" pitchFamily="34" charset="0"/>
              </a:rPr>
              <a:t>type “///” </a:t>
            </a:r>
            <a:r>
              <a:rPr lang="en-US" sz="1500" kern="1200" dirty="0">
                <a:solidFill>
                  <a:prstClr val="black"/>
                </a:solidFill>
                <a:latin typeface="Verdana" pitchFamily="34" charset="0"/>
              </a:rPr>
              <a:t>for a</a:t>
            </a:r>
            <a:r>
              <a:rPr lang="en-US" sz="15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utomatically generation) 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5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Provide descriptions of </a:t>
            </a:r>
            <a:r>
              <a:rPr lang="en-US" sz="15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parameters</a:t>
            </a:r>
            <a:r>
              <a:rPr lang="en-US" sz="15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and </a:t>
            </a:r>
            <a:r>
              <a:rPr lang="en-US" sz="15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return value </a:t>
            </a:r>
            <a:r>
              <a:rPr lang="en-US" sz="15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of methods and functions in the corresponding tags. </a:t>
            </a:r>
            <a:endParaRPr lang="en-US" sz="1500" kern="1200" dirty="0" smtClean="0">
              <a:solidFill>
                <a:prstClr val="black">
                  <a:lumMod val="75000"/>
                  <a:lumOff val="25000"/>
                </a:prstClr>
              </a:solidFill>
              <a:latin typeface="Verdana" pitchFamily="34" charset="0"/>
            </a:endParaRPr>
          </a:p>
          <a:p>
            <a:pPr eaLnBrk="1" hangingPunct="1">
              <a:defRPr/>
            </a:pPr>
            <a:r>
              <a:rPr lang="en-US" sz="1600" dirty="0"/>
              <a:t>Documentation can </a:t>
            </a:r>
            <a:r>
              <a:rPr lang="en-US" sz="1600" dirty="0" smtClean="0"/>
              <a:t>be </a:t>
            </a:r>
            <a:r>
              <a:rPr lang="en-US" sz="1600" dirty="0"/>
              <a:t>generated using the 'documentation' item in the #develop 'build' menu. </a:t>
            </a:r>
            <a:r>
              <a:rPr lang="en-US" sz="1600" dirty="0" smtClean="0"/>
              <a:t>The documentation </a:t>
            </a:r>
            <a:r>
              <a:rPr lang="en-US" sz="1600" dirty="0"/>
              <a:t>generated is in </a:t>
            </a:r>
            <a:r>
              <a:rPr lang="en-US" sz="1600" dirty="0" err="1"/>
              <a:t>HTMLHelp</a:t>
            </a:r>
            <a:r>
              <a:rPr lang="en-US" sz="1600" dirty="0"/>
              <a:t> format.</a:t>
            </a:r>
            <a:endParaRPr lang="en-US" sz="1500" kern="1200" dirty="0" smtClean="0">
              <a:solidFill>
                <a:prstClr val="black">
                  <a:lumMod val="75000"/>
                  <a:lumOff val="25000"/>
                </a:prstClr>
              </a:solidFill>
              <a:latin typeface="Verdana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 </a:t>
            </a:r>
            <a:endParaRPr lang="en-US" dirty="0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434044" y="4077072"/>
            <a:ext cx="8208962" cy="2554288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uk-UA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/// &lt;summary&gt;</a:t>
            </a:r>
          </a:p>
          <a:p>
            <a:pPr eaLnBrk="1" hangingPunct="1"/>
            <a:r>
              <a:rPr lang="en-US" altLang="uk-UA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/// Checks that stored procedure exists in the database</a:t>
            </a:r>
          </a:p>
          <a:p>
            <a:pPr eaLnBrk="1" hangingPunct="1"/>
            <a:r>
              <a:rPr lang="en-US" altLang="uk-UA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/// &lt;/summary&gt;</a:t>
            </a:r>
          </a:p>
          <a:p>
            <a:pPr eaLnBrk="1" hangingPunct="1"/>
            <a:r>
              <a:rPr lang="en-US" altLang="uk-UA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/// &lt;</a:t>
            </a:r>
            <a:r>
              <a:rPr lang="en-US" altLang="uk-UA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param</a:t>
            </a:r>
            <a:r>
              <a:rPr lang="en-US" altLang="uk-UA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name="</a:t>
            </a:r>
            <a:r>
              <a:rPr lang="en-US" altLang="uk-UA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stProcName</a:t>
            </a:r>
            <a:r>
              <a:rPr lang="en-US" altLang="uk-UA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"&gt;Name of the stored procedure&lt;/</a:t>
            </a:r>
            <a:r>
              <a:rPr lang="en-US" altLang="uk-UA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param</a:t>
            </a:r>
            <a:r>
              <a:rPr lang="en-US" altLang="uk-UA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uk-UA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/// &lt;returns&gt;true if the procedure exists&lt;/returns&gt;</a:t>
            </a:r>
          </a:p>
          <a:p>
            <a:pPr eaLnBrk="1" hangingPunct="1"/>
            <a:r>
              <a:rPr lang="en-US" altLang="uk-UA" sz="1600" b="1" dirty="0">
                <a:solidFill>
                  <a:srgbClr val="404040"/>
                </a:solidFill>
                <a:latin typeface="Courier New" panose="02070309020205020404" pitchFamily="49" charset="0"/>
              </a:rPr>
              <a:t>  	</a:t>
            </a:r>
          </a:p>
          <a:p>
            <a:pPr eaLnBrk="1" hangingPunct="1"/>
            <a:r>
              <a:rPr lang="en-US" altLang="uk-UA" sz="1600" b="1" dirty="0">
                <a:latin typeface="Courier New" panose="02070309020205020404" pitchFamily="49" charset="0"/>
              </a:rPr>
              <a:t>public </a:t>
            </a:r>
            <a:r>
              <a:rPr lang="en-US" altLang="uk-UA" sz="1600" b="1" dirty="0" err="1">
                <a:latin typeface="Courier New" panose="02070309020205020404" pitchFamily="49" charset="0"/>
              </a:rPr>
              <a:t>bool</a:t>
            </a:r>
            <a:r>
              <a:rPr lang="en-US" altLang="uk-UA" sz="1600" b="1" dirty="0">
                <a:latin typeface="Courier New" panose="02070309020205020404" pitchFamily="49" charset="0"/>
              </a:rPr>
              <a:t> </a:t>
            </a:r>
            <a:r>
              <a:rPr lang="en-US" altLang="uk-UA" sz="1600" b="1" dirty="0" err="1">
                <a:latin typeface="Courier New" panose="02070309020205020404" pitchFamily="49" charset="0"/>
              </a:rPr>
              <a:t>CheckSPExists</a:t>
            </a:r>
            <a:r>
              <a:rPr lang="en-US" altLang="uk-UA" sz="1600" b="1" dirty="0">
                <a:latin typeface="Courier New" panose="02070309020205020404" pitchFamily="49" charset="0"/>
              </a:rPr>
              <a:t>( string </a:t>
            </a:r>
            <a:r>
              <a:rPr lang="en-US" altLang="uk-UA" sz="1600" b="1" dirty="0" err="1">
                <a:latin typeface="Courier New" panose="02070309020205020404" pitchFamily="49" charset="0"/>
              </a:rPr>
              <a:t>stProcName</a:t>
            </a:r>
            <a:r>
              <a:rPr lang="en-US" altLang="uk-UA" sz="1600" b="1" dirty="0">
                <a:latin typeface="Courier New" panose="02070309020205020404" pitchFamily="49" charset="0"/>
              </a:rPr>
              <a:t> </a:t>
            </a:r>
            <a:r>
              <a:rPr lang="en-US" altLang="uk-UA" sz="1600" b="1" dirty="0">
                <a:solidFill>
                  <a:srgbClr val="404040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/>
            <a:r>
              <a:rPr lang="en-US" altLang="uk-UA" sz="1600" b="1" dirty="0">
                <a:solidFill>
                  <a:srgbClr val="40404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uk-UA" sz="1600" b="1" dirty="0">
                <a:solidFill>
                  <a:srgbClr val="404040"/>
                </a:solidFill>
                <a:latin typeface="Courier New" panose="02070309020205020404" pitchFamily="49" charset="0"/>
              </a:rPr>
              <a:t>   		. . .</a:t>
            </a:r>
          </a:p>
          <a:p>
            <a:pPr eaLnBrk="1" hangingPunct="1"/>
            <a:r>
              <a:rPr lang="en-US" altLang="uk-UA" sz="1600" b="1" dirty="0">
                <a:solidFill>
                  <a:srgbClr val="40404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4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851920" y="332656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en-US" sz="3600" b="1" kern="0" dirty="0" smtClean="0">
                <a:solidFill>
                  <a:srgbClr val="92D050"/>
                </a:solidFill>
              </a:rPr>
              <a:t>Format</a:t>
            </a:r>
            <a:endParaRPr lang="uk-UA" altLang="en-US" sz="3600" b="1" kern="0" dirty="0" smtClean="0">
              <a:solidFill>
                <a:srgbClr val="92D050"/>
              </a:solidFill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250825" y="1052513"/>
            <a:ext cx="8229600" cy="5410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500" kern="0" dirty="0" smtClean="0">
                <a:cs typeface="Arial" charset="0"/>
              </a:rPr>
              <a:t>Establish and use a </a:t>
            </a:r>
            <a:r>
              <a:rPr lang="en-US" sz="1500" b="1" kern="0" dirty="0" smtClean="0">
                <a:cs typeface="Arial" charset="0"/>
              </a:rPr>
              <a:t>standard size</a:t>
            </a:r>
            <a:r>
              <a:rPr lang="en-US" sz="1500" kern="0" dirty="0" smtClean="0">
                <a:cs typeface="Arial" charset="0"/>
              </a:rPr>
              <a:t> for an indent through the project. 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500" kern="0" dirty="0" smtClean="0">
                <a:cs typeface="Arial" charset="0"/>
              </a:rPr>
              <a:t>Default </a:t>
            </a:r>
            <a:r>
              <a:rPr lang="en-US" sz="1500" kern="0" dirty="0" smtClean="0">
                <a:solidFill>
                  <a:schemeClr val="accent2"/>
                </a:solidFill>
                <a:cs typeface="Arial" charset="0"/>
              </a:rPr>
              <a:t>indent</a:t>
            </a:r>
            <a:r>
              <a:rPr lang="en-US" sz="1500" kern="0" dirty="0" smtClean="0">
                <a:cs typeface="Arial" charset="0"/>
              </a:rPr>
              <a:t> - tab size (</a:t>
            </a:r>
            <a:r>
              <a:rPr lang="en-US" sz="1500" b="1" kern="0" dirty="0" smtClean="0">
                <a:solidFill>
                  <a:schemeClr val="accent2"/>
                </a:solidFill>
                <a:cs typeface="Arial" charset="0"/>
              </a:rPr>
              <a:t>4 space</a:t>
            </a:r>
            <a:r>
              <a:rPr lang="en-US" sz="1500" kern="0" dirty="0" smtClean="0">
                <a:cs typeface="Arial" charset="0"/>
              </a:rPr>
              <a:t> characters).	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500" kern="0" dirty="0" smtClean="0">
                <a:cs typeface="Arial" charset="0"/>
              </a:rPr>
              <a:t>Line of code - </a:t>
            </a:r>
            <a:r>
              <a:rPr lang="en-US" sz="1500" b="1" kern="0" dirty="0" smtClean="0">
                <a:solidFill>
                  <a:schemeClr val="accent2"/>
                </a:solidFill>
                <a:cs typeface="Arial" charset="0"/>
              </a:rPr>
              <a:t>less than 80 characters</a:t>
            </a:r>
            <a:endParaRPr lang="en-US" sz="1500" kern="0" dirty="0" smtClean="0">
              <a:cs typeface="Arial" charset="0"/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500" kern="0" dirty="0" smtClean="0">
                <a:cs typeface="Arial" charset="0"/>
              </a:rPr>
              <a:t>Align </a:t>
            </a:r>
            <a:r>
              <a:rPr lang="en-US" sz="1500" b="1" kern="0" dirty="0" smtClean="0">
                <a:solidFill>
                  <a:schemeClr val="accent2"/>
                </a:solidFill>
                <a:cs typeface="Arial" charset="0"/>
              </a:rPr>
              <a:t>open and close braces</a:t>
            </a:r>
            <a:r>
              <a:rPr lang="en-US" sz="1500" kern="0" dirty="0" smtClean="0">
                <a:cs typeface="Arial" charset="0"/>
              </a:rPr>
              <a:t> vertically 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kern="0" dirty="0" smtClean="0">
                <a:latin typeface="Courier New" pitchFamily="49" charset="0"/>
              </a:rPr>
              <a:t>  </a:t>
            </a:r>
            <a:r>
              <a:rPr lang="en-US" sz="1500" kern="0" dirty="0" smtClean="0">
                <a:latin typeface="Courier New" pitchFamily="49" charset="0"/>
              </a:rPr>
              <a:t>	</a:t>
            </a:r>
            <a:r>
              <a:rPr lang="en-US" sz="1500" b="1" kern="0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1500" kern="0" dirty="0" smtClean="0">
                <a:latin typeface="Courier New" pitchFamily="49" charset="0"/>
              </a:rPr>
              <a:t> (</a:t>
            </a:r>
            <a:r>
              <a:rPr lang="en-US" sz="1500" kern="0" dirty="0" err="1" smtClean="0">
                <a:latin typeface="Courier New" pitchFamily="49" charset="0"/>
              </a:rPr>
              <a:t>i</a:t>
            </a:r>
            <a:r>
              <a:rPr lang="en-US" sz="1500" kern="0" dirty="0" smtClean="0">
                <a:latin typeface="Courier New" pitchFamily="49" charset="0"/>
              </a:rPr>
              <a:t> = 0; </a:t>
            </a:r>
            <a:r>
              <a:rPr lang="en-US" sz="1500" kern="0" dirty="0" err="1" smtClean="0">
                <a:latin typeface="Courier New" pitchFamily="49" charset="0"/>
              </a:rPr>
              <a:t>i</a:t>
            </a:r>
            <a:r>
              <a:rPr lang="en-US" sz="1500" kern="0" dirty="0" smtClean="0">
                <a:latin typeface="Courier New" pitchFamily="49" charset="0"/>
              </a:rPr>
              <a:t> &lt; NUM_OBJECTS; </a:t>
            </a:r>
            <a:r>
              <a:rPr lang="en-US" sz="1500" kern="0" dirty="0" err="1" smtClean="0">
                <a:latin typeface="Courier New" pitchFamily="49" charset="0"/>
              </a:rPr>
              <a:t>i</a:t>
            </a:r>
            <a:r>
              <a:rPr lang="en-US" sz="1500" kern="0" dirty="0" smtClean="0"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		. . .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}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1500" b="1" kern="0" dirty="0" smtClean="0">
                <a:cs typeface="Arial" charset="0"/>
              </a:rPr>
              <a:t>Indent code</a:t>
            </a:r>
            <a:r>
              <a:rPr lang="en-US" sz="1500" kern="0" dirty="0" smtClean="0">
                <a:cs typeface="Arial" charset="0"/>
              </a:rPr>
              <a:t> along lines of logical construction: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</a:t>
            </a:r>
            <a:r>
              <a:rPr lang="en-US" sz="1500" b="1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500" kern="0" dirty="0" smtClean="0">
                <a:latin typeface="Courier New" pitchFamily="49" charset="0"/>
              </a:rPr>
              <a:t> (</a:t>
            </a:r>
            <a:r>
              <a:rPr lang="en-US" sz="1500" kern="0" dirty="0" err="1" smtClean="0">
                <a:latin typeface="Courier New" pitchFamily="49" charset="0"/>
              </a:rPr>
              <a:t>reportId</a:t>
            </a:r>
            <a:r>
              <a:rPr lang="en-US" sz="1500" kern="0" dirty="0" smtClean="0">
                <a:latin typeface="Courier New" pitchFamily="49" charset="0"/>
              </a:rPr>
              <a:t> != </a:t>
            </a:r>
            <a:r>
              <a:rPr lang="en-US" sz="1500" kern="0" dirty="0" err="1" smtClean="0">
                <a:latin typeface="Courier New" pitchFamily="49" charset="0"/>
              </a:rPr>
              <a:t>BaseTable.INVALID_PK</a:t>
            </a:r>
            <a:r>
              <a:rPr lang="en-US" sz="1500" kern="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	    </a:t>
            </a:r>
            <a:r>
              <a:rPr lang="en-US" sz="1500" b="1" kern="0" dirty="0" smtClean="0">
                <a:solidFill>
                  <a:schemeClr val="accent2"/>
                </a:solidFill>
                <a:latin typeface="Courier New" pitchFamily="49" charset="0"/>
              </a:rPr>
              <a:t>try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   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        </a:t>
            </a:r>
            <a:r>
              <a:rPr lang="en-US" sz="1500" kern="0" dirty="0" err="1" smtClean="0">
                <a:latin typeface="Courier New" pitchFamily="49" charset="0"/>
              </a:rPr>
              <a:t>recReport</a:t>
            </a:r>
            <a:r>
              <a:rPr lang="en-US" sz="1500" kern="0" dirty="0" smtClean="0">
                <a:latin typeface="Courier New" pitchFamily="49" charset="0"/>
              </a:rPr>
              <a:t> = </a:t>
            </a:r>
            <a:r>
              <a:rPr lang="en-US" sz="1500" kern="0" dirty="0" err="1" smtClean="0">
                <a:latin typeface="Courier New" pitchFamily="49" charset="0"/>
              </a:rPr>
              <a:t>RepManager.GetRecordByPK</a:t>
            </a:r>
            <a:r>
              <a:rPr lang="en-US" sz="1500" kern="0" dirty="0" smtClean="0">
                <a:latin typeface="Courier New" pitchFamily="49" charset="0"/>
              </a:rPr>
              <a:t>(</a:t>
            </a:r>
            <a:r>
              <a:rPr lang="en-US" sz="1500" kern="0" dirty="0" err="1" smtClean="0">
                <a:latin typeface="Courier New" pitchFamily="49" charset="0"/>
              </a:rPr>
              <a:t>reportId</a:t>
            </a:r>
            <a:r>
              <a:rPr lang="en-US" sz="1500" kern="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    </a:t>
            </a:r>
            <a:r>
              <a:rPr lang="en-US" sz="1500" kern="0" dirty="0" smtClean="0">
                <a:solidFill>
                  <a:schemeClr val="accent2"/>
                </a:solidFill>
                <a:latin typeface="Courier New" pitchFamily="49" charset="0"/>
              </a:rPr>
              <a:t>catch</a:t>
            </a:r>
            <a:r>
              <a:rPr lang="en-US" sz="1500" kern="0" dirty="0" smtClean="0">
                <a:latin typeface="Courier New" pitchFamily="49" charset="0"/>
              </a:rPr>
              <a:t> (Exception ex)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   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        </a:t>
            </a:r>
            <a:r>
              <a:rPr lang="en-US" sz="1500" kern="0" dirty="0" err="1" smtClean="0">
                <a:latin typeface="Courier New" pitchFamily="49" charset="0"/>
              </a:rPr>
              <a:t>HandleException</a:t>
            </a:r>
            <a:r>
              <a:rPr lang="en-US" sz="1500" kern="0" dirty="0" smtClean="0">
                <a:latin typeface="Courier New" pitchFamily="49" charset="0"/>
              </a:rPr>
              <a:t>(ex);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</a:t>
            </a:r>
            <a:r>
              <a:rPr lang="en-US" sz="1500" b="1" kern="0" dirty="0" smtClean="0">
                <a:solidFill>
                  <a:schemeClr val="accent2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    </a:t>
            </a:r>
            <a:r>
              <a:rPr lang="en-US" sz="1500" kern="0" dirty="0" err="1" smtClean="0">
                <a:latin typeface="Courier New" pitchFamily="49" charset="0"/>
              </a:rPr>
              <a:t>recReport</a:t>
            </a:r>
            <a:r>
              <a:rPr lang="en-US" sz="1500" kern="0" dirty="0" smtClean="0">
                <a:latin typeface="Courier New" pitchFamily="49" charset="0"/>
              </a:rPr>
              <a:t> = </a:t>
            </a:r>
            <a:r>
              <a:rPr lang="en-US" sz="1500" b="1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500" kern="0" dirty="0" smtClean="0">
                <a:latin typeface="Courier New" pitchFamily="49" charset="0"/>
              </a:rPr>
              <a:t> </a:t>
            </a:r>
            <a:r>
              <a:rPr lang="en-US" sz="1500" kern="0" dirty="0" err="1" smtClean="0">
                <a:latin typeface="Courier New" pitchFamily="49" charset="0"/>
              </a:rPr>
              <a:t>RecReports</a:t>
            </a:r>
            <a:r>
              <a:rPr lang="en-US" sz="1500" kern="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}</a:t>
            </a:r>
          </a:p>
        </p:txBody>
      </p:sp>
      <p:grpSp>
        <p:nvGrpSpPr>
          <p:cNvPr id="38916" name="Группа 3"/>
          <p:cNvGrpSpPr>
            <a:grpSpLocks/>
          </p:cNvGrpSpPr>
          <p:nvPr/>
        </p:nvGrpSpPr>
        <p:grpSpPr bwMode="auto">
          <a:xfrm>
            <a:off x="6172200" y="2514600"/>
            <a:ext cx="1600200" cy="1079500"/>
            <a:chOff x="7391400" y="2514600"/>
            <a:chExt cx="1600200" cy="1079500"/>
          </a:xfrm>
        </p:grpSpPr>
        <p:sp>
          <p:nvSpPr>
            <p:cNvPr id="38917" name="Text Box 4"/>
            <p:cNvSpPr txBox="1">
              <a:spLocks noChangeArrowheads="1"/>
            </p:cNvSpPr>
            <p:nvPr/>
          </p:nvSpPr>
          <p:spPr bwMode="auto">
            <a:xfrm>
              <a:off x="7391400" y="2743200"/>
              <a:ext cx="1600200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chemeClr val="accent2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altLang="en-US" sz="1500">
                  <a:latin typeface="Courier New" panose="02070309020205020404" pitchFamily="49" charset="0"/>
                </a:rPr>
                <a:t> (…) {</a:t>
              </a:r>
            </a:p>
            <a:p>
              <a:pPr eaLnBrk="1" hangingPunct="1"/>
              <a:r>
                <a:rPr lang="en-US" altLang="en-US" sz="1500">
                  <a:latin typeface="Courier New" panose="02070309020205020404" pitchFamily="49" charset="0"/>
                </a:rPr>
                <a:t>    . . .</a:t>
              </a:r>
            </a:p>
            <a:p>
              <a:pPr eaLnBrk="1" hangingPunct="1"/>
              <a:r>
                <a:rPr lang="en-US" altLang="en-US" sz="1500">
                  <a:latin typeface="Courier New" panose="02070309020205020404" pitchFamily="49" charset="0"/>
                </a:rPr>
                <a:t>}</a:t>
              </a:r>
              <a:endParaRPr lang="uk-UA" alt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38918" name="Line 5"/>
            <p:cNvSpPr>
              <a:spLocks noChangeShapeType="1"/>
            </p:cNvSpPr>
            <p:nvPr/>
          </p:nvSpPr>
          <p:spPr bwMode="auto">
            <a:xfrm flipH="1">
              <a:off x="7454900" y="2514600"/>
              <a:ext cx="1079500" cy="107950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38919" name="Line 6"/>
            <p:cNvSpPr>
              <a:spLocks noChangeShapeType="1"/>
            </p:cNvSpPr>
            <p:nvPr/>
          </p:nvSpPr>
          <p:spPr bwMode="auto">
            <a:xfrm>
              <a:off x="7607300" y="2514600"/>
              <a:ext cx="1079500" cy="107950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6882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 txBox="1">
            <a:spLocks/>
          </p:cNvSpPr>
          <p:nvPr/>
        </p:nvSpPr>
        <p:spPr>
          <a:xfrm>
            <a:off x="0" y="1600200"/>
            <a:ext cx="8534400" cy="45259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ct val="70000"/>
              </a:spcBef>
              <a:buFont typeface="Wingdings" pitchFamily="2" charset="2"/>
              <a:buChar char="§"/>
              <a:defRPr/>
            </a:pPr>
            <a:r>
              <a:rPr lang="en-US" sz="1500" kern="0" dirty="0" smtClean="0">
                <a:solidFill>
                  <a:schemeClr val="accent2"/>
                </a:solidFill>
                <a:cs typeface="Arial" charset="0"/>
              </a:rPr>
              <a:t>Break</a:t>
            </a:r>
            <a:r>
              <a:rPr lang="en-US" sz="1500" kern="0" dirty="0" smtClean="0">
                <a:cs typeface="Arial" charset="0"/>
              </a:rPr>
              <a:t>  </a:t>
            </a:r>
            <a:r>
              <a:rPr lang="en-US" sz="1500" b="1" kern="0" dirty="0" smtClean="0">
                <a:cs typeface="Arial" charset="0"/>
              </a:rPr>
              <a:t>long statement</a:t>
            </a:r>
            <a:r>
              <a:rPr lang="en-US" sz="1500" kern="0" dirty="0" smtClean="0">
                <a:cs typeface="Arial" charset="0"/>
              </a:rPr>
              <a:t> it to several lines and use </a:t>
            </a:r>
            <a:r>
              <a:rPr lang="en-US" sz="1500" kern="0" dirty="0" smtClean="0">
                <a:solidFill>
                  <a:srgbClr val="A50021"/>
                </a:solidFill>
                <a:cs typeface="Arial" charset="0"/>
              </a:rPr>
              <a:t>double</a:t>
            </a:r>
            <a:r>
              <a:rPr lang="en-US" sz="1500" kern="0" dirty="0" smtClean="0">
                <a:cs typeface="Arial" charset="0"/>
              </a:rPr>
              <a:t> indenting in next lines. </a:t>
            </a:r>
          </a:p>
          <a:p>
            <a:pPr lvl="1">
              <a:spcBef>
                <a:spcPts val="600"/>
              </a:spcBef>
              <a:buFont typeface="Arial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500" kern="0" dirty="0" smtClean="0">
                <a:solidFill>
                  <a:schemeClr val="accent2"/>
                </a:solidFill>
                <a:latin typeface="Courier New" pitchFamily="49" charset="0"/>
                <a:cs typeface="Arial" charset="0"/>
              </a:rPr>
              <a:t>if</a:t>
            </a:r>
            <a:r>
              <a:rPr lang="en-US" sz="1500" kern="0" dirty="0" smtClean="0">
                <a:latin typeface="Courier New" pitchFamily="49" charset="0"/>
                <a:cs typeface="Arial" charset="0"/>
              </a:rPr>
              <a:t> (</a:t>
            </a:r>
            <a:r>
              <a:rPr lang="en-US" sz="1500" kern="0" dirty="0" err="1" smtClean="0">
                <a:latin typeface="Courier New" pitchFamily="49" charset="0"/>
                <a:cs typeface="Arial" charset="0"/>
              </a:rPr>
              <a:t>Member.Address.Room</a:t>
            </a:r>
            <a:r>
              <a:rPr lang="en-US" sz="1500" kern="0" dirty="0" smtClean="0">
                <a:latin typeface="Courier New" pitchFamily="49" charset="0"/>
                <a:cs typeface="Arial" charset="0"/>
              </a:rPr>
              <a:t> != null &amp;&amp; </a:t>
            </a:r>
            <a:r>
              <a:rPr lang="en-US" sz="1500" kern="0" dirty="0" err="1" smtClean="0">
                <a:latin typeface="Courier New" pitchFamily="49" charset="0"/>
                <a:cs typeface="Arial" charset="0"/>
              </a:rPr>
              <a:t>Member.Address.Room</a:t>
            </a:r>
            <a:r>
              <a:rPr lang="en-US" sz="1500" kern="0" dirty="0" smtClean="0">
                <a:latin typeface="Courier New" pitchFamily="49" charset="0"/>
                <a:cs typeface="Arial" charset="0"/>
              </a:rPr>
              <a:t> != "" &amp;&amp;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          	(</a:t>
            </a:r>
            <a:r>
              <a:rPr lang="en-US" sz="1500" kern="0" dirty="0" err="1" smtClean="0">
                <a:latin typeface="Courier New" pitchFamily="49" charset="0"/>
              </a:rPr>
              <a:t>Member.Address.Sect</a:t>
            </a:r>
            <a:r>
              <a:rPr lang="en-US" sz="1500" kern="0" dirty="0" smtClean="0">
                <a:latin typeface="Courier New" pitchFamily="49" charset="0"/>
              </a:rPr>
              <a:t> &gt; 0 || </a:t>
            </a:r>
            <a:r>
              <a:rPr lang="en-US" sz="1500" kern="0" dirty="0" err="1" smtClean="0">
                <a:latin typeface="Courier New" pitchFamily="49" charset="0"/>
              </a:rPr>
              <a:t>Member.Address.BuildNo</a:t>
            </a:r>
            <a:r>
              <a:rPr lang="en-US" sz="1500" kern="0" dirty="0" smtClean="0">
                <a:latin typeface="Courier New" pitchFamily="49" charset="0"/>
              </a:rPr>
              <a:t> &gt; 0))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         </a:t>
            </a:r>
            <a:r>
              <a:rPr lang="en-US" sz="1500" kern="0" dirty="0" err="1" smtClean="0">
                <a:latin typeface="Courier New" pitchFamily="49" charset="0"/>
              </a:rPr>
              <a:t>Member.Address.Normalize</a:t>
            </a:r>
            <a:r>
              <a:rPr lang="en-US" sz="1500" kern="0" dirty="0" smtClean="0">
                <a:latin typeface="Courier New" pitchFamily="49" charset="0"/>
              </a:rPr>
              <a:t>();</a:t>
            </a:r>
          </a:p>
          <a:p>
            <a:pPr lvl="1">
              <a:spcBef>
                <a:spcPct val="70000"/>
              </a:spcBef>
              <a:buFont typeface="Wingdings" pitchFamily="2" charset="2"/>
              <a:buChar char="§"/>
              <a:defRPr/>
            </a:pPr>
            <a:r>
              <a:rPr lang="en-US" sz="1500" kern="0" dirty="0" smtClean="0">
                <a:solidFill>
                  <a:srgbClr val="C00000"/>
                </a:solidFill>
                <a:cs typeface="Arial" charset="0"/>
              </a:rPr>
              <a:t>Break</a:t>
            </a:r>
            <a:r>
              <a:rPr lang="en-US" sz="1500" kern="0" dirty="0" smtClean="0">
                <a:cs typeface="Arial" charset="0"/>
              </a:rPr>
              <a:t> </a:t>
            </a:r>
            <a:r>
              <a:rPr lang="en-US" sz="1500" b="1" kern="0" dirty="0" smtClean="0">
                <a:cs typeface="Arial" charset="0"/>
              </a:rPr>
              <a:t>long statement</a:t>
            </a:r>
            <a:r>
              <a:rPr lang="en-US" sz="1500" kern="0" dirty="0" smtClean="0">
                <a:cs typeface="Arial" charset="0"/>
              </a:rPr>
              <a:t> with logical code structure.</a:t>
            </a:r>
          </a:p>
          <a:p>
            <a:pPr lvl="1">
              <a:spcBef>
                <a:spcPct val="70000"/>
              </a:spcBef>
              <a:buFont typeface="Arial" charset="0"/>
              <a:buNone/>
              <a:defRPr/>
            </a:pPr>
            <a:r>
              <a:rPr lang="en-US" sz="1500" kern="0" dirty="0" smtClean="0">
                <a:cs typeface="Arial" charset="0"/>
              </a:rPr>
              <a:t>     </a:t>
            </a:r>
            <a:r>
              <a:rPr lang="en-US" sz="1500" b="1" kern="0" dirty="0" smtClean="0">
                <a:solidFill>
                  <a:srgbClr val="C00000"/>
                </a:solidFill>
                <a:cs typeface="Arial" charset="0"/>
              </a:rPr>
              <a:t>Wrong formatting</a:t>
            </a:r>
            <a:r>
              <a:rPr lang="en-US" sz="1500" kern="0" dirty="0" smtClean="0">
                <a:solidFill>
                  <a:srgbClr val="C00000"/>
                </a:solidFill>
                <a:cs typeface="Arial" charset="0"/>
              </a:rPr>
              <a:t>: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</a:t>
            </a:r>
            <a:r>
              <a:rPr lang="en-US" sz="15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500" kern="0" dirty="0" smtClean="0">
                <a:latin typeface="Courier New" pitchFamily="49" charset="0"/>
              </a:rPr>
              <a:t> (</a:t>
            </a:r>
            <a:r>
              <a:rPr lang="en-US" sz="1500" kern="0" dirty="0" err="1" smtClean="0">
                <a:latin typeface="Courier New" pitchFamily="49" charset="0"/>
              </a:rPr>
              <a:t>Address.Room</a:t>
            </a:r>
            <a:r>
              <a:rPr lang="en-US" sz="1500" kern="0" dirty="0" smtClean="0">
                <a:latin typeface="Courier New" pitchFamily="49" charset="0"/>
              </a:rPr>
              <a:t> != null &amp;&amp; </a:t>
            </a:r>
            <a:r>
              <a:rPr lang="en-US" sz="1500" kern="0" dirty="0" err="1" smtClean="0">
                <a:latin typeface="Courier New" pitchFamily="49" charset="0"/>
              </a:rPr>
              <a:t>Address.Room</a:t>
            </a:r>
            <a:r>
              <a:rPr lang="en-US" sz="1500" kern="0" dirty="0" smtClean="0">
                <a:latin typeface="Courier New" pitchFamily="49" charset="0"/>
              </a:rPr>
              <a:t> != "" &amp;&amp; (</a:t>
            </a:r>
            <a:r>
              <a:rPr lang="en-US" sz="1500" kern="0" dirty="0" err="1" smtClean="0">
                <a:latin typeface="Courier New" pitchFamily="49" charset="0"/>
              </a:rPr>
              <a:t>Address.Sect</a:t>
            </a:r>
            <a:endParaRPr lang="en-US" sz="1500" kern="0" dirty="0" smtClean="0">
              <a:latin typeface="Courier New" pitchFamily="49" charset="0"/>
            </a:endParaRPr>
          </a:p>
          <a:p>
            <a:pPr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      	&gt; 0 || ((</a:t>
            </a:r>
            <a:r>
              <a:rPr lang="en-US" sz="1500" kern="0" dirty="0" err="1" smtClean="0">
                <a:latin typeface="Courier New" pitchFamily="49" charset="0"/>
              </a:rPr>
              <a:t>Address.BuildNo</a:t>
            </a:r>
            <a:r>
              <a:rPr lang="en-US" sz="1500" kern="0" dirty="0" smtClean="0">
                <a:latin typeface="Courier New" pitchFamily="49" charset="0"/>
              </a:rPr>
              <a:t> != null &amp;&amp; </a:t>
            </a:r>
            <a:r>
              <a:rPr lang="en-US" sz="1500" kern="0" dirty="0" err="1" smtClean="0">
                <a:latin typeface="Courier New" pitchFamily="49" charset="0"/>
              </a:rPr>
              <a:t>Address.BuildNo</a:t>
            </a:r>
            <a:r>
              <a:rPr lang="en-US" sz="1500" kern="0" dirty="0" smtClean="0">
                <a:latin typeface="Courier New" pitchFamily="49" charset="0"/>
              </a:rPr>
              <a:t> !=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        	"")?</a:t>
            </a:r>
            <a:r>
              <a:rPr lang="en-US" sz="1500" kern="0" dirty="0" err="1" smtClean="0">
                <a:latin typeface="Courier New" pitchFamily="49" charset="0"/>
              </a:rPr>
              <a:t>Address.BuildNo:DEFAULT_BUILDING_NO</a:t>
            </a:r>
            <a:r>
              <a:rPr lang="en-US" sz="1500" kern="0" dirty="0" smtClean="0">
                <a:latin typeface="Courier New" pitchFamily="49" charset="0"/>
              </a:rPr>
              <a:t>) &gt; 0) &amp;&amp;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        	</a:t>
            </a:r>
            <a:r>
              <a:rPr lang="en-US" sz="1500" kern="0" dirty="0" err="1" smtClean="0">
                <a:latin typeface="Courier New" pitchFamily="49" charset="0"/>
              </a:rPr>
              <a:t>Address.IsNotPrepared</a:t>
            </a:r>
            <a:r>
              <a:rPr lang="en-US" sz="1500" kern="0" dirty="0" smtClean="0">
                <a:latin typeface="Courier New" pitchFamily="49" charset="0"/>
              </a:rPr>
              <a:t>)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    	     </a:t>
            </a:r>
            <a:r>
              <a:rPr lang="en-US" sz="1500" kern="0" dirty="0" err="1" smtClean="0">
                <a:latin typeface="Courier New" pitchFamily="49" charset="0"/>
              </a:rPr>
              <a:t>Member.Address.Normalize</a:t>
            </a:r>
            <a:r>
              <a:rPr lang="en-US" sz="1500" kern="0" dirty="0" smtClean="0">
                <a:latin typeface="Courier New" pitchFamily="49" charset="0"/>
              </a:rPr>
              <a:t>();</a:t>
            </a:r>
            <a:endParaRPr lang="en-US" sz="1500" kern="0" dirty="0" smtClean="0"/>
          </a:p>
        </p:txBody>
      </p:sp>
      <p:sp>
        <p:nvSpPr>
          <p:cNvPr id="39939" name="Line 4"/>
          <p:cNvSpPr>
            <a:spLocks noChangeShapeType="1"/>
          </p:cNvSpPr>
          <p:nvPr/>
        </p:nvSpPr>
        <p:spPr bwMode="auto">
          <a:xfrm>
            <a:off x="838200" y="2667000"/>
            <a:ext cx="10668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9940" name="Line 5"/>
          <p:cNvSpPr>
            <a:spLocks noChangeShapeType="1"/>
          </p:cNvSpPr>
          <p:nvPr/>
        </p:nvSpPr>
        <p:spPr bwMode="auto">
          <a:xfrm>
            <a:off x="6011863" y="4057650"/>
            <a:ext cx="719137" cy="14398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 flipH="1">
            <a:off x="6011863" y="4057650"/>
            <a:ext cx="719137" cy="14398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85192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en-US" sz="3600" b="1" kern="0" dirty="0" smtClean="0">
                <a:solidFill>
                  <a:srgbClr val="92D050"/>
                </a:solidFill>
              </a:rPr>
              <a:t>Format</a:t>
            </a:r>
            <a:endParaRPr lang="uk-UA" altLang="en-US" sz="3600" b="1" kern="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779912" y="458198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en-US" sz="3600" b="1" kern="0" dirty="0" smtClean="0">
                <a:solidFill>
                  <a:srgbClr val="92D050"/>
                </a:solidFill>
              </a:rPr>
              <a:t>Format</a:t>
            </a:r>
            <a:endParaRPr lang="uk-UA" altLang="en-US" sz="3600" b="1" kern="0" dirty="0" smtClean="0">
              <a:solidFill>
                <a:srgbClr val="92D050"/>
              </a:solidFill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1500" b="1" kern="0" dirty="0" smtClean="0">
                <a:solidFill>
                  <a:srgbClr val="C00000"/>
                </a:solidFill>
                <a:cs typeface="Arial" charset="0"/>
              </a:rPr>
              <a:t>Correct</a:t>
            </a:r>
            <a:endParaRPr lang="en-US" sz="1500" kern="0" dirty="0" smtClean="0">
              <a:cs typeface="Aria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</a:t>
            </a:r>
            <a:r>
              <a:rPr lang="en-US" sz="15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500" kern="0" dirty="0" smtClean="0">
                <a:latin typeface="Courier New" pitchFamily="49" charset="0"/>
              </a:rPr>
              <a:t> (</a:t>
            </a:r>
            <a:r>
              <a:rPr lang="en-US" sz="1500" kern="0" dirty="0" err="1" smtClean="0">
                <a:latin typeface="Courier New" pitchFamily="49" charset="0"/>
              </a:rPr>
              <a:t>Address.Room</a:t>
            </a:r>
            <a:r>
              <a:rPr lang="en-US" sz="1500" kern="0" dirty="0" smtClean="0">
                <a:latin typeface="Courier New" pitchFamily="49" charset="0"/>
              </a:rPr>
              <a:t> != null &amp;&amp; </a:t>
            </a:r>
            <a:r>
              <a:rPr lang="en-US" sz="1500" kern="0" dirty="0" err="1" smtClean="0">
                <a:latin typeface="Courier New" pitchFamily="49" charset="0"/>
              </a:rPr>
              <a:t>Address.Room</a:t>
            </a:r>
            <a:r>
              <a:rPr lang="en-US" sz="1500" kern="0" dirty="0" smtClean="0">
                <a:latin typeface="Courier New" pitchFamily="49" charset="0"/>
              </a:rPr>
              <a:t> != "" &amp;&amp;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        	(</a:t>
            </a:r>
            <a:r>
              <a:rPr lang="en-US" sz="1500" kern="0" dirty="0" err="1" smtClean="0">
                <a:latin typeface="Courier New" pitchFamily="49" charset="0"/>
              </a:rPr>
              <a:t>Address.Sect</a:t>
            </a:r>
            <a:r>
              <a:rPr lang="en-US" sz="1500" kern="0" dirty="0" smtClean="0">
                <a:latin typeface="Courier New" pitchFamily="49" charset="0"/>
              </a:rPr>
              <a:t> &gt; 0 ||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        	((</a:t>
            </a:r>
            <a:r>
              <a:rPr lang="en-US" sz="1500" kern="0" dirty="0" err="1" smtClean="0">
                <a:latin typeface="Courier New" pitchFamily="49" charset="0"/>
              </a:rPr>
              <a:t>Address.BuildNo</a:t>
            </a:r>
            <a:r>
              <a:rPr lang="en-US" sz="1500" kern="0" dirty="0" smtClean="0">
                <a:latin typeface="Courier New" pitchFamily="49" charset="0"/>
              </a:rPr>
              <a:t> != null &amp;&amp; </a:t>
            </a:r>
            <a:r>
              <a:rPr lang="en-US" sz="1500" kern="0" dirty="0" err="1" smtClean="0">
                <a:latin typeface="Courier New" pitchFamily="49" charset="0"/>
              </a:rPr>
              <a:t>Address.BuildNo</a:t>
            </a:r>
            <a:r>
              <a:rPr lang="en-US" sz="1500" kern="0" dirty="0" smtClean="0">
                <a:latin typeface="Courier New" pitchFamily="49" charset="0"/>
              </a:rPr>
              <a:t> != "")?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        	</a:t>
            </a:r>
            <a:r>
              <a:rPr lang="en-US" sz="1500" kern="0" dirty="0" err="1" smtClean="0">
                <a:latin typeface="Courier New" pitchFamily="49" charset="0"/>
              </a:rPr>
              <a:t>Address.BuildNo:DEFAULT_BUILDING_NO</a:t>
            </a:r>
            <a:r>
              <a:rPr lang="en-US" sz="1500" kern="0" dirty="0" smtClean="0">
                <a:latin typeface="Courier New" pitchFamily="49" charset="0"/>
              </a:rPr>
              <a:t>) &gt; 0) &amp;&amp;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        	</a:t>
            </a:r>
            <a:r>
              <a:rPr lang="en-US" sz="1500" kern="0" dirty="0" err="1" smtClean="0">
                <a:latin typeface="Courier New" pitchFamily="49" charset="0"/>
              </a:rPr>
              <a:t>Address.IsNotPrepared</a:t>
            </a:r>
            <a:r>
              <a:rPr lang="en-US" sz="1500" kern="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    	    </a:t>
            </a:r>
            <a:r>
              <a:rPr lang="en-US" sz="1500" kern="0" dirty="0" err="1" smtClean="0">
                <a:latin typeface="Courier New" pitchFamily="49" charset="0"/>
              </a:rPr>
              <a:t>Member.Address.Normalize</a:t>
            </a:r>
            <a:r>
              <a:rPr lang="en-US" sz="1500" kern="0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1500" b="1" kern="0" dirty="0" smtClean="0">
                <a:solidFill>
                  <a:srgbClr val="C00000"/>
                </a:solidFill>
                <a:cs typeface="Arial" charset="0"/>
              </a:rPr>
              <a:t>Good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</a:t>
            </a:r>
            <a:r>
              <a:rPr lang="en-US" sz="15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500" kern="0" dirty="0" smtClean="0">
                <a:latin typeface="Courier New" pitchFamily="49" charset="0"/>
              </a:rPr>
              <a:t> ( ...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		// </a:t>
            </a:r>
            <a:r>
              <a:rPr lang="en-US" sz="1500" kern="0" dirty="0" smtClean="0">
                <a:solidFill>
                  <a:srgbClr val="336600"/>
                </a:solidFill>
                <a:latin typeface="Courier New" pitchFamily="49" charset="0"/>
              </a:rPr>
              <a:t>Do something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		. . 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}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1500" b="1" kern="0" dirty="0" smtClean="0">
                <a:solidFill>
                  <a:srgbClr val="C00000"/>
                </a:solidFill>
                <a:cs typeface="Arial" charset="0"/>
              </a:rPr>
              <a:t>Not good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</a:t>
            </a:r>
            <a:r>
              <a:rPr lang="en-US" sz="15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500" kern="0" dirty="0" smtClean="0">
                <a:latin typeface="Courier New" pitchFamily="49" charset="0"/>
              </a:rPr>
              <a:t> ( ... 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		// </a:t>
            </a:r>
            <a:r>
              <a:rPr lang="en-US" sz="1500" kern="0" dirty="0" smtClean="0">
                <a:solidFill>
                  <a:srgbClr val="336600"/>
                </a:solidFill>
                <a:latin typeface="Courier New" pitchFamily="49" charset="0"/>
              </a:rPr>
              <a:t>Do something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		. . 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}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1524000" y="2438400"/>
            <a:ext cx="7620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18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268412"/>
            <a:ext cx="8586788" cy="540094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uk-UA" altLang="en-US" sz="1800" b="1" kern="0" dirty="0" err="1" smtClean="0">
                <a:cs typeface="Arial" charset="0"/>
              </a:rPr>
              <a:t>Use</a:t>
            </a:r>
            <a:r>
              <a:rPr lang="uk-UA" altLang="en-US" sz="1800" b="1" kern="0" dirty="0" smtClean="0">
                <a:cs typeface="Arial" charset="0"/>
              </a:rPr>
              <a:t> a </a:t>
            </a:r>
            <a:r>
              <a:rPr lang="uk-UA" altLang="en-US" sz="1800" b="1" kern="0" dirty="0" err="1" smtClean="0">
                <a:cs typeface="Arial" charset="0"/>
              </a:rPr>
              <a:t>single</a:t>
            </a:r>
            <a:r>
              <a:rPr lang="uk-UA" altLang="en-US" sz="1800" b="1" kern="0" dirty="0" smtClean="0">
                <a:cs typeface="Arial" charset="0"/>
              </a:rPr>
              <a:t> </a:t>
            </a:r>
            <a:r>
              <a:rPr lang="uk-UA" altLang="en-US" sz="1800" b="1" kern="0" dirty="0" err="1" smtClean="0">
                <a:cs typeface="Arial" charset="0"/>
              </a:rPr>
              <a:t>space</a:t>
            </a:r>
            <a:r>
              <a:rPr lang="uk-UA" altLang="en-US" sz="1800" b="1" kern="0" dirty="0" smtClean="0">
                <a:cs typeface="Arial" charset="0"/>
              </a:rPr>
              <a:t> </a:t>
            </a:r>
            <a:r>
              <a:rPr lang="uk-UA" altLang="en-US" sz="1800" b="1" kern="0" dirty="0" err="1" smtClean="0">
                <a:cs typeface="Arial" charset="0"/>
              </a:rPr>
              <a:t>before</a:t>
            </a:r>
            <a:r>
              <a:rPr lang="uk-UA" altLang="en-US" sz="1800" b="1" kern="0" dirty="0" smtClean="0">
                <a:cs typeface="Arial" charset="0"/>
              </a:rPr>
              <a:t> </a:t>
            </a:r>
            <a:r>
              <a:rPr lang="uk-UA" altLang="en-US" sz="1800" b="1" kern="0" dirty="0" err="1" smtClean="0">
                <a:cs typeface="Arial" charset="0"/>
              </a:rPr>
              <a:t>and</a:t>
            </a:r>
            <a:r>
              <a:rPr lang="uk-UA" altLang="en-US" sz="1800" b="1" kern="0" dirty="0" smtClean="0">
                <a:cs typeface="Arial" charset="0"/>
              </a:rPr>
              <a:t> </a:t>
            </a:r>
            <a:r>
              <a:rPr lang="uk-UA" altLang="en-US" sz="1800" b="1" kern="0" dirty="0" err="1" smtClean="0">
                <a:cs typeface="Arial" charset="0"/>
              </a:rPr>
              <a:t>after</a:t>
            </a:r>
            <a:r>
              <a:rPr lang="uk-UA" altLang="en-US" sz="1800" b="1" kern="0" dirty="0" smtClean="0">
                <a:cs typeface="Arial" charset="0"/>
              </a:rPr>
              <a:t> </a:t>
            </a:r>
            <a:r>
              <a:rPr lang="uk-UA" altLang="en-US" sz="1800" b="1" kern="0" dirty="0" err="1" smtClean="0">
                <a:cs typeface="Arial" charset="0"/>
              </a:rPr>
              <a:t>each</a:t>
            </a:r>
            <a:r>
              <a:rPr lang="uk-UA" altLang="en-US" sz="1800" b="1" kern="0" dirty="0" smtClean="0">
                <a:cs typeface="Arial" charset="0"/>
              </a:rPr>
              <a:t> </a:t>
            </a:r>
            <a:r>
              <a:rPr lang="uk-UA" altLang="en-US" sz="1800" b="1" kern="0" dirty="0" err="1" smtClean="0">
                <a:cs typeface="Arial" charset="0"/>
              </a:rPr>
              <a:t>operator</a:t>
            </a:r>
            <a:r>
              <a:rPr lang="uk-UA" altLang="en-US" sz="1800" b="1" kern="0" dirty="0" smtClean="0">
                <a:cs typeface="Arial" charset="0"/>
              </a:rPr>
              <a:t> </a:t>
            </a:r>
            <a:r>
              <a:rPr lang="uk-UA" altLang="en-US" sz="1800" b="1" kern="0" dirty="0" err="1" smtClean="0">
                <a:cs typeface="Arial" charset="0"/>
              </a:rPr>
              <a:t>and</a:t>
            </a:r>
            <a:r>
              <a:rPr lang="uk-UA" altLang="en-US" sz="1800" b="1" kern="0" dirty="0" smtClean="0">
                <a:cs typeface="Arial" charset="0"/>
              </a:rPr>
              <a:t> </a:t>
            </a:r>
            <a:r>
              <a:rPr lang="uk-UA" altLang="en-US" sz="1800" b="1" kern="0" dirty="0" err="1" smtClean="0">
                <a:cs typeface="Arial" charset="0"/>
              </a:rPr>
              <a:t>brackets</a:t>
            </a:r>
            <a:r>
              <a:rPr lang="uk-UA" altLang="en-US" sz="1800" b="1" kern="0" dirty="0" smtClean="0">
                <a:cs typeface="Arial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en-US" sz="1500" kern="0" dirty="0" smtClean="0">
                <a:cs typeface="Arial" charset="0"/>
              </a:rPr>
              <a:t>	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en-US" sz="1500" b="1" kern="0" dirty="0" smtClean="0">
                <a:solidFill>
                  <a:srgbClr val="C00000"/>
                </a:solidFill>
                <a:cs typeface="Arial" charset="0"/>
              </a:rPr>
              <a:t>    </a:t>
            </a:r>
            <a:r>
              <a:rPr lang="uk-UA" altLang="en-US" sz="1500" b="1" kern="0" dirty="0" err="1" smtClean="0">
                <a:solidFill>
                  <a:srgbClr val="C00000"/>
                </a:solidFill>
                <a:cs typeface="Arial" charset="0"/>
              </a:rPr>
              <a:t>Good</a:t>
            </a:r>
            <a:r>
              <a:rPr lang="uk-UA" altLang="en-US" sz="1500" b="1" kern="0" dirty="0" smtClean="0">
                <a:solidFill>
                  <a:srgbClr val="C00000"/>
                </a:solidFill>
                <a:cs typeface="Arial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kern="0" dirty="0" smtClean="0">
                <a:latin typeface="Courier New" pitchFamily="49" charset="0"/>
              </a:rPr>
              <a:t>  	</a:t>
            </a:r>
            <a:r>
              <a:rPr lang="en-US" altLang="en-US" kern="0" dirty="0" smtClean="0">
                <a:latin typeface="Courier New" pitchFamily="49" charset="0"/>
              </a:rPr>
              <a:t>	</a:t>
            </a:r>
            <a:r>
              <a:rPr lang="en-US" altLang="en-US" sz="16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altLang="en-US" sz="1600" kern="0" dirty="0" smtClean="0">
                <a:latin typeface="Courier New" pitchFamily="49" charset="0"/>
              </a:rPr>
              <a:t> ( </a:t>
            </a:r>
            <a:r>
              <a:rPr lang="en-US" altLang="en-US" sz="1600" kern="0" dirty="0" err="1" smtClean="0">
                <a:latin typeface="Courier New" pitchFamily="49" charset="0"/>
              </a:rPr>
              <a:t>showResult</a:t>
            </a:r>
            <a:r>
              <a:rPr lang="en-US" altLang="en-US" sz="1600" kern="0" dirty="0" smtClean="0">
                <a:latin typeface="Courier New" pitchFamily="49" charset="0"/>
              </a:rPr>
              <a:t> == true )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</a:t>
            </a:r>
            <a:r>
              <a:rPr lang="en-US" altLang="en-US" sz="1600" kern="0" dirty="0" smtClean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    </a:t>
            </a:r>
            <a:r>
              <a:rPr lang="en-US" altLang="en-US" sz="1600" kern="0" dirty="0" smtClean="0">
                <a:latin typeface="Courier New" pitchFamily="49" charset="0"/>
              </a:rPr>
              <a:t>		    </a:t>
            </a:r>
            <a:r>
              <a:rPr lang="en-US" altLang="en-US" sz="1600" kern="0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altLang="en-US" sz="1600" kern="0" dirty="0" smtClean="0">
                <a:latin typeface="Courier New" pitchFamily="49" charset="0"/>
              </a:rPr>
              <a:t> ( </a:t>
            </a:r>
            <a:r>
              <a:rPr lang="en-US" altLang="en-US" sz="16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1600" kern="0" dirty="0" smtClean="0">
                <a:latin typeface="Courier New" pitchFamily="49" charset="0"/>
              </a:rPr>
              <a:t> </a:t>
            </a:r>
            <a:r>
              <a:rPr lang="en-US" altLang="en-US" sz="1600" kern="0" dirty="0" err="1" smtClean="0">
                <a:latin typeface="Courier New" pitchFamily="49" charset="0"/>
              </a:rPr>
              <a:t>i</a:t>
            </a:r>
            <a:r>
              <a:rPr lang="en-US" altLang="en-US" sz="1600" kern="0" dirty="0" smtClean="0">
                <a:latin typeface="Courier New" pitchFamily="49" charset="0"/>
              </a:rPr>
              <a:t> = 0; </a:t>
            </a:r>
            <a:r>
              <a:rPr lang="en-US" altLang="en-US" sz="1600" kern="0" dirty="0" err="1" smtClean="0">
                <a:latin typeface="Courier New" pitchFamily="49" charset="0"/>
              </a:rPr>
              <a:t>i</a:t>
            </a:r>
            <a:r>
              <a:rPr lang="en-US" altLang="en-US" sz="1600" kern="0" dirty="0" smtClean="0">
                <a:latin typeface="Courier New" pitchFamily="49" charset="0"/>
              </a:rPr>
              <a:t> &lt; 10; </a:t>
            </a:r>
            <a:r>
              <a:rPr lang="en-US" altLang="en-US" sz="1600" kern="0" dirty="0" err="1" smtClean="0">
                <a:latin typeface="Courier New" pitchFamily="49" charset="0"/>
              </a:rPr>
              <a:t>i</a:t>
            </a:r>
            <a:r>
              <a:rPr lang="en-US" altLang="en-US" sz="1600" kern="0" dirty="0" smtClean="0">
                <a:latin typeface="Courier New" pitchFamily="49" charset="0"/>
              </a:rPr>
              <a:t>++ )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    </a:t>
            </a:r>
            <a:r>
              <a:rPr lang="en-US" altLang="en-US" sz="1600" kern="0" dirty="0" smtClean="0">
                <a:latin typeface="Courier New" pitchFamily="49" charset="0"/>
              </a:rPr>
              <a:t>		    {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        </a:t>
            </a:r>
            <a:r>
              <a:rPr lang="en-US" altLang="en-US" sz="1600" kern="0" dirty="0" smtClean="0">
                <a:latin typeface="Courier New" pitchFamily="49" charset="0"/>
              </a:rPr>
              <a:t>              // </a:t>
            </a:r>
            <a:r>
              <a:rPr lang="uk-UA" altLang="en-US" sz="1600" kern="0" dirty="0" smtClean="0">
                <a:latin typeface="Courier New" pitchFamily="49" charset="0"/>
              </a:rPr>
              <a:t>. . .</a:t>
            </a:r>
            <a:endParaRPr lang="en-US" altLang="en-US" sz="16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    </a:t>
            </a:r>
            <a:r>
              <a:rPr lang="en-US" altLang="en-US" sz="1600" kern="0" dirty="0" smtClean="0">
                <a:latin typeface="Courier New" pitchFamily="49" charset="0"/>
              </a:rPr>
              <a:t>             }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</a:t>
            </a:r>
            <a:r>
              <a:rPr lang="en-US" altLang="en-US" sz="1600" kern="0" dirty="0" smtClean="0">
                <a:latin typeface="Courier New" pitchFamily="49" charset="0"/>
              </a:rPr>
              <a:t>             }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en-US" sz="1500" b="1" kern="0" dirty="0" smtClean="0">
                <a:solidFill>
                  <a:srgbClr val="C00000"/>
                </a:solidFill>
                <a:cs typeface="Arial" charset="0"/>
              </a:rPr>
              <a:t>	</a:t>
            </a:r>
            <a:r>
              <a:rPr lang="uk-UA" altLang="en-US" sz="1500" b="1" kern="0" dirty="0" err="1" smtClean="0">
                <a:solidFill>
                  <a:srgbClr val="C00000"/>
                </a:solidFill>
                <a:cs typeface="Arial" charset="0"/>
              </a:rPr>
              <a:t>Not</a:t>
            </a:r>
            <a:r>
              <a:rPr lang="uk-UA" altLang="en-US" sz="1500" b="1" kern="0" dirty="0" smtClean="0">
                <a:solidFill>
                  <a:srgbClr val="C00000"/>
                </a:solidFill>
                <a:cs typeface="Arial" charset="0"/>
              </a:rPr>
              <a:t> </a:t>
            </a:r>
            <a:r>
              <a:rPr lang="uk-UA" altLang="en-US" sz="1500" b="1" kern="0" dirty="0" err="1" smtClean="0">
                <a:solidFill>
                  <a:srgbClr val="C00000"/>
                </a:solidFill>
                <a:cs typeface="Arial" charset="0"/>
              </a:rPr>
              <a:t>good</a:t>
            </a:r>
            <a:r>
              <a:rPr lang="uk-UA" altLang="en-US" sz="1500" b="1" kern="0" dirty="0" smtClean="0">
                <a:solidFill>
                  <a:srgbClr val="C00000"/>
                </a:solidFill>
                <a:cs typeface="Arial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kern="0" dirty="0" smtClean="0">
                <a:latin typeface="Courier New" pitchFamily="49" charset="0"/>
              </a:rPr>
              <a:t>  	</a:t>
            </a:r>
            <a:r>
              <a:rPr lang="en-US" altLang="en-US" kern="0" dirty="0" smtClean="0">
                <a:latin typeface="Courier New" pitchFamily="49" charset="0"/>
              </a:rPr>
              <a:t>	</a:t>
            </a:r>
            <a:r>
              <a:rPr lang="en-US" altLang="en-US" sz="16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altLang="en-US" sz="1600" kern="0" dirty="0" smtClean="0">
                <a:latin typeface="Courier New" pitchFamily="49" charset="0"/>
              </a:rPr>
              <a:t>(</a:t>
            </a:r>
            <a:r>
              <a:rPr lang="en-US" altLang="en-US" sz="1600" kern="0" dirty="0" err="1" smtClean="0">
                <a:latin typeface="Courier New" pitchFamily="49" charset="0"/>
              </a:rPr>
              <a:t>showResult</a:t>
            </a:r>
            <a:r>
              <a:rPr lang="en-US" altLang="en-US" sz="1600" kern="0" dirty="0" smtClean="0">
                <a:latin typeface="Courier New" pitchFamily="49" charset="0"/>
              </a:rPr>
              <a:t>==true)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</a:t>
            </a:r>
            <a:r>
              <a:rPr lang="en-US" altLang="en-US" sz="1600" kern="0" dirty="0" smtClean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    </a:t>
            </a:r>
            <a:r>
              <a:rPr lang="en-US" altLang="en-US" sz="1600" kern="0" dirty="0" smtClean="0">
                <a:latin typeface="Courier New" pitchFamily="49" charset="0"/>
              </a:rPr>
              <a:t>		    </a:t>
            </a:r>
            <a:r>
              <a:rPr lang="en-US" altLang="en-US" sz="1600" kern="0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altLang="en-US" sz="1600" kern="0" dirty="0" smtClean="0">
                <a:latin typeface="Courier New" pitchFamily="49" charset="0"/>
              </a:rPr>
              <a:t>(</a:t>
            </a:r>
            <a:r>
              <a:rPr lang="en-US" altLang="en-US" sz="16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1600" kern="0" dirty="0" smtClean="0">
                <a:latin typeface="Courier New" pitchFamily="49" charset="0"/>
              </a:rPr>
              <a:t> </a:t>
            </a:r>
            <a:r>
              <a:rPr lang="en-US" altLang="en-US" sz="1600" kern="0" dirty="0" err="1" smtClean="0">
                <a:latin typeface="Courier New" pitchFamily="49" charset="0"/>
              </a:rPr>
              <a:t>i</a:t>
            </a:r>
            <a:r>
              <a:rPr lang="en-US" altLang="en-US" sz="1600" kern="0" dirty="0" smtClean="0">
                <a:latin typeface="Courier New" pitchFamily="49" charset="0"/>
              </a:rPr>
              <a:t>= 0;i&lt;10;i++)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    </a:t>
            </a:r>
            <a:r>
              <a:rPr lang="en-US" altLang="en-US" sz="1600" kern="0" dirty="0" smtClean="0">
                <a:latin typeface="Courier New" pitchFamily="49" charset="0"/>
              </a:rPr>
              <a:t>            {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        </a:t>
            </a:r>
            <a:r>
              <a:rPr lang="en-US" altLang="en-US" sz="1600" kern="0" dirty="0" smtClean="0">
                <a:latin typeface="Courier New" pitchFamily="49" charset="0"/>
              </a:rPr>
              <a:t>              //</a:t>
            </a:r>
            <a:r>
              <a:rPr lang="uk-UA" altLang="en-US" sz="1600" kern="0" dirty="0" smtClean="0">
                <a:latin typeface="Courier New" pitchFamily="49" charset="0"/>
              </a:rPr>
              <a:t> . . .</a:t>
            </a:r>
            <a:endParaRPr lang="en-US" altLang="en-US" sz="16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    </a:t>
            </a:r>
            <a:r>
              <a:rPr lang="en-US" altLang="en-US" sz="1600" kern="0" dirty="0" smtClean="0">
                <a:latin typeface="Courier New" pitchFamily="49" charset="0"/>
              </a:rPr>
              <a:t>		    }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</a:t>
            </a:r>
            <a:r>
              <a:rPr lang="en-US" altLang="en-US" sz="1600" kern="0" dirty="0" smtClean="0">
                <a:latin typeface="Courier New" pitchFamily="49" charset="0"/>
              </a:rPr>
              <a:t>             }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851920" y="476672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en-US" sz="3600" b="1" kern="0" dirty="0" smtClean="0">
                <a:solidFill>
                  <a:srgbClr val="92D050"/>
                </a:solidFill>
              </a:rPr>
              <a:t>Format</a:t>
            </a:r>
            <a:endParaRPr lang="uk-UA" altLang="en-US" sz="3600" b="1" kern="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Леся\AppData\Local\Microsoft\Windows\Temporary Internet Files\Content.IE5\YS2RW142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24456"/>
            <a:ext cx="3657600" cy="26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solidFill>
                  <a:srgbClr val="C5F0FF"/>
                </a:solidFill>
              </a:rPr>
              <a:t>Agenda</a:t>
            </a:r>
          </a:p>
        </p:txBody>
      </p:sp>
      <p:sp>
        <p:nvSpPr>
          <p:cNvPr id="15363" name="Text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68313" y="1484313"/>
            <a:ext cx="8229600" cy="4094162"/>
          </a:xfrm>
          <a:solidFill>
            <a:schemeClr val="bg1"/>
          </a:solidFill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 rules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 Organization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uk-UA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Namespaces.Classes</a:t>
            </a:r>
            <a:r>
              <a:rPr lang="uk-UA" alt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alt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Interfaces</a:t>
            </a:r>
            <a:r>
              <a:rPr lang="uk-UA" alt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alt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Methods. Properties. Fields. Local Variables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uk-UA" alt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Events and </a:t>
            </a:r>
            <a:r>
              <a:rPr lang="en-US" alt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uk-UA" alt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elegates</a:t>
            </a:r>
            <a:endParaRPr lang="en-US" altLang="uk-UA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uk-UA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US" alt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Naming Guidelines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Exception Handling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Format. Case study</a:t>
            </a:r>
            <a:endParaRPr lang="ru-RU" altLang="uk-UA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 bwMode="auto">
          <a:xfrm>
            <a:off x="3347864" y="54868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dirty="0" smtClean="0">
                <a:solidFill>
                  <a:srgbClr val="C5F0FF"/>
                </a:solidFill>
              </a:rPr>
              <a:t>General rules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751387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000" b="1" dirty="0" smtClean="0"/>
              <a:t>1.1. General rules</a:t>
            </a:r>
          </a:p>
          <a:p>
            <a:pPr marL="720000" indent="-288000" eaLnBrk="1" hangingPunct="1">
              <a:defRPr/>
            </a:pPr>
            <a:r>
              <a:rPr lang="en-US" sz="1800" dirty="0" smtClean="0"/>
              <a:t>“</a:t>
            </a:r>
            <a:r>
              <a:rPr lang="en-US" sz="1800" dirty="0"/>
              <a:t>A name should tell </a:t>
            </a:r>
            <a:r>
              <a:rPr lang="en-US" sz="1800" b="1" dirty="0">
                <a:solidFill>
                  <a:srgbClr val="00B0F0"/>
                </a:solidFill>
              </a:rPr>
              <a:t>‘what’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rather then </a:t>
            </a:r>
            <a:r>
              <a:rPr lang="en-US" sz="1800" b="1" dirty="0">
                <a:solidFill>
                  <a:srgbClr val="FF0000"/>
                </a:solidFill>
              </a:rPr>
              <a:t>‘how</a:t>
            </a:r>
            <a:r>
              <a:rPr lang="en-US" sz="1800" b="1" dirty="0" smtClean="0">
                <a:solidFill>
                  <a:srgbClr val="FF0000"/>
                </a:solidFill>
              </a:rPr>
              <a:t>’.</a:t>
            </a:r>
            <a:endParaRPr lang="en-US" sz="1800" b="1" dirty="0">
              <a:solidFill>
                <a:srgbClr val="FF0000"/>
              </a:solidFill>
            </a:endParaRPr>
          </a:p>
          <a:p>
            <a:pPr marL="720000" indent="-288000" eaLnBrk="1" hangingPunct="1">
              <a:defRPr/>
            </a:pPr>
            <a:r>
              <a:rPr lang="en-US" sz="1800" dirty="0" smtClean="0"/>
              <a:t>Long </a:t>
            </a:r>
            <a:r>
              <a:rPr lang="en-US" sz="1800" dirty="0"/>
              <a:t>enough to be </a:t>
            </a:r>
            <a:r>
              <a:rPr lang="en-US" sz="1800" b="1" dirty="0">
                <a:solidFill>
                  <a:srgbClr val="00B0F0"/>
                </a:solidFill>
              </a:rPr>
              <a:t>meaningful</a:t>
            </a:r>
            <a:r>
              <a:rPr lang="en-US" sz="1800" dirty="0"/>
              <a:t> - short enough to avoid verbosity.</a:t>
            </a:r>
          </a:p>
          <a:p>
            <a:pPr marL="720000" indent="-288000" eaLnBrk="1" hangingPunct="1">
              <a:defRPr/>
            </a:pPr>
            <a:r>
              <a:rPr lang="en-US" sz="1800" dirty="0"/>
              <a:t>Must be </a:t>
            </a:r>
            <a:r>
              <a:rPr lang="en-US" sz="1800" b="1" dirty="0">
                <a:solidFill>
                  <a:srgbClr val="00B0F0"/>
                </a:solidFill>
              </a:rPr>
              <a:t>comprehensible</a:t>
            </a:r>
            <a:r>
              <a:rPr lang="en-US" sz="1800" dirty="0"/>
              <a:t> by reader .</a:t>
            </a:r>
          </a:p>
          <a:p>
            <a:pPr marL="720000" indent="-288000" eaLnBrk="1" hangingPunct="1">
              <a:defRPr/>
            </a:pPr>
            <a:r>
              <a:rPr lang="en-US" sz="1800" b="1" dirty="0">
                <a:solidFill>
                  <a:srgbClr val="FF0000"/>
                </a:solidFill>
              </a:rPr>
              <a:t>Avoid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rgbClr val="00B0F0"/>
                </a:solidFill>
              </a:rPr>
              <a:t>redundant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/>
              <a:t>class names while naming properties and methods </a:t>
            </a:r>
            <a:endParaRPr lang="en-US" sz="1800" dirty="0" smtClean="0"/>
          </a:p>
          <a:p>
            <a:pPr marL="432000" indent="0" eaLnBrk="1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      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List.ListItem</a:t>
            </a:r>
            <a:r>
              <a:rPr lang="en-US" sz="1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1800" dirty="0">
                <a:cs typeface="Arial" panose="020B0604020202020204" pitchFamily="34" charset="0"/>
              </a:rPr>
              <a:t>should be named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List.Item</a:t>
            </a: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000" indent="-288000" eaLnBrk="1" hangingPunct="1">
              <a:defRPr/>
            </a:pPr>
            <a:r>
              <a:rPr lang="en-US" sz="1800" dirty="0" smtClean="0"/>
              <a:t>Fully </a:t>
            </a:r>
            <a:r>
              <a:rPr lang="en-US" sz="1800" dirty="0"/>
              <a:t>usable from </a:t>
            </a:r>
            <a:r>
              <a:rPr lang="en-US" sz="1800" b="1" dirty="0">
                <a:solidFill>
                  <a:srgbClr val="00B0F0"/>
                </a:solidFill>
              </a:rPr>
              <a:t>both case-sensitive and case-insensitive </a:t>
            </a:r>
            <a:r>
              <a:rPr lang="en-US" sz="1800" dirty="0"/>
              <a:t>languages.  </a:t>
            </a:r>
            <a:r>
              <a:rPr lang="en-US" sz="1800" dirty="0" smtClean="0"/>
              <a:t>Don’t use names that </a:t>
            </a:r>
            <a:r>
              <a:rPr lang="en-US" sz="1800" dirty="0"/>
              <a:t>differ only by case.</a:t>
            </a:r>
          </a:p>
          <a:p>
            <a:pPr marL="720000" indent="-288000" eaLnBrk="1" hangingPunct="1">
              <a:defRPr/>
            </a:pPr>
            <a:r>
              <a:rPr lang="en-US" sz="1800" b="1" dirty="0">
                <a:solidFill>
                  <a:srgbClr val="FF0000"/>
                </a:solidFill>
              </a:rPr>
              <a:t>Avoid</a:t>
            </a:r>
            <a:r>
              <a:rPr lang="en-US" sz="1800" dirty="0"/>
              <a:t> using class names that </a:t>
            </a:r>
            <a:r>
              <a:rPr lang="en-US" sz="1800" b="1" dirty="0">
                <a:solidFill>
                  <a:srgbClr val="00B0F0"/>
                </a:solidFill>
              </a:rPr>
              <a:t>duplicate .NET Framework namespaces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System, Collections, Forms, UI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,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/>
              <a:t>etc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49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 bwMode="auto">
          <a:xfrm>
            <a:off x="3491880" y="6206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dirty="0" smtClean="0">
                <a:solidFill>
                  <a:srgbClr val="C5F0FF"/>
                </a:solidFill>
              </a:rPr>
              <a:t>General rules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2951162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b="1" dirty="0" smtClean="0"/>
              <a:t>1.2. Capitalization Styles:</a:t>
            </a:r>
            <a:endParaRPr lang="en-US" sz="2000" b="1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sz="1800" b="1" dirty="0" smtClean="0"/>
              <a:t>Pascal Casing -</a:t>
            </a:r>
            <a:r>
              <a:rPr lang="en-US" sz="1800" dirty="0" smtClean="0"/>
              <a:t> capitalize </a:t>
            </a:r>
            <a:r>
              <a:rPr lang="en-US" sz="1800" dirty="0"/>
              <a:t>the first character of each word </a:t>
            </a:r>
            <a:endParaRPr lang="en-US" sz="18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TestCounter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Item,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endParaRPr lang="en-US" sz="1800" dirty="0" smtClean="0">
              <a:solidFill>
                <a:srgbClr val="00B0F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Camel Casing - </a:t>
            </a:r>
            <a:r>
              <a:rPr lang="en-US" sz="1800" dirty="0" smtClean="0"/>
              <a:t>capitalize </a:t>
            </a:r>
            <a:r>
              <a:rPr lang="en-US" sz="1800" dirty="0"/>
              <a:t>the first character of each word except the first one.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 		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testCounter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US" sz="1800" dirty="0" smtClean="0">
              <a:solidFill>
                <a:srgbClr val="00B0F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Upper case - </a:t>
            </a:r>
            <a:r>
              <a:rPr lang="en-US" sz="1800" dirty="0" smtClean="0"/>
              <a:t>only </a:t>
            </a:r>
            <a:r>
              <a:rPr lang="en-US" sz="1800" dirty="0"/>
              <a:t>use all upper case for </a:t>
            </a:r>
            <a:r>
              <a:rPr lang="en-US" sz="1800" dirty="0" smtClean="0"/>
              <a:t>identifier-abbreviation of 1 </a:t>
            </a:r>
            <a:r>
              <a:rPr lang="en-US" sz="1800" dirty="0"/>
              <a:t>or </a:t>
            </a:r>
            <a:r>
              <a:rPr lang="en-US" sz="1800" dirty="0" smtClean="0"/>
              <a:t>2 characters. </a:t>
            </a:r>
            <a:r>
              <a:rPr lang="en-US" sz="1800" dirty="0"/>
              <a:t>I</a:t>
            </a:r>
            <a:r>
              <a:rPr lang="en-US" sz="1800" dirty="0" smtClean="0"/>
              <a:t>dentifiers of more then 3 characters </a:t>
            </a:r>
            <a:r>
              <a:rPr lang="en-US" sz="1800" dirty="0"/>
              <a:t>should use Pascal Casing instead. </a:t>
            </a:r>
            <a:endParaRPr lang="en-US" sz="1800" dirty="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292600"/>
            <a:ext cx="4608512" cy="189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63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3352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2000" b="1" kern="0" dirty="0" smtClean="0"/>
              <a:t>1.3. Hungarian notation</a:t>
            </a:r>
          </a:p>
          <a:p>
            <a:pPr>
              <a:defRPr/>
            </a:pPr>
            <a:r>
              <a:rPr lang="en-US" sz="1800" kern="0" dirty="0" smtClean="0"/>
              <a:t>Is a defined set of pre and postfixes to names to reflect the type of the variable. </a:t>
            </a:r>
            <a:r>
              <a:rPr lang="en-US" sz="1800" kern="0" dirty="0" smtClean="0">
                <a:solidFill>
                  <a:srgbClr val="FF0000"/>
                </a:solidFill>
              </a:rPr>
              <a:t>Using Hungarian notation is not allowed.</a:t>
            </a:r>
          </a:p>
          <a:p>
            <a:pPr>
              <a:defRPr/>
            </a:pPr>
            <a:endParaRPr lang="en-US" sz="1800" kern="0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sz="1800" kern="0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sz="1800" kern="0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sz="1800" kern="0" dirty="0" smtClean="0"/>
          </a:p>
          <a:p>
            <a:pPr>
              <a:defRPr/>
            </a:pPr>
            <a:endParaRPr lang="en-US" sz="1800" kern="0" dirty="0" smtClean="0"/>
          </a:p>
          <a:p>
            <a:pPr>
              <a:defRPr/>
            </a:pPr>
            <a:endParaRPr lang="en-US" sz="1800" kern="0" dirty="0" smtClean="0"/>
          </a:p>
          <a:p>
            <a:pPr>
              <a:defRPr/>
            </a:pPr>
            <a:r>
              <a:rPr lang="en-US" sz="1800" kern="0" dirty="0" smtClean="0"/>
              <a:t>An exception to this rule is GUI code:</a:t>
            </a:r>
            <a:endParaRPr lang="uk-UA" kern="0" dirty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2693988"/>
            <a:ext cx="6778625" cy="14700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5084763"/>
            <a:ext cx="56515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itle 3"/>
          <p:cNvSpPr>
            <a:spLocks noGrp="1"/>
          </p:cNvSpPr>
          <p:nvPr>
            <p:ph type="title"/>
          </p:nvPr>
        </p:nvSpPr>
        <p:spPr bwMode="auto">
          <a:xfrm>
            <a:off x="3419872" y="491342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dirty="0" smtClean="0">
                <a:solidFill>
                  <a:srgbClr val="C5F0FF"/>
                </a:solidFill>
              </a:rPr>
              <a:t>General rules</a:t>
            </a:r>
          </a:p>
        </p:txBody>
      </p:sp>
    </p:spTree>
    <p:extLst>
      <p:ext uri="{BB962C8B-B14F-4D97-AF65-F5344CB8AC3E}">
        <p14:creationId xmlns:p14="http://schemas.microsoft.com/office/powerpoint/2010/main" val="14631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 bwMode="auto">
          <a:xfrm>
            <a:off x="3275856" y="476672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dirty="0" smtClean="0">
                <a:solidFill>
                  <a:srgbClr val="C5F0FF"/>
                </a:solidFill>
              </a:rPr>
              <a:t>File Organization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9" y="1476375"/>
            <a:ext cx="8291513" cy="4554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270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 bwMode="auto">
          <a:xfrm>
            <a:off x="3707904" y="332656"/>
            <a:ext cx="8229600" cy="1214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dirty="0" smtClean="0">
                <a:solidFill>
                  <a:srgbClr val="C5F0FF"/>
                </a:solidFill>
              </a:rPr>
              <a:t>Namespaces</a:t>
            </a:r>
            <a:endParaRPr lang="en-US" altLang="en-US" sz="2800" b="1" dirty="0" smtClean="0">
              <a:solidFill>
                <a:srgbClr val="C5F0FF"/>
              </a:solidFill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" y="1124744"/>
            <a:ext cx="8761413" cy="5591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8" name="Прямоугольник 3"/>
          <p:cNvSpPr/>
          <p:nvPr/>
        </p:nvSpPr>
        <p:spPr>
          <a:xfrm>
            <a:off x="1382713" y="2751138"/>
            <a:ext cx="6753225" cy="952500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/>
            </a:solidFill>
          </a:ln>
        </p:spPr>
        <p:txBody>
          <a:bodyPr>
            <a:spAutoFit/>
          </a:bodyPr>
          <a:lstStyle/>
          <a:p>
            <a:pPr marL="342900" indent="-342900" fontAlgn="auto">
              <a:spcBef>
                <a:spcPct val="5000"/>
              </a:spcBef>
              <a:spcAft>
                <a:spcPts val="0"/>
              </a:spcAft>
              <a:defRPr/>
            </a:pPr>
            <a:r>
              <a:rPr lang="en-US" kern="0" dirty="0" err="1">
                <a:solidFill>
                  <a:srgbClr val="1F497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CompanyName.TechnologyName</a:t>
            </a:r>
            <a:r>
              <a:rPr lang="en-US" kern="0" dirty="0">
                <a:solidFill>
                  <a:srgbClr val="1F497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[.Feature][.Design]</a:t>
            </a:r>
          </a:p>
          <a:p>
            <a:pPr marL="342900" indent="-342900" fontAlgn="auto">
              <a:spcBef>
                <a:spcPct val="5000"/>
              </a:spcBef>
              <a:spcAft>
                <a:spcPts val="0"/>
              </a:spcAft>
              <a:defRPr/>
            </a:pPr>
            <a:r>
              <a:rPr lang="en-US" kern="0" dirty="0" err="1">
                <a:solidFill>
                  <a:srgbClr val="1F497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Baseshop.Media</a:t>
            </a:r>
            <a:endParaRPr lang="en-US" kern="0" dirty="0">
              <a:solidFill>
                <a:srgbClr val="1F497D">
                  <a:lumMod val="60000"/>
                  <a:lumOff val="4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fontAlgn="auto">
              <a:spcBef>
                <a:spcPct val="5000"/>
              </a:spcBef>
              <a:spcAft>
                <a:spcPts val="0"/>
              </a:spcAft>
              <a:defRPr/>
            </a:pPr>
            <a:r>
              <a:rPr lang="en-US" kern="0" dirty="0" err="1">
                <a:solidFill>
                  <a:srgbClr val="1F497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Baseshop.Media.Design</a:t>
            </a:r>
            <a:endParaRPr lang="uk-UA" kern="0" dirty="0">
              <a:solidFill>
                <a:srgbClr val="1F497D">
                  <a:lumMod val="60000"/>
                  <a:lumOff val="4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 bwMode="auto">
          <a:xfrm>
            <a:off x="3347864" y="54868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dirty="0" smtClean="0">
                <a:solidFill>
                  <a:srgbClr val="C5F0FF"/>
                </a:solidFill>
              </a:rPr>
              <a:t>Classes names</a:t>
            </a:r>
            <a:endParaRPr lang="en-US" altLang="en-US" sz="2800" b="1" dirty="0" smtClean="0">
              <a:solidFill>
                <a:srgbClr val="C5F0FF"/>
              </a:solidFill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387350" y="1371600"/>
            <a:ext cx="8382000" cy="241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3.2. Class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names must be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nouns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noun phrases.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Pascal Casing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use the same name for a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namespace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a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use any class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prefix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CFileStream _fileStream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- FileStream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uk-UA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2014">
  <a:themeElements>
    <a:clrScheme name="yello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yellow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yell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blue page">
  <a:themeElements>
    <a:clrScheme name="4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blue page">
  <a:themeElements>
    <a:clrScheme name="5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blue page">
  <a:themeElements>
    <a:clrScheme name="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ang">
  <a:themeElements>
    <a:clrScheme name="or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rang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r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ed">
  <a:themeElements>
    <a:clrScheme name="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e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en">
  <a:themeElements>
    <a:clrScheme name="g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ee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ue">
  <a:themeElements>
    <a:clrScheme name="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iolet">
  <a:themeElements>
    <a:clrScheme name="viol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iole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iol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blue page">
  <a:themeElements>
    <a:clrScheme name="1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blue page">
  <a:themeElements>
    <a:clrScheme name="2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blue page">
  <a:themeElements>
    <a:clrScheme name="3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2014</Template>
  <TotalTime>1606</TotalTime>
  <Words>963</Words>
  <Application>Microsoft Office PowerPoint</Application>
  <PresentationFormat>On-screen Show (4:3)</PresentationFormat>
  <Paragraphs>321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26</vt:i4>
      </vt:variant>
    </vt:vector>
  </HeadingPairs>
  <TitlesOfParts>
    <vt:vector size="45" baseType="lpstr">
      <vt:lpstr>ＭＳ Ｐゴシック</vt:lpstr>
      <vt:lpstr>Arial</vt:lpstr>
      <vt:lpstr>Blackadder ITC</vt:lpstr>
      <vt:lpstr>Calibri</vt:lpstr>
      <vt:lpstr>Courier New</vt:lpstr>
      <vt:lpstr>Verdana</vt:lpstr>
      <vt:lpstr>Wingdings</vt:lpstr>
      <vt:lpstr>Template 2014</vt:lpstr>
      <vt:lpstr>orang</vt:lpstr>
      <vt:lpstr>red</vt:lpstr>
      <vt:lpstr>green</vt:lpstr>
      <vt:lpstr>blue</vt:lpstr>
      <vt:lpstr>violet</vt:lpstr>
      <vt:lpstr>1_blue page</vt:lpstr>
      <vt:lpstr>2_blue page</vt:lpstr>
      <vt:lpstr>3_blue page</vt:lpstr>
      <vt:lpstr>4_blue page</vt:lpstr>
      <vt:lpstr>5_blue page</vt:lpstr>
      <vt:lpstr>blue page</vt:lpstr>
      <vt:lpstr>Program Structure and Code Conventions  </vt:lpstr>
      <vt:lpstr>Introduction</vt:lpstr>
      <vt:lpstr>Agenda</vt:lpstr>
      <vt:lpstr>General rules</vt:lpstr>
      <vt:lpstr>General rules</vt:lpstr>
      <vt:lpstr>General rules</vt:lpstr>
      <vt:lpstr>File Organization</vt:lpstr>
      <vt:lpstr>Namespaces</vt:lpstr>
      <vt:lpstr>Classes names</vt:lpstr>
      <vt:lpstr>Interfaces names</vt:lpstr>
      <vt:lpstr>Methods names</vt:lpstr>
      <vt:lpstr>Methods. Best practices</vt:lpstr>
      <vt:lpstr>Methods. Best practices</vt:lpstr>
      <vt:lpstr>Fields names</vt:lpstr>
      <vt:lpstr>Properties names</vt:lpstr>
      <vt:lpstr>Local variables </vt:lpstr>
      <vt:lpstr>Local variables</vt:lpstr>
      <vt:lpstr>Enum </vt:lpstr>
      <vt:lpstr>Enum</vt:lpstr>
      <vt:lpstr>Comments</vt:lpstr>
      <vt:lpstr>Comments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Леся</dc:creator>
  <cp:lastModifiedBy>Lesya Klakovych</cp:lastModifiedBy>
  <cp:revision>189</cp:revision>
  <dcterms:created xsi:type="dcterms:W3CDTF">2014-04-03T15:55:56Z</dcterms:created>
  <dcterms:modified xsi:type="dcterms:W3CDTF">2017-01-16T15:19:48Z</dcterms:modified>
</cp:coreProperties>
</file>