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71"/>
  </p:notesMasterIdLst>
  <p:sldIdLst>
    <p:sldId id="389" r:id="rId2"/>
    <p:sldId id="394" r:id="rId3"/>
    <p:sldId id="338" r:id="rId4"/>
    <p:sldId id="370" r:id="rId5"/>
    <p:sldId id="391" r:id="rId6"/>
    <p:sldId id="375" r:id="rId7"/>
    <p:sldId id="376" r:id="rId8"/>
    <p:sldId id="377" r:id="rId9"/>
    <p:sldId id="304" r:id="rId10"/>
    <p:sldId id="341" r:id="rId11"/>
    <p:sldId id="340" r:id="rId12"/>
    <p:sldId id="306" r:id="rId13"/>
    <p:sldId id="307" r:id="rId14"/>
    <p:sldId id="308" r:id="rId15"/>
    <p:sldId id="342" r:id="rId16"/>
    <p:sldId id="313" r:id="rId17"/>
    <p:sldId id="380" r:id="rId18"/>
    <p:sldId id="321" r:id="rId19"/>
    <p:sldId id="343" r:id="rId20"/>
    <p:sldId id="322" r:id="rId21"/>
    <p:sldId id="339" r:id="rId22"/>
    <p:sldId id="324" r:id="rId23"/>
    <p:sldId id="325" r:id="rId24"/>
    <p:sldId id="348" r:id="rId25"/>
    <p:sldId id="326" r:id="rId26"/>
    <p:sldId id="327" r:id="rId27"/>
    <p:sldId id="328" r:id="rId28"/>
    <p:sldId id="351" r:id="rId29"/>
    <p:sldId id="381" r:id="rId30"/>
    <p:sldId id="344" r:id="rId31"/>
    <p:sldId id="345" r:id="rId32"/>
    <p:sldId id="349" r:id="rId33"/>
    <p:sldId id="330" r:id="rId34"/>
    <p:sldId id="331" r:id="rId35"/>
    <p:sldId id="332" r:id="rId36"/>
    <p:sldId id="334" r:id="rId37"/>
    <p:sldId id="350" r:id="rId38"/>
    <p:sldId id="335" r:id="rId39"/>
    <p:sldId id="352" r:id="rId40"/>
    <p:sldId id="336" r:id="rId41"/>
    <p:sldId id="337" r:id="rId42"/>
    <p:sldId id="310" r:id="rId43"/>
    <p:sldId id="314" r:id="rId44"/>
    <p:sldId id="353" r:id="rId45"/>
    <p:sldId id="316" r:id="rId46"/>
    <p:sldId id="317" r:id="rId47"/>
    <p:sldId id="382" r:id="rId48"/>
    <p:sldId id="319" r:id="rId49"/>
    <p:sldId id="315" r:id="rId50"/>
    <p:sldId id="320" r:id="rId51"/>
    <p:sldId id="386" r:id="rId52"/>
    <p:sldId id="311" r:id="rId53"/>
    <p:sldId id="312" r:id="rId54"/>
    <p:sldId id="356" r:id="rId55"/>
    <p:sldId id="399" r:id="rId56"/>
    <p:sldId id="400" r:id="rId57"/>
    <p:sldId id="355" r:id="rId58"/>
    <p:sldId id="388" r:id="rId59"/>
    <p:sldId id="359" r:id="rId60"/>
    <p:sldId id="357" r:id="rId61"/>
    <p:sldId id="361" r:id="rId62"/>
    <p:sldId id="387" r:id="rId63"/>
    <p:sldId id="364" r:id="rId64"/>
    <p:sldId id="362" r:id="rId65"/>
    <p:sldId id="383" r:id="rId66"/>
    <p:sldId id="384" r:id="rId67"/>
    <p:sldId id="385" r:id="rId68"/>
    <p:sldId id="366" r:id="rId69"/>
    <p:sldId id="288" r:id="rId7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5B3D7"/>
    <a:srgbClr val="4A7EBB"/>
    <a:srgbClr val="ADADAD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8246" autoAdjust="0"/>
  </p:normalViewPr>
  <p:slideViewPr>
    <p:cSldViewPr>
      <p:cViewPr>
        <p:scale>
          <a:sx n="70" d="100"/>
          <a:sy n="70" d="100"/>
        </p:scale>
        <p:origin x="-228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Sheet1!$F$21:$J$21</c:f>
              <c:strCache>
                <c:ptCount val="5"/>
                <c:pt idx="0">
                  <c:v>17/1/2011</c:v>
                </c:pt>
                <c:pt idx="1">
                  <c:v>18/1/2011</c:v>
                </c:pt>
                <c:pt idx="2">
                  <c:v>19/1/2011</c:v>
                </c:pt>
                <c:pt idx="3">
                  <c:v>20/1/2011</c:v>
                </c:pt>
                <c:pt idx="4">
                  <c:v>21/1/2011</c:v>
                </c:pt>
              </c:strCache>
            </c:strRef>
          </c:cat>
          <c:val>
            <c:numRef>
              <c:f>Sheet1!$F$22:$J$22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10</c:v>
                </c:pt>
                <c:pt idx="3">
                  <c:v>10.5</c:v>
                </c:pt>
                <c:pt idx="4">
                  <c:v>3.5</c:v>
                </c:pt>
              </c:numCache>
            </c:numRef>
          </c:val>
          <c:smooth val="0"/>
        </c:ser>
        <c:ser>
          <c:idx val="1"/>
          <c:order val="1"/>
          <c:cat>
            <c:strRef>
              <c:f>Sheet1!$F$21:$J$21</c:f>
              <c:strCache>
                <c:ptCount val="5"/>
                <c:pt idx="0">
                  <c:v>17/1/2011</c:v>
                </c:pt>
                <c:pt idx="1">
                  <c:v>18/1/2011</c:v>
                </c:pt>
                <c:pt idx="2">
                  <c:v>19/1/2011</c:v>
                </c:pt>
                <c:pt idx="3">
                  <c:v>20/1/2011</c:v>
                </c:pt>
                <c:pt idx="4">
                  <c:v>21/1/2011</c:v>
                </c:pt>
              </c:strCache>
            </c:strRef>
          </c:cat>
          <c:val>
            <c:numRef>
              <c:f>Sheet1!$F$23:$J$23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24832"/>
        <c:axId val="37634816"/>
      </c:lineChart>
      <c:catAx>
        <c:axId val="37624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uk-UA"/>
          </a:p>
        </c:txPr>
        <c:crossAx val="37634816"/>
        <c:crosses val="autoZero"/>
        <c:auto val="1"/>
        <c:lblAlgn val="ctr"/>
        <c:lblOffset val="100"/>
        <c:noMultiLvlLbl val="0"/>
      </c:catAx>
      <c:valAx>
        <c:axId val="3763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uk-UA"/>
          </a:p>
        </c:txPr>
        <c:crossAx val="37624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4919-15E4-4E35-BCA7-8B3F16CCD66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69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26ED19-93A4-45AB-9AB4-151D3539CCFC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2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26ED19-93A4-45AB-9AB4-151D3539CCFC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59" r:id="rId19"/>
    <p:sldLayoutId id="2147483661" r:id="rId20"/>
    <p:sldLayoutId id="2147483660" r:id="rId21"/>
    <p:sldLayoutId id="2147483662" r:id="rId22"/>
    <p:sldLayoutId id="2147483663" r:id="rId23"/>
    <p:sldLayoutId id="2147483664" r:id="rId24"/>
    <p:sldLayoutId id="2147483665" r:id="rId25"/>
  </p:sldLayoutIdLst>
  <p:timing>
    <p:tnLst>
      <p:par>
        <p:cTn id="1" dur="indefinite" restart="never" nodeType="tmRoot"/>
      </p:par>
    </p:tnLst>
  </p:timing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SCRUM Overview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5029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Academy Experts’ group 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January, 2011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Approved by Ivan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Hitskaylo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07.2014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62200" y="2362200"/>
            <a:ext cx="3886200" cy="2743200"/>
            <a:chOff x="3048000" y="2667000"/>
            <a:chExt cx="3886200" cy="2743200"/>
          </a:xfrm>
        </p:grpSpPr>
        <p:sp>
          <p:nvSpPr>
            <p:cNvPr id="9" name="Rounded Rectangle 8"/>
            <p:cNvSpPr/>
            <p:nvPr/>
          </p:nvSpPr>
          <p:spPr>
            <a:xfrm>
              <a:off x="3048000" y="2667000"/>
              <a:ext cx="3886200" cy="1676400"/>
            </a:xfrm>
            <a:prstGeom prst="roundRect">
              <a:avLst/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0" y="3200400"/>
              <a:ext cx="3886200" cy="2209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Planning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Daily Scrum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Retrospective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0" y="27548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Time boxes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86400" y="3962400"/>
            <a:ext cx="3581400" cy="2209800"/>
            <a:chOff x="533400" y="4495800"/>
            <a:chExt cx="3581400" cy="2209800"/>
          </a:xfrm>
        </p:grpSpPr>
        <p:sp>
          <p:nvSpPr>
            <p:cNvPr id="13" name="Rounded Rectangle 12"/>
            <p:cNvSpPr/>
            <p:nvPr/>
          </p:nvSpPr>
          <p:spPr>
            <a:xfrm>
              <a:off x="533400" y="4495800"/>
              <a:ext cx="3581400" cy="1676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3400" y="5029200"/>
              <a:ext cx="3581400" cy="1676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</a:t>
              </a:r>
              <a:r>
                <a:rPr lang="en-US" sz="2200" dirty="0" err="1" smtClean="0">
                  <a:latin typeface="Verdana" pitchFamily="34" charset="0"/>
                </a:rPr>
                <a:t>Burndown</a:t>
              </a:r>
              <a:r>
                <a:rPr lang="en-US" sz="2200" dirty="0" smtClean="0">
                  <a:latin typeface="Verdana" pitchFamily="34" charset="0"/>
                </a:rPr>
                <a:t> Charts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4583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Artifacts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" y="1295400"/>
            <a:ext cx="3581400" cy="2209800"/>
            <a:chOff x="76200" y="1295400"/>
            <a:chExt cx="3581400" cy="2209800"/>
          </a:xfrm>
        </p:grpSpPr>
        <p:sp>
          <p:nvSpPr>
            <p:cNvPr id="5" name="Rounded Rectangle 4"/>
            <p:cNvSpPr/>
            <p:nvPr/>
          </p:nvSpPr>
          <p:spPr>
            <a:xfrm>
              <a:off x="76200" y="1295400"/>
              <a:ext cx="35814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200" y="1828800"/>
              <a:ext cx="3581400" cy="16764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Owner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Scrum Master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Team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13832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Roles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Role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610600" cy="30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Responsibilities: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Responsible for enacting Scrum values and practices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Removes the barriers between the team and the customer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Ensures that the team is fully functional and productive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Enables close cooperation across all roles and functions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Shields the team from external interferences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Responsibilities: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Scrum Master is responsible for the Scrum process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Teaching the organization how to use Scrum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Teaching Product Owner and Team how to fulfill their roles within Scrum process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Facilitating the creativity inside the team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Improving tools and practices used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No authority</a:t>
            </a:r>
            <a:endParaRPr lang="uk-UA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861060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Who is Scrum Master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“Leader of the band”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“C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onductor of the orchestra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”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“Sheep dog”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4820"/>
            <a:ext cx="8655622" cy="304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419600" cy="3962399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 smtClean="0"/>
              <a:t>Exercise: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You are working at “Fat Burger” and are the only person on duty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A customer approaches and orders a “Double Fat Burger Deluxe” with onions, cheese and bacon with fries and a coke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You ring up the order. The price is $5.65.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customer informs you that he only has $1.20</a:t>
            </a:r>
          </a:p>
        </p:txBody>
      </p:sp>
      <p:pic>
        <p:nvPicPr>
          <p:cNvPr id="5" name="Picture 4" descr="burger king coup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4978" y="1600200"/>
            <a:ext cx="4212822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5562600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Verdana" pitchFamily="34" charset="0"/>
              </a:rPr>
              <a:t>What do you do and what do you tell the customer?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Responsibilities: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Defines the features of the product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Decides on release date and content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Responsible for the profitability of the product (ROI)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Prioritizes features according to market value 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Adjusts features and priority every iteration, as needed  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Accepts or reject work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81000" y="2057400"/>
            <a:ext cx="9490075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17300"/>
            <a:ext cx="7653338" cy="425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4" name="Picture 3" descr="Te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64690"/>
            <a:ext cx="8570768" cy="301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495800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/>
              <a:t>SCRUM intro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Scrum Release Cycle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Diagram of Flow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Scrum framework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Roles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Time boxes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Artifacts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Summary</a:t>
            </a:r>
          </a:p>
          <a:p>
            <a:endParaRPr lang="en-US" dirty="0"/>
          </a:p>
        </p:txBody>
      </p:sp>
      <p:pic>
        <p:nvPicPr>
          <p:cNvPr id="4" name="Рисунок 4" descr="22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676400"/>
            <a:ext cx="3857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Typically 7+/-2 people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Cross-functional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/>
              <a:t>Programmers, testers, user experience designers, etc.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Members should be full-time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May be exceptions (e.g., database administrator)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Teams are self-organizing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Ideally, no titles but rarely a possibility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Membership should change only between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Everyone necessary to go from product backlog to potentially shippable product increment, including: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Programmers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Testers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Analysts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DBAs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Tech Writers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UI Designers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Etc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You are the Scrum Master and …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The analyst on the project wants to work one sprint ahead so that the analysis is ready when the programmers need it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The tech writers want to work one sprint behind so that they are “more efficient.”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What do you do?</a:t>
            </a:r>
            <a:endParaRPr lang="en-US" sz="1800" dirty="0"/>
          </a:p>
        </p:txBody>
      </p:sp>
      <p:pic>
        <p:nvPicPr>
          <p:cNvPr id="4" name="Picture 3" descr="Tas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0386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86400" y="4038600"/>
            <a:ext cx="3581400" cy="2209800"/>
            <a:chOff x="533400" y="4495800"/>
            <a:chExt cx="3581400" cy="2209800"/>
          </a:xfrm>
        </p:grpSpPr>
        <p:sp>
          <p:nvSpPr>
            <p:cNvPr id="40" name="Rounded Rectangle 39"/>
            <p:cNvSpPr/>
            <p:nvPr/>
          </p:nvSpPr>
          <p:spPr>
            <a:xfrm>
              <a:off x="533400" y="4495800"/>
              <a:ext cx="3581400" cy="1676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400" y="5029200"/>
              <a:ext cx="3581400" cy="1676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</a:t>
              </a:r>
              <a:r>
                <a:rPr lang="en-US" sz="2200" dirty="0" err="1" smtClean="0">
                  <a:latin typeface="Verdana" pitchFamily="34" charset="0"/>
                </a:rPr>
                <a:t>Burndown</a:t>
              </a:r>
              <a:r>
                <a:rPr lang="en-US" sz="2200" dirty="0" smtClean="0">
                  <a:latin typeface="Verdana" pitchFamily="34" charset="0"/>
                </a:rPr>
                <a:t> Charts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" y="4583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Artifacts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" y="1371600"/>
            <a:ext cx="3581400" cy="2209800"/>
            <a:chOff x="76200" y="1371600"/>
            <a:chExt cx="3581400" cy="2209800"/>
          </a:xfrm>
        </p:grpSpPr>
        <p:sp>
          <p:nvSpPr>
            <p:cNvPr id="32" name="Rounded Rectangle 31"/>
            <p:cNvSpPr/>
            <p:nvPr/>
          </p:nvSpPr>
          <p:spPr>
            <a:xfrm>
              <a:off x="76200" y="1371600"/>
              <a:ext cx="3581400" cy="1676400"/>
            </a:xfrm>
            <a:prstGeom prst="roundRect">
              <a:avLst/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200" y="1905000"/>
              <a:ext cx="3581400" cy="1676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Owner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Scrum Master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Team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" y="1459468"/>
              <a:ext cx="15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Roles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362200" y="2438400"/>
            <a:ext cx="3886200" cy="2743200"/>
            <a:chOff x="3048000" y="2667000"/>
            <a:chExt cx="3886200" cy="2743200"/>
          </a:xfrm>
        </p:grpSpPr>
        <p:sp>
          <p:nvSpPr>
            <p:cNvPr id="36" name="Rounded Rectangle 35"/>
            <p:cNvSpPr/>
            <p:nvPr/>
          </p:nvSpPr>
          <p:spPr>
            <a:xfrm>
              <a:off x="3048000" y="2667000"/>
              <a:ext cx="38862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48000" y="3200400"/>
              <a:ext cx="3886200" cy="22098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Planning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Daily Scrum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Retrospective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76600" y="27548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Time boxes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pic>
        <p:nvPicPr>
          <p:cNvPr id="6" name="Content Placeholder 5" descr="Spri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3880" y="1641683"/>
            <a:ext cx="5557520" cy="4184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524000" y="2743200"/>
            <a:ext cx="990600" cy="1295400"/>
          </a:xfrm>
          <a:prstGeom prst="line">
            <a:avLst/>
          </a:prstGeom>
          <a:noFill/>
          <a:ln w="25400">
            <a:solidFill>
              <a:srgbClr val="385D8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47800" y="4019005"/>
            <a:ext cx="5791200" cy="914400"/>
            <a:chOff x="1447800" y="4019005"/>
            <a:chExt cx="5791200" cy="91440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47800" y="4476205"/>
              <a:ext cx="5791200" cy="0"/>
            </a:xfrm>
            <a:prstGeom prst="line">
              <a:avLst/>
            </a:prstGeom>
            <a:noFill/>
            <a:ln w="50800">
              <a:solidFill>
                <a:srgbClr val="385D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47800" y="4019005"/>
              <a:ext cx="0" cy="914400"/>
            </a:xfrm>
            <a:prstGeom prst="line">
              <a:avLst/>
            </a:prstGeom>
            <a:noFill/>
            <a:ln w="50800">
              <a:solidFill>
                <a:srgbClr val="385D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905000" y="4201885"/>
              <a:ext cx="0" cy="548640"/>
            </a:xfrm>
            <a:prstGeom prst="line">
              <a:avLst/>
            </a:prstGeom>
            <a:noFill/>
            <a:ln w="50800">
              <a:solidFill>
                <a:srgbClr val="385D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V="1">
              <a:off x="7239000" y="4019005"/>
              <a:ext cx="0" cy="914400"/>
            </a:xfrm>
            <a:prstGeom prst="line">
              <a:avLst/>
            </a:prstGeom>
            <a:noFill/>
            <a:ln w="50800">
              <a:solidFill>
                <a:srgbClr val="385D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6781800" y="4201885"/>
              <a:ext cx="0" cy="548640"/>
            </a:xfrm>
            <a:prstGeom prst="line">
              <a:avLst/>
            </a:prstGeom>
            <a:noFill/>
            <a:ln w="50800">
              <a:solidFill>
                <a:srgbClr val="385D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2324100" y="5181600"/>
            <a:ext cx="4038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2-4 weeks sprint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9600" y="1722120"/>
            <a:ext cx="3044952" cy="1097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planning</a:t>
            </a:r>
          </a:p>
          <a:p>
            <a:pPr algn="ctr"/>
            <a:r>
              <a:rPr lang="en-US" dirty="0" smtClean="0"/>
              <a:t>4/4 hrs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32248" y="1722120"/>
            <a:ext cx="3044952" cy="1097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Review and Retrospectives</a:t>
            </a:r>
          </a:p>
          <a:p>
            <a:pPr algn="ctr"/>
            <a:r>
              <a:rPr lang="en-US" dirty="0" smtClean="0"/>
              <a:t>4/4 hrs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81300" y="4038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85D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Development Work</a:t>
            </a:r>
            <a:endParaRPr lang="en-US" sz="2400" dirty="0">
              <a:solidFill>
                <a:srgbClr val="385D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6172200" y="2819400"/>
            <a:ext cx="990600" cy="1295400"/>
          </a:xfrm>
          <a:prstGeom prst="line">
            <a:avLst/>
          </a:prstGeom>
          <a:noFill/>
          <a:ln w="25400">
            <a:solidFill>
              <a:srgbClr val="385D8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2-4 weeks iteration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 does work from product backlog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 commits to achieve the sprint goal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 plans work for sprint on a Sprint Planning meeting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 demos work completed on a Sprint Review Meeting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Every day team highlights progress on a Daily Scrum meeting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Sprint </a:t>
            </a:r>
            <a:r>
              <a:rPr lang="en-US" sz="1800" dirty="0" err="1" smtClean="0"/>
              <a:t>Burndown</a:t>
            </a:r>
            <a:r>
              <a:rPr lang="en-US" sz="1800" dirty="0" smtClean="0"/>
              <a:t> chart is used to visualize team progress</a:t>
            </a: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Abnormal Termination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Sprint can be cancelled if Team cannot meet Sprint goals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Management can cancel Sprint if external circumstances breaks Sprint goal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If Sprint is terminated, next step is to have next Sprint Planning meeting, review the reason of termination and start another Sprint</a:t>
            </a:r>
            <a:endParaRPr lang="uk-UA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4" name="Picture 3" descr="SprintPlan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714876" cy="4693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533400" y="1524000"/>
            <a:ext cx="8382000" cy="5029200"/>
            <a:chOff x="533400" y="1600200"/>
            <a:chExt cx="8382000" cy="5029200"/>
          </a:xfrm>
        </p:grpSpPr>
        <p:sp>
          <p:nvSpPr>
            <p:cNvPr id="19" name="Rounded Rectangle 18"/>
            <p:cNvSpPr/>
            <p:nvPr/>
          </p:nvSpPr>
          <p:spPr>
            <a:xfrm>
              <a:off x="2743200" y="1600200"/>
              <a:ext cx="4114800" cy="50292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 smtClean="0">
                  <a:latin typeface="Verdana" pitchFamily="34" charset="0"/>
                </a:rPr>
                <a:t>Sprint Planning Meeting</a:t>
              </a:r>
              <a:endParaRPr lang="en-US" sz="1600" dirty="0" smtClean="0">
                <a:latin typeface="Verdana" pitchFamily="34" charset="0"/>
              </a:endParaRPr>
            </a:p>
            <a:p>
              <a:pPr algn="ctr"/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71800" y="2286000"/>
              <a:ext cx="3733800" cy="1447800"/>
            </a:xfrm>
            <a:prstGeom prst="round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latin typeface="Verdana" pitchFamily="34" charset="0"/>
                </a:rPr>
                <a:t>Sprint Prioritization</a:t>
              </a:r>
            </a:p>
            <a:p>
              <a:endParaRPr lang="en-US" sz="1400" dirty="0" smtClean="0">
                <a:latin typeface="Verdana" pitchFamily="34" charset="0"/>
              </a:endParaRPr>
            </a:p>
            <a:p>
              <a:pPr lvl="0">
                <a:buFont typeface="Wingdings" pitchFamily="2" charset="2"/>
                <a:buChar char="ü"/>
              </a:pPr>
              <a:r>
                <a:rPr lang="en-US" sz="1400" dirty="0" smtClean="0">
                  <a:latin typeface="Verdana" pitchFamily="34" charset="0"/>
                </a:rPr>
                <a:t>  Analyze and evaluate Product Backlog</a:t>
              </a:r>
            </a:p>
            <a:p>
              <a:pPr lvl="0">
                <a:buFont typeface="Wingdings" pitchFamily="2" charset="2"/>
                <a:buChar char="ü"/>
              </a:pPr>
              <a:r>
                <a:rPr lang="en-US" sz="1400" dirty="0" smtClean="0">
                  <a:latin typeface="Verdana" pitchFamily="34" charset="0"/>
                </a:rPr>
                <a:t>  Select sprint goal</a:t>
              </a:r>
            </a:p>
            <a:p>
              <a:pPr algn="ctr"/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71800" y="3886200"/>
              <a:ext cx="3733800" cy="2514600"/>
            </a:xfrm>
            <a:prstGeom prst="round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 smtClean="0">
                  <a:latin typeface="Verdana" pitchFamily="34" charset="0"/>
                </a:rPr>
                <a:t>Sprint Prioritization</a:t>
              </a: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en-US" sz="1400" dirty="0" smtClean="0">
                  <a:latin typeface="Verdana" pitchFamily="34" charset="0"/>
                </a:rPr>
                <a:t>  Decide how to achieve sprint goal (design)</a:t>
              </a: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en-US" sz="1400" dirty="0" smtClean="0">
                  <a:latin typeface="Verdana" pitchFamily="34" charset="0"/>
                </a:rPr>
                <a:t>  Create sprint backlog (tasks) from product backlog items (user stories / features)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en-US" sz="1400" dirty="0" smtClean="0">
                  <a:latin typeface="Verdana" pitchFamily="34" charset="0"/>
                </a:rPr>
                <a:t>  Estimate sprint backlog in hours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3400" y="2514600"/>
              <a:ext cx="1676400" cy="6096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latin typeface="Verdana" pitchFamily="34" charset="0"/>
                </a:rPr>
                <a:t>Team </a:t>
              </a:r>
            </a:p>
            <a:p>
              <a:pPr algn="ctr"/>
              <a:r>
                <a:rPr lang="en-US" sz="1400" dirty="0" smtClean="0">
                  <a:latin typeface="Verdana" pitchFamily="34" charset="0"/>
                </a:rPr>
                <a:t>Capacity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3400" y="3733800"/>
              <a:ext cx="1676400" cy="6096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latin typeface="Verdana" pitchFamily="34" charset="0"/>
                </a:rPr>
                <a:t>Product </a:t>
              </a:r>
            </a:p>
            <a:p>
              <a:pPr algn="ctr"/>
              <a:r>
                <a:rPr lang="en-US" sz="1400" dirty="0" smtClean="0">
                  <a:latin typeface="Verdana" pitchFamily="34" charset="0"/>
                </a:rPr>
                <a:t>Backlog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" y="4953000"/>
              <a:ext cx="1676400" cy="6096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latin typeface="Verdana" pitchFamily="34" charset="0"/>
                </a:rPr>
                <a:t>Technology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239000" y="2667000"/>
              <a:ext cx="1676400" cy="609600"/>
            </a:xfrm>
            <a:prstGeom prst="round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latin typeface="Verdana" pitchFamily="34" charset="0"/>
                </a:rPr>
                <a:t>Sprint </a:t>
              </a:r>
            </a:p>
            <a:p>
              <a:pPr algn="ctr"/>
              <a:r>
                <a:rPr lang="en-US" sz="1400" dirty="0" smtClean="0">
                  <a:latin typeface="Verdana" pitchFamily="34" charset="0"/>
                </a:rPr>
                <a:t>Goal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39000" y="4648200"/>
              <a:ext cx="1676400" cy="609600"/>
            </a:xfrm>
            <a:prstGeom prst="round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latin typeface="Verdana" pitchFamily="34" charset="0"/>
                </a:rPr>
                <a:t>Sprint </a:t>
              </a:r>
            </a:p>
            <a:p>
              <a:pPr algn="ctr"/>
              <a:r>
                <a:rPr lang="en-US" sz="1400" dirty="0" smtClean="0">
                  <a:latin typeface="Verdana" pitchFamily="34" charset="0"/>
                </a:rPr>
                <a:t>Backlog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209800" y="27432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209800" y="39624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209800" y="51816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6705600" y="28956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05600" y="48768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SCRUM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Autofit/>
          </a:bodyPr>
          <a:lstStyle/>
          <a:p>
            <a:pPr marL="698500" indent="-444500">
              <a:spcBef>
                <a:spcPts val="1100"/>
              </a:spcBef>
              <a:defRPr/>
            </a:pPr>
            <a:r>
              <a:rPr lang="en-US" sz="1800" b="1" dirty="0" smtClean="0"/>
              <a:t>Scrum</a:t>
            </a:r>
            <a:r>
              <a:rPr lang="en-US" sz="1800" dirty="0" smtClean="0"/>
              <a:t> is the framework which consists of a set of Scrum Teams and their associated roles; Time-Boxes, Artifacts, and Rules. </a:t>
            </a:r>
          </a:p>
          <a:p>
            <a:pPr marL="698500" indent="-444500">
              <a:spcBef>
                <a:spcPts val="1100"/>
              </a:spcBef>
              <a:defRPr/>
            </a:pPr>
            <a:r>
              <a:rPr lang="en-US" sz="1800" b="1" dirty="0" smtClean="0"/>
              <a:t>Scrum Teams:</a:t>
            </a:r>
          </a:p>
          <a:p>
            <a:pPr marL="1098550" lvl="1" indent="-444500">
              <a:spcBef>
                <a:spcPts val="11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Self-organizing and cross-functional;</a:t>
            </a:r>
          </a:p>
          <a:p>
            <a:pPr marL="1098550" lvl="1" indent="-444500">
              <a:spcBef>
                <a:spcPts val="11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work in iterations.</a:t>
            </a:r>
          </a:p>
          <a:p>
            <a:pPr marL="698500" indent="-444500">
              <a:spcBef>
                <a:spcPts val="1100"/>
              </a:spcBef>
              <a:defRPr/>
            </a:pPr>
            <a:r>
              <a:rPr lang="en-US" sz="1800" b="1" dirty="0" smtClean="0"/>
              <a:t>Consists of the following three roles:</a:t>
            </a:r>
            <a:r>
              <a:rPr lang="en-US" sz="1800" dirty="0" smtClean="0"/>
              <a:t> </a:t>
            </a:r>
          </a:p>
          <a:p>
            <a:pPr marL="1098550" lvl="1" indent="-444500">
              <a:spcBef>
                <a:spcPts val="1100"/>
              </a:spcBef>
              <a:buFont typeface="Arial" pitchFamily="34" charset="0"/>
              <a:buChar char="•"/>
              <a:defRPr/>
            </a:pPr>
            <a:r>
              <a:rPr lang="en-US" sz="1600" i="1" dirty="0" smtClean="0"/>
              <a:t>Scrum Master</a:t>
            </a:r>
            <a:r>
              <a:rPr lang="en-US" sz="1600" dirty="0" smtClean="0"/>
              <a:t>, who is responsible for ensuring the process is understood and followed; </a:t>
            </a:r>
          </a:p>
          <a:p>
            <a:pPr marL="1098550" lvl="1" indent="-444500">
              <a:spcBef>
                <a:spcPts val="1100"/>
              </a:spcBef>
              <a:buFont typeface="Arial" pitchFamily="34" charset="0"/>
              <a:buChar char="•"/>
              <a:defRPr/>
            </a:pPr>
            <a:r>
              <a:rPr lang="en-US" sz="1600" i="1" dirty="0" smtClean="0"/>
              <a:t>Product Owner</a:t>
            </a:r>
            <a:r>
              <a:rPr lang="en-US" sz="1600" dirty="0" smtClean="0"/>
              <a:t>, who is responsible for creation and managing requirements;</a:t>
            </a:r>
          </a:p>
          <a:p>
            <a:pPr marL="1098550" lvl="1" indent="-444500">
              <a:spcBef>
                <a:spcPts val="1100"/>
              </a:spcBef>
              <a:buFont typeface="Arial" pitchFamily="34" charset="0"/>
              <a:buChar char="•"/>
              <a:defRPr/>
            </a:pPr>
            <a:r>
              <a:rPr lang="en-US" sz="1600" i="1" dirty="0" smtClean="0"/>
              <a:t>Team</a:t>
            </a:r>
            <a:r>
              <a:rPr lang="en-US" sz="1600" dirty="0" smtClean="0"/>
              <a:t>, which does the work.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Autofit/>
          </a:bodyPr>
          <a:lstStyle/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Team selects items from the product backlog they can commit to completing</a:t>
            </a:r>
          </a:p>
          <a:p>
            <a:pPr marL="698500" indent="-444500">
              <a:lnSpc>
                <a:spcPct val="150000"/>
              </a:lnSpc>
              <a:spcBef>
                <a:spcPts val="1400"/>
              </a:spcBef>
              <a:defRPr/>
            </a:pPr>
            <a:r>
              <a:rPr lang="en-US" sz="1800" dirty="0" smtClean="0"/>
              <a:t>Sprint backlog is created</a:t>
            </a:r>
          </a:p>
          <a:p>
            <a:pPr marL="1441450" lvl="2" indent="-444500">
              <a:lnSpc>
                <a:spcPct val="150000"/>
              </a:lnSpc>
              <a:spcBef>
                <a:spcPts val="1400"/>
              </a:spcBef>
              <a:defRPr/>
            </a:pPr>
            <a:r>
              <a:rPr lang="en-US" dirty="0" smtClean="0"/>
              <a:t>Tasks are identified and each is estimated (1-16 hours)</a:t>
            </a:r>
          </a:p>
          <a:p>
            <a:pPr marL="1441450" lvl="2" indent="-444500">
              <a:lnSpc>
                <a:spcPct val="150000"/>
              </a:lnSpc>
              <a:spcBef>
                <a:spcPts val="1400"/>
              </a:spcBef>
              <a:defRPr/>
            </a:pPr>
            <a:r>
              <a:rPr lang="en-US" dirty="0" smtClean="0"/>
              <a:t>Collaboratively, not done alone by the Scrum Master</a:t>
            </a:r>
          </a:p>
          <a:p>
            <a:pPr marL="698500" indent="-444500">
              <a:lnSpc>
                <a:spcPct val="150000"/>
              </a:lnSpc>
              <a:spcBef>
                <a:spcPts val="1400"/>
              </a:spcBef>
              <a:defRPr/>
            </a:pPr>
            <a:r>
              <a:rPr lang="en-US" sz="1800" dirty="0" smtClean="0"/>
              <a:t>High-level design is 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3898900" y="3733800"/>
            <a:ext cx="639763" cy="0"/>
          </a:xfrm>
          <a:prstGeom prst="line">
            <a:avLst/>
          </a:prstGeom>
          <a:noFill/>
          <a:ln w="50800">
            <a:solidFill>
              <a:srgbClr val="385D8A">
                <a:alpha val="50000"/>
              </a:srgbClr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2784475"/>
            <a:ext cx="3449638" cy="1917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1599" dir="3119987" algn="ctr" rotWithShape="0">
              <a:schemeClr val="bg2">
                <a:alpha val="74997"/>
              </a:schemeClr>
            </a:outerShdw>
          </a:effectLst>
        </p:spPr>
        <p:txBody>
          <a:bodyPr lIns="152393" tIns="152393" rIns="152393" bIns="152393"/>
          <a:lstStyle/>
          <a:p>
            <a:pPr algn="l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  <a:sym typeface="Comic Sans MS" pitchFamily="66" charset="0"/>
              </a:rPr>
              <a:t>As a vacation planner, I want to see photos of the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Comic Sans MS" pitchFamily="66" charset="0"/>
              </a:rPr>
              <a:t>hotels.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  <a:sym typeface="Comic Sans MS" pitchFamily="66" charset="0"/>
            </a:endParaRPr>
          </a:p>
          <a:p>
            <a:pPr algn="l">
              <a:lnSpc>
                <a:spcPct val="90000"/>
              </a:lnSpc>
              <a:tabLst>
                <a:tab pos="457200" algn="l"/>
              </a:tabLst>
              <a:defRPr/>
            </a:pPr>
            <a:endParaRPr lang="en-US" dirty="0"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2819400"/>
            <a:ext cx="3962400" cy="1828800"/>
          </a:xfrm>
          <a:prstGeom prst="roundRect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Code the middle tier (8 hours)</a:t>
            </a:r>
          </a:p>
          <a:p>
            <a:r>
              <a:rPr lang="en-US" dirty="0" smtClean="0"/>
              <a:t>Code the user interface (4 hours)</a:t>
            </a:r>
          </a:p>
          <a:p>
            <a:r>
              <a:rPr lang="en-US" dirty="0" smtClean="0"/>
              <a:t>Write test fixtures (4 hours)</a:t>
            </a:r>
          </a:p>
          <a:p>
            <a:r>
              <a:rPr lang="en-US" dirty="0" smtClean="0"/>
              <a:t>Code the </a:t>
            </a:r>
            <a:r>
              <a:rPr lang="en-US" dirty="0" err="1" smtClean="0"/>
              <a:t>foo</a:t>
            </a:r>
            <a:r>
              <a:rPr lang="en-US" dirty="0" smtClean="0"/>
              <a:t> class (6 hours)</a:t>
            </a:r>
          </a:p>
          <a:p>
            <a:r>
              <a:rPr lang="en-US" dirty="0" smtClean="0"/>
              <a:t>Update performance tests (4 hours)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pic>
        <p:nvPicPr>
          <p:cNvPr id="6" name="Picture 5" descr="DailyScr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5607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0" indent="-444500">
              <a:lnSpc>
                <a:spcPct val="150000"/>
              </a:lnSpc>
              <a:defRPr/>
            </a:pPr>
            <a:r>
              <a:rPr lang="en-US" sz="1800" b="1" dirty="0" smtClean="0"/>
              <a:t>Parameters</a:t>
            </a:r>
          </a:p>
          <a:p>
            <a:pPr marL="1041400" lvl="1" indent="-444500">
              <a:lnSpc>
                <a:spcPct val="110000"/>
              </a:lnSpc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Daily</a:t>
            </a:r>
          </a:p>
          <a:p>
            <a:pPr marL="1041400" lvl="1" indent="-444500">
              <a:lnSpc>
                <a:spcPct val="110000"/>
              </a:lnSpc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15-minutes</a:t>
            </a:r>
          </a:p>
          <a:p>
            <a:pPr marL="1041400" lvl="1" indent="-444500">
              <a:lnSpc>
                <a:spcPct val="110000"/>
              </a:lnSpc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Stand-up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b="1" dirty="0" smtClean="0"/>
              <a:t>Not for problem solving</a:t>
            </a:r>
          </a:p>
          <a:p>
            <a:pPr marL="1041400" lvl="1" indent="-444500"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Whole world is invited</a:t>
            </a:r>
          </a:p>
          <a:p>
            <a:pPr marL="1041400" lvl="1" indent="-444500"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Only team members, Scrum Master, Product Owner can talk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b="1" dirty="0" smtClean="0"/>
              <a:t>Helps avoid other unnecessary meetings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Progress Documents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Sprint Tracker/Sprint Backlog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Sprint </a:t>
            </a:r>
            <a:r>
              <a:rPr lang="en-US" sz="1800" dirty="0" err="1" smtClean="0"/>
              <a:t>Burndown</a:t>
            </a:r>
            <a:r>
              <a:rPr lang="en-US" sz="1800" dirty="0" smtClean="0"/>
              <a:t> Chart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Whiteboard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Scrum Tools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Excel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Version One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Rally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Etc.</a:t>
            </a: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1600200"/>
            <a:ext cx="8280400" cy="473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838199"/>
          </a:xfrm>
        </p:spPr>
        <p:txBody>
          <a:bodyPr>
            <a:normAutofit/>
          </a:bodyPr>
          <a:lstStyle/>
          <a:p>
            <a:pPr marL="698500" indent="-444500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Everyone answers 3 questions, which aren’t not status for the Scrum Master, but they are commitments in front of peers</a:t>
            </a:r>
          </a:p>
          <a:p>
            <a:endParaRPr lang="en-US" sz="1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828800" y="3048000"/>
            <a:ext cx="4800600" cy="8382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did you do yesterday?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828800" y="4191000"/>
            <a:ext cx="4800600" cy="8382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will you do today?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828800" y="5334000"/>
            <a:ext cx="4800600" cy="8382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anything on your way?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2667000"/>
            <a:ext cx="685800" cy="685800"/>
          </a:xfrm>
          <a:prstGeom prst="ellipse">
            <a:avLst/>
          </a:prstGeom>
          <a:gradFill>
            <a:gsLst>
              <a:gs pos="0">
                <a:srgbClr val="95B3D7"/>
              </a:gs>
              <a:gs pos="36000">
                <a:schemeClr val="accent1">
                  <a:lumMod val="60000"/>
                  <a:lumOff val="40000"/>
                  <a:alpha val="14000"/>
                </a:schemeClr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5600000" scaled="0"/>
          </a:gradFill>
          <a:ln>
            <a:solidFill>
              <a:srgbClr val="385D8A"/>
            </a:solidFill>
          </a:ln>
          <a:effectLst>
            <a:outerShdw blurRad="50800" dist="50800" dir="5400000" algn="ctr" rotWithShape="0">
              <a:srgbClr val="385D8A"/>
            </a:outerShdw>
          </a:effectLst>
          <a:scene3d>
            <a:camera prst="orthographicFront"/>
            <a:lightRig rig="threePt" dir="t"/>
          </a:scene3d>
          <a:sp3d extrusionH="76200" contourW="12700">
            <a:bevelB w="254000" h="254000" prst="artDeco"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sz="2800" b="1" dirty="0">
              <a:ln>
                <a:solidFill>
                  <a:schemeClr val="accent1">
                    <a:shade val="50000"/>
                  </a:schemeClr>
                </a:solidFill>
              </a:ln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3886200"/>
            <a:ext cx="685800" cy="685800"/>
          </a:xfrm>
          <a:prstGeom prst="ellipse">
            <a:avLst/>
          </a:prstGeom>
          <a:gradFill>
            <a:gsLst>
              <a:gs pos="0">
                <a:srgbClr val="95B3D7"/>
              </a:gs>
              <a:gs pos="36000">
                <a:schemeClr val="accent1">
                  <a:lumMod val="60000"/>
                  <a:lumOff val="40000"/>
                  <a:alpha val="14000"/>
                </a:schemeClr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5600000" scaled="0"/>
          </a:gradFill>
          <a:effectLst>
            <a:outerShdw blurRad="50800" dist="50800" dir="5400000" algn="ctr" rotWithShape="0">
              <a:srgbClr val="385D8A"/>
            </a:outerShdw>
          </a:effectLst>
          <a:scene3d>
            <a:camera prst="orthographicFront"/>
            <a:lightRig rig="threePt" dir="t"/>
          </a:scene3d>
          <a:sp3d extrusionH="76200" contourW="12700">
            <a:bevelB w="254000" h="254000" prst="artDeco"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800" b="1" dirty="0">
              <a:ln>
                <a:solidFill>
                  <a:schemeClr val="accent1">
                    <a:shade val="50000"/>
                  </a:schemeClr>
                </a:solidFill>
              </a:ln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00800" y="5029200"/>
            <a:ext cx="685800" cy="685800"/>
          </a:xfrm>
          <a:prstGeom prst="ellipse">
            <a:avLst/>
          </a:prstGeom>
          <a:gradFill>
            <a:gsLst>
              <a:gs pos="0">
                <a:srgbClr val="95B3D7"/>
              </a:gs>
              <a:gs pos="36000">
                <a:schemeClr val="accent1">
                  <a:lumMod val="60000"/>
                  <a:lumOff val="40000"/>
                  <a:alpha val="14000"/>
                </a:schemeClr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5600000" scaled="0"/>
          </a:gradFill>
          <a:effectLst>
            <a:outerShdw blurRad="50800" dist="50800" dir="5400000" algn="ctr" rotWithShape="0">
              <a:srgbClr val="385D8A"/>
            </a:outerShdw>
          </a:effectLst>
          <a:scene3d>
            <a:camera prst="orthographicFront"/>
            <a:lightRig rig="threePt" dir="t"/>
          </a:scene3d>
          <a:sp3d extrusionH="76200" contourW="12700">
            <a:bevelB w="254000" h="254000" prst="artDeco"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n-US" sz="2800" b="1" dirty="0">
              <a:ln>
                <a:solidFill>
                  <a:schemeClr val="accent1">
                    <a:shade val="50000"/>
                  </a:schemeClr>
                </a:solidFill>
              </a:ln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pic>
        <p:nvPicPr>
          <p:cNvPr id="5" name="Picture 4" descr="Sprint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5105400" cy="3824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Team presents what it accomplished during the sprint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dirty="0" smtClean="0"/>
              <a:t>Typically takes the form of a demo of new features or underlying architecture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dirty="0" smtClean="0"/>
              <a:t>Informal</a:t>
            </a:r>
          </a:p>
          <a:p>
            <a:pPr marL="1441450" lvl="2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600" dirty="0" smtClean="0"/>
              <a:t>2-hour prep time rule</a:t>
            </a:r>
          </a:p>
          <a:p>
            <a:pPr marL="1441450" lvl="2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600" dirty="0" smtClean="0"/>
              <a:t>No slides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dirty="0" smtClean="0"/>
              <a:t>Whole team participates</a:t>
            </a:r>
          </a:p>
          <a:p>
            <a:pPr marL="698500" indent="-444500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sz="1800" dirty="0" smtClean="0"/>
              <a:t>Invite the world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Unfinished work goes to the Product Backlog.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Update the Product Backlog based on work completed by the team – expected and unexpected.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Reformulate the team – do we have the “right” team members for the next sprint.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Reprioritizing the Product Backlog to take advantage of opportunities that the completed work presents.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Requesting that the project progress be sped up by authorizing additional teams to work on the Product Backlog.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Intro</a:t>
            </a:r>
            <a:endParaRPr lang="en-US" dirty="0"/>
          </a:p>
        </p:txBody>
      </p:sp>
      <p:pic>
        <p:nvPicPr>
          <p:cNvPr id="4" name="Picture 4" descr="060911-scrum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4314"/>
            <a:ext cx="8458200" cy="297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Periodically take a look at what is and is not working</a:t>
            </a:r>
          </a:p>
          <a:p>
            <a:pPr marL="698500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800" dirty="0" smtClean="0"/>
              <a:t>Typically 15–30 minutes</a:t>
            </a:r>
          </a:p>
          <a:p>
            <a:pPr marL="698500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800" dirty="0" smtClean="0"/>
              <a:t>Done after every sprint</a:t>
            </a:r>
          </a:p>
          <a:p>
            <a:pPr marL="698500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800" dirty="0" smtClean="0"/>
              <a:t>Whole team participates</a:t>
            </a:r>
          </a:p>
          <a:p>
            <a:pPr marL="1441450" lvl="2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600" dirty="0" smtClean="0"/>
              <a:t>Scrum</a:t>
            </a:r>
            <a:r>
              <a:rPr lang="uk-UA" sz="1600" dirty="0" smtClean="0"/>
              <a:t> </a:t>
            </a:r>
            <a:r>
              <a:rPr lang="en-US" sz="1600" dirty="0" smtClean="0"/>
              <a:t>Master</a:t>
            </a:r>
          </a:p>
          <a:p>
            <a:pPr marL="1441450" lvl="2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600" dirty="0" smtClean="0"/>
              <a:t>Product owner</a:t>
            </a:r>
          </a:p>
          <a:p>
            <a:pPr marL="1441450" lvl="2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600" dirty="0" smtClean="0"/>
              <a:t>Team</a:t>
            </a:r>
          </a:p>
          <a:p>
            <a:pPr marL="1441450" lvl="2" indent="-444500">
              <a:lnSpc>
                <a:spcPct val="150000"/>
              </a:lnSpc>
              <a:spcBef>
                <a:spcPts val="1300"/>
              </a:spcBef>
              <a:defRPr/>
            </a:pPr>
            <a:r>
              <a:rPr lang="en-US" sz="1600" dirty="0" smtClean="0"/>
              <a:t>Possibly customers and others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Whole team gathers and discusses what they’d like to: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914400" y="2819400"/>
            <a:ext cx="3124200" cy="7620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doing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819400" y="4038600"/>
            <a:ext cx="3124200" cy="7620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Continue doing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800600" y="5257800"/>
            <a:ext cx="3124200" cy="7620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 doing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Team selects 3-5 most important items to address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At the beginning of each retrospective meeting team reviews items that were selected previous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" y="1295400"/>
            <a:ext cx="3581400" cy="2209800"/>
            <a:chOff x="381000" y="1371600"/>
            <a:chExt cx="3581400" cy="22098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1371600"/>
              <a:ext cx="3581400" cy="1676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" y="1905000"/>
              <a:ext cx="3581400" cy="1676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Owner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Scrum Master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Team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14594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Roles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62200" y="2362200"/>
            <a:ext cx="3886200" cy="2743200"/>
            <a:chOff x="3048000" y="2667000"/>
            <a:chExt cx="3886200" cy="2743200"/>
          </a:xfrm>
        </p:grpSpPr>
        <p:sp>
          <p:nvSpPr>
            <p:cNvPr id="21" name="Rounded Rectangle 20"/>
            <p:cNvSpPr/>
            <p:nvPr/>
          </p:nvSpPr>
          <p:spPr>
            <a:xfrm>
              <a:off x="3048000" y="2667000"/>
              <a:ext cx="3886200" cy="1676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48000" y="3200400"/>
              <a:ext cx="3886200" cy="2209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Planning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Daily Scrum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Retrospective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6600" y="27548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Time boxes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6400" y="3962400"/>
            <a:ext cx="3581400" cy="2209800"/>
            <a:chOff x="533400" y="4495800"/>
            <a:chExt cx="3581400" cy="2209800"/>
          </a:xfrm>
        </p:grpSpPr>
        <p:sp>
          <p:nvSpPr>
            <p:cNvPr id="25" name="Rounded Rectangle 24"/>
            <p:cNvSpPr/>
            <p:nvPr/>
          </p:nvSpPr>
          <p:spPr>
            <a:xfrm>
              <a:off x="533400" y="4495800"/>
              <a:ext cx="35814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0" y="5029200"/>
              <a:ext cx="3581400" cy="16764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</a:t>
              </a:r>
              <a:r>
                <a:rPr lang="en-US" sz="2200" dirty="0" err="1" smtClean="0">
                  <a:latin typeface="Verdana" pitchFamily="34" charset="0"/>
                </a:rPr>
                <a:t>Burndown</a:t>
              </a:r>
              <a:r>
                <a:rPr lang="en-US" sz="2200" dirty="0" smtClean="0">
                  <a:latin typeface="Verdana" pitchFamily="34" charset="0"/>
                </a:rPr>
                <a:t> Charts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4583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Artifacts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Picture 3" descr="ProductBackl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Where IT Meets The Business</a:t>
            </a:r>
            <a:endParaRPr 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2438400"/>
            <a:ext cx="7688262" cy="3581400"/>
            <a:chOff x="309" y="1042"/>
            <a:chExt cx="5067" cy="283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09" y="1042"/>
              <a:ext cx="3744" cy="28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632" y="1042"/>
              <a:ext cx="3744" cy="28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2304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IT</a:t>
              </a:r>
              <a:endParaRPr lang="uk-UA" sz="2400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20" y="2256"/>
              <a:ext cx="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Business</a:t>
              </a:r>
              <a:endParaRPr lang="uk-UA" sz="2400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04" y="1392"/>
              <a:ext cx="1056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056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056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304" y="1824"/>
              <a:ext cx="105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04" y="1968"/>
              <a:ext cx="1056" cy="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304" y="2112"/>
              <a:ext cx="1056" cy="9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304" y="2256"/>
              <a:ext cx="105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304" y="2400"/>
              <a:ext cx="1056" cy="9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304" y="2544"/>
              <a:ext cx="1056" cy="96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304" y="2688"/>
              <a:ext cx="1056" cy="96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04" y="2832"/>
              <a:ext cx="1056" cy="9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304" y="2976"/>
              <a:ext cx="1056" cy="9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304" y="3120"/>
              <a:ext cx="1056" cy="96"/>
            </a:xfrm>
            <a:prstGeom prst="rect">
              <a:avLst/>
            </a:prstGeom>
            <a:solidFill>
              <a:srgbClr val="1C1C1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304" y="3264"/>
              <a:ext cx="1056" cy="96"/>
            </a:xfrm>
            <a:prstGeom prst="rect">
              <a:avLst/>
            </a:prstGeom>
            <a:solidFill>
              <a:srgbClr val="1111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04" y="3408"/>
              <a:ext cx="1056" cy="96"/>
            </a:xfrm>
            <a:prstGeom prst="rect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pPr marL="549275" indent="-295275">
              <a:lnSpc>
                <a:spcPct val="150000"/>
              </a:lnSpc>
              <a:tabLst>
                <a:tab pos="1187450" algn="l"/>
              </a:tabLst>
              <a:defRPr/>
            </a:pPr>
            <a:r>
              <a:rPr lang="en-US" sz="1800" dirty="0" smtClean="0"/>
              <a:t>The requirements</a:t>
            </a:r>
          </a:p>
          <a:p>
            <a:pPr marL="549275" indent="-295275">
              <a:lnSpc>
                <a:spcPct val="15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en-US" sz="1800" dirty="0" smtClean="0"/>
              <a:t>A list of all desired work on the project</a:t>
            </a:r>
          </a:p>
          <a:p>
            <a:pPr marL="549275" indent="-295275">
              <a:lnSpc>
                <a:spcPct val="15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en-US" sz="1800" dirty="0" smtClean="0"/>
              <a:t>Ideally expressed such that each item has value to the users or customers of the product </a:t>
            </a:r>
          </a:p>
          <a:p>
            <a:pPr marL="549275" indent="-295275">
              <a:lnSpc>
                <a:spcPct val="15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en-US" sz="1800" dirty="0" smtClean="0"/>
              <a:t>Prioritized by the product owner</a:t>
            </a:r>
          </a:p>
          <a:p>
            <a:pPr marL="549275" indent="-295275">
              <a:lnSpc>
                <a:spcPct val="15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en-US" sz="1800" dirty="0" smtClean="0"/>
              <a:t>Reprioritized at the start of each sprint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295400" y="3352800"/>
            <a:ext cx="609600" cy="1295400"/>
          </a:xfrm>
          <a:prstGeom prst="line">
            <a:avLst/>
          </a:prstGeom>
          <a:noFill/>
          <a:ln w="38100">
            <a:solidFill>
              <a:srgbClr val="385D8A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1524000" y="4648200"/>
            <a:ext cx="2286000" cy="8382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the product backlog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57400"/>
          <a:ext cx="7543800" cy="3352803"/>
        </p:xfrm>
        <a:graphic>
          <a:graphicData uri="http://schemas.openxmlformats.org/drawingml/2006/table">
            <a:tbl>
              <a:tblPr/>
              <a:tblGrid>
                <a:gridCol w="5486400"/>
                <a:gridCol w="2057400"/>
              </a:tblGrid>
              <a:tr h="1117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Requirement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Priority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 up Christmas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Tree in living room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Decorate windows in New Year style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Organize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sitting place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Organize listening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music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Cook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different dishes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holiday table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...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User stories</a:t>
            </a:r>
            <a:r>
              <a:rPr lang="en-US" sz="1800" dirty="0" smtClean="0"/>
              <a:t> are short, clear description of the functionality that will be valuable for the customer or user of the product</a:t>
            </a:r>
          </a:p>
          <a:p>
            <a:pPr>
              <a:lnSpc>
                <a:spcPct val="150000"/>
              </a:lnSpc>
              <a:defRPr/>
            </a:pPr>
            <a:endParaRPr lang="en-US" sz="1800" dirty="0" smtClean="0"/>
          </a:p>
          <a:p>
            <a:pPr>
              <a:lnSpc>
                <a:spcPct val="150000"/>
              </a:lnSpc>
              <a:defRPr/>
            </a:pPr>
            <a:r>
              <a:rPr lang="en-US" sz="1800" b="1" dirty="0" smtClean="0"/>
              <a:t>Benefits of User Stories: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Stories shift focus from writing to talking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Stories are understandable by users and developers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Stories support iterative development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Stories are the right size for planning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25908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385D8A"/>
                </a:solidFill>
              </a:rPr>
              <a:t>As</a:t>
            </a:r>
            <a:r>
              <a:rPr lang="uk-UA" sz="3600" dirty="0" smtClean="0">
                <a:solidFill>
                  <a:srgbClr val="385D8A"/>
                </a:solidFill>
              </a:rPr>
              <a:t> a </a:t>
            </a:r>
            <a:r>
              <a:rPr lang="en-US" sz="3600" b="1" dirty="0" smtClean="0">
                <a:solidFill>
                  <a:srgbClr val="385D8A"/>
                </a:solidFill>
              </a:rPr>
              <a:t>&lt;</a:t>
            </a:r>
            <a:r>
              <a:rPr lang="uk-UA" sz="3600" b="1" dirty="0" smtClean="0">
                <a:solidFill>
                  <a:srgbClr val="385D8A"/>
                </a:solidFill>
              </a:rPr>
              <a:t>type of user&gt;</a:t>
            </a:r>
            <a:r>
              <a:rPr lang="uk-UA" sz="3600" dirty="0" smtClean="0">
                <a:solidFill>
                  <a:srgbClr val="385D8A"/>
                </a:solidFill>
              </a:rPr>
              <a:t>, I can</a:t>
            </a:r>
            <a:r>
              <a:rPr lang="en-US" sz="3600" dirty="0" smtClean="0">
                <a:solidFill>
                  <a:srgbClr val="385D8A"/>
                </a:solidFill>
              </a:rPr>
              <a:t> </a:t>
            </a:r>
            <a:r>
              <a:rPr lang="uk-UA" sz="3600" b="1" dirty="0" smtClean="0">
                <a:solidFill>
                  <a:srgbClr val="385D8A"/>
                </a:solidFill>
              </a:rPr>
              <a:t>&lt;goal&gt;</a:t>
            </a:r>
            <a:r>
              <a:rPr lang="uk-UA" sz="3600" dirty="0" smtClean="0">
                <a:solidFill>
                  <a:srgbClr val="385D8A"/>
                </a:solidFill>
              </a:rPr>
              <a:t> so that </a:t>
            </a:r>
            <a:r>
              <a:rPr lang="uk-UA" sz="3600" b="1" dirty="0" smtClean="0">
                <a:solidFill>
                  <a:srgbClr val="385D8A"/>
                </a:solidFill>
              </a:rPr>
              <a:t>&lt;reason&gt;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Story Template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2438400" y="5715000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9"/>
          <p:cNvSpPr txBox="1">
            <a:spLocks/>
          </p:cNvSpPr>
          <p:nvPr/>
        </p:nvSpPr>
        <p:spPr bwMode="auto">
          <a:xfrm>
            <a:off x="3200400" y="5791200"/>
            <a:ext cx="4495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Release Cycle</a:t>
            </a:r>
            <a:endParaRPr lang="uk-UA" sz="1800" dirty="0"/>
          </a:p>
        </p:txBody>
      </p:sp>
      <p:sp>
        <p:nvSpPr>
          <p:cNvPr id="5" name="Text Box 14"/>
          <p:cNvSpPr txBox="1">
            <a:spLocks/>
          </p:cNvSpPr>
          <p:nvPr/>
        </p:nvSpPr>
        <p:spPr bwMode="auto">
          <a:xfrm>
            <a:off x="762000" y="2057400"/>
            <a:ext cx="1295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Analysis</a:t>
            </a:r>
            <a:endParaRPr lang="uk-UA" dirty="0"/>
          </a:p>
        </p:txBody>
      </p:sp>
      <p:sp>
        <p:nvSpPr>
          <p:cNvPr id="6" name="Text Box 15"/>
          <p:cNvSpPr txBox="1">
            <a:spLocks/>
          </p:cNvSpPr>
          <p:nvPr/>
        </p:nvSpPr>
        <p:spPr bwMode="auto">
          <a:xfrm>
            <a:off x="762000" y="2895600"/>
            <a:ext cx="1295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Design</a:t>
            </a:r>
            <a:endParaRPr lang="uk-UA" dirty="0"/>
          </a:p>
        </p:txBody>
      </p:sp>
      <p:sp>
        <p:nvSpPr>
          <p:cNvPr id="7" name="Text Box 16"/>
          <p:cNvSpPr txBox="1">
            <a:spLocks/>
          </p:cNvSpPr>
          <p:nvPr/>
        </p:nvSpPr>
        <p:spPr bwMode="auto">
          <a:xfrm>
            <a:off x="762000" y="3733800"/>
            <a:ext cx="1447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Development</a:t>
            </a:r>
            <a:endParaRPr lang="uk-UA" dirty="0"/>
          </a:p>
        </p:txBody>
      </p:sp>
      <p:sp>
        <p:nvSpPr>
          <p:cNvPr id="8" name="Text Box 17"/>
          <p:cNvSpPr txBox="1">
            <a:spLocks/>
          </p:cNvSpPr>
          <p:nvPr/>
        </p:nvSpPr>
        <p:spPr bwMode="auto">
          <a:xfrm>
            <a:off x="762000" y="4572000"/>
            <a:ext cx="1295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Testing</a:t>
            </a:r>
            <a:endParaRPr lang="uk-UA" dirty="0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24384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33528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42672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1816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60960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70866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077200" y="2057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25"/>
          <p:cNvSpPr txBox="1">
            <a:spLocks/>
          </p:cNvSpPr>
          <p:nvPr/>
        </p:nvSpPr>
        <p:spPr bwMode="auto">
          <a:xfrm>
            <a:off x="2514600" y="5334000"/>
            <a:ext cx="76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</a:t>
            </a:r>
            <a:r>
              <a:rPr lang="uk-UA" sz="1200" dirty="0" smtClean="0"/>
              <a:t> </a:t>
            </a:r>
            <a:r>
              <a:rPr lang="en-US" sz="1200" dirty="0" smtClean="0"/>
              <a:t>1</a:t>
            </a:r>
            <a:endParaRPr lang="uk-UA" sz="1200" dirty="0"/>
          </a:p>
        </p:txBody>
      </p:sp>
      <p:sp>
        <p:nvSpPr>
          <p:cNvPr id="17" name="Text Box 26"/>
          <p:cNvSpPr txBox="1">
            <a:spLocks/>
          </p:cNvSpPr>
          <p:nvPr/>
        </p:nvSpPr>
        <p:spPr bwMode="auto">
          <a:xfrm>
            <a:off x="3429000" y="5334000"/>
            <a:ext cx="762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 2 </a:t>
            </a:r>
            <a:endParaRPr lang="uk-UA" sz="1200" dirty="0"/>
          </a:p>
        </p:txBody>
      </p:sp>
      <p:sp>
        <p:nvSpPr>
          <p:cNvPr id="18" name="Text Box 27"/>
          <p:cNvSpPr txBox="1">
            <a:spLocks/>
          </p:cNvSpPr>
          <p:nvPr/>
        </p:nvSpPr>
        <p:spPr bwMode="auto">
          <a:xfrm>
            <a:off x="4343400" y="5334000"/>
            <a:ext cx="76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 3</a:t>
            </a:r>
            <a:endParaRPr lang="uk-UA" sz="1200" dirty="0"/>
          </a:p>
        </p:txBody>
      </p:sp>
      <p:sp>
        <p:nvSpPr>
          <p:cNvPr id="19" name="Text Box 28"/>
          <p:cNvSpPr txBox="1">
            <a:spLocks/>
          </p:cNvSpPr>
          <p:nvPr/>
        </p:nvSpPr>
        <p:spPr bwMode="auto">
          <a:xfrm>
            <a:off x="5257800" y="5334000"/>
            <a:ext cx="762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 4</a:t>
            </a:r>
            <a:endParaRPr lang="uk-UA" sz="1200" dirty="0"/>
          </a:p>
        </p:txBody>
      </p:sp>
      <p:sp>
        <p:nvSpPr>
          <p:cNvPr id="20" name="Text Box 29"/>
          <p:cNvSpPr txBox="1">
            <a:spLocks/>
          </p:cNvSpPr>
          <p:nvPr/>
        </p:nvSpPr>
        <p:spPr bwMode="auto">
          <a:xfrm>
            <a:off x="6248400" y="5334000"/>
            <a:ext cx="762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 5</a:t>
            </a:r>
            <a:endParaRPr lang="uk-UA" sz="1200" dirty="0"/>
          </a:p>
        </p:txBody>
      </p:sp>
      <p:sp>
        <p:nvSpPr>
          <p:cNvPr id="21" name="Text Box 30"/>
          <p:cNvSpPr txBox="1">
            <a:spLocks/>
          </p:cNvSpPr>
          <p:nvPr/>
        </p:nvSpPr>
        <p:spPr bwMode="auto">
          <a:xfrm>
            <a:off x="7239000" y="5334000"/>
            <a:ext cx="76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Sprint …</a:t>
            </a:r>
            <a:endParaRPr lang="uk-UA" sz="12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2895600" y="4724400"/>
            <a:ext cx="4572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57600" y="4724400"/>
            <a:ext cx="6096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95800" y="4724400"/>
            <a:ext cx="6858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334000" y="4724400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096000" y="4724400"/>
            <a:ext cx="9906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86600" y="4724400"/>
            <a:ext cx="9906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4384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3528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2672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1816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086600" y="22098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438400" y="3124200"/>
            <a:ext cx="914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352800" y="3124200"/>
            <a:ext cx="914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267200" y="3124200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181600" y="3124200"/>
            <a:ext cx="533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096000" y="3124200"/>
            <a:ext cx="533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086600" y="3124200"/>
            <a:ext cx="381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667000" y="3962400"/>
            <a:ext cx="6858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505200" y="3962400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267200" y="3962400"/>
            <a:ext cx="914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181600" y="3962400"/>
            <a:ext cx="9144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096000" y="3962400"/>
            <a:ext cx="8382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086600" y="3962400"/>
            <a:ext cx="6858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1447800" y="4191000"/>
            <a:ext cx="3200400" cy="1600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a guest, I want to have ability to listen the music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5181600" y="2895600"/>
            <a:ext cx="3581400" cy="1752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a house owner, I want to see Christmas Tree in living room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838200" y="2057400"/>
            <a:ext cx="3276600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a guest, I want to have sitting place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57400"/>
          <a:ext cx="7543800" cy="3698241"/>
        </p:xfrm>
        <a:graphic>
          <a:graphicData uri="http://schemas.openxmlformats.org/drawingml/2006/table">
            <a:tbl>
              <a:tblPr/>
              <a:tblGrid>
                <a:gridCol w="5486400"/>
                <a:gridCol w="2057400"/>
              </a:tblGrid>
              <a:tr h="1117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Backlog item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Estimate </a:t>
                      </a:r>
                      <a:endParaRPr lang="en-US" sz="1600" b="0" i="0" u="none" strike="noStrike" dirty="0" smtClean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story points)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house owner, I want to see Christmas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Tree in living room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house owner,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 want to have New Year decorated windows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sitting place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ability to listen the music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different dishes on the holiday table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...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14478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Backlog with User Stories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Independent</a:t>
            </a:r>
          </a:p>
          <a:p>
            <a:pPr>
              <a:lnSpc>
                <a:spcPct val="150000"/>
              </a:lnSpc>
            </a:pPr>
            <a:r>
              <a:rPr lang="uk-UA" sz="2000" dirty="0" smtClean="0"/>
              <a:t>Negotiable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uk-UA" sz="2000" dirty="0" smtClean="0"/>
              <a:t>Valuable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uk-UA" sz="2000" dirty="0" smtClean="0"/>
              <a:t>Estimatable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uk-UA" sz="2000" dirty="0" smtClean="0"/>
              <a:t>Small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uk-UA" sz="2000" dirty="0" smtClean="0"/>
              <a:t>Testable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[Olha] I propose to delete this example at all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Exercise: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Write the following user stories</a:t>
            </a:r>
          </a:p>
          <a:p>
            <a:pPr lvl="1">
              <a:defRPr/>
            </a:pPr>
            <a:r>
              <a:rPr lang="en-US" sz="1800" dirty="0" smtClean="0"/>
              <a:t>System should work on Windows XP</a:t>
            </a:r>
          </a:p>
          <a:p>
            <a:pPr lvl="1">
              <a:defRPr/>
            </a:pPr>
            <a:r>
              <a:rPr lang="en-US" sz="1800" dirty="0" smtClean="0"/>
              <a:t>Rewrite SQL select statement to decrease time of its execution</a:t>
            </a:r>
          </a:p>
          <a:p>
            <a:pPr lvl="1">
              <a:defRPr/>
            </a:pPr>
            <a:r>
              <a:rPr lang="en-US" sz="1800" dirty="0" smtClean="0"/>
              <a:t>Build system should build the sources and run unit tests every night</a:t>
            </a:r>
            <a:endParaRPr lang="uk-UA" sz="1800" dirty="0" smtClean="0"/>
          </a:p>
        </p:txBody>
      </p:sp>
      <p:pic>
        <p:nvPicPr>
          <p:cNvPr id="4" name="Picture 3" descr="Tas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2954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dirty="0" smtClean="0"/>
              <a:t>What is DONE?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When is user story done for: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Programmer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Tester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User Experience Designer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DB Architect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When is user story done for customer?</a:t>
            </a:r>
            <a:endParaRPr lang="uk-UA" sz="1800" dirty="0" smtClean="0"/>
          </a:p>
        </p:txBody>
      </p:sp>
      <p:pic>
        <p:nvPicPr>
          <p:cNvPr id="4" name="Picture 3" descr="Tas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14478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800" b="1" dirty="0" smtClean="0"/>
              <a:t>A story is complete (DONE) when: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Coded/implemented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Peer reviewed (pair programming counts as peer review)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Code is run against current version in source control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Code is commented in source control and checked in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Acceptance test suites are updated and executed with no failures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All critical and blocker bugs found in acceptance test are resolved and verified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Unit Tests written and passing (0 failing in your build components)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Performance Unit Tests written and passing and no regression on existing Performance Unit Tests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Code coverage of unit tests must not regress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Test Strategies are updated and reviewed by the team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All development-based doc items (including Java Docs) are completed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Performance Review by performance architect* (*for items requiring review)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UI Reviewed with UE representative on team* (*for UI-oriented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Exercise: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What is the distance to: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Kyiv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London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smtClean="0"/>
              <a:t>Tokyo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How long it will take to travel to these cities?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Which one is the longest/shortest distance?</a:t>
            </a:r>
            <a:endParaRPr lang="uk-UA" sz="1800" dirty="0" smtClean="0"/>
          </a:p>
        </p:txBody>
      </p:sp>
      <p:pic>
        <p:nvPicPr>
          <p:cNvPr id="4" name="Picture 3" descr="Tas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4478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The “bigness” of task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Unit-less values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Relative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Typically Fibonacci numbers are used except 2: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1, 3, 5, 8, 13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Other options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T-Shirt sizes: XS, S, M, L, XL, …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Planning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438400"/>
          <a:ext cx="5486400" cy="2980269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1117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Dogs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Verdana" pitchFamily="34" charset="0"/>
                        </a:rPr>
                        <a:t>Bulldog (</a:t>
                      </a:r>
                      <a:r>
                        <a:rPr lang="uk-UA" sz="1800" dirty="0" smtClean="0">
                          <a:latin typeface="Verdana" pitchFamily="34" charset="0"/>
                        </a:rPr>
                        <a:t>бульдог</a:t>
                      </a:r>
                      <a:r>
                        <a:rPr lang="en-US" sz="1800" dirty="0" smtClean="0">
                          <a:latin typeface="Verdana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Verdana" pitchFamily="34" charset="0"/>
                        </a:rPr>
                        <a:t>Pekingese</a:t>
                      </a:r>
                      <a:r>
                        <a:rPr lang="uk-UA" sz="1800" dirty="0" smtClean="0">
                          <a:latin typeface="Verdana" pitchFamily="34" charset="0"/>
                        </a:rPr>
                        <a:t> (пекінес)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Verdana" pitchFamily="34" charset="0"/>
                        </a:rPr>
                        <a:t>Doberman</a:t>
                      </a:r>
                      <a:r>
                        <a:rPr lang="uk-UA" sz="1800" dirty="0" smtClean="0">
                          <a:latin typeface="Verdana" pitchFamily="34" charset="0"/>
                        </a:rPr>
                        <a:t> (доберман)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Verdana" pitchFamily="34" charset="0"/>
                        </a:rPr>
                        <a:t>Poodle</a:t>
                      </a:r>
                      <a:r>
                        <a:rPr lang="uk-UA" sz="1800" dirty="0" smtClean="0">
                          <a:latin typeface="Verdana" pitchFamily="34" charset="0"/>
                        </a:rPr>
                        <a:t> (пудель)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Dog (</a:t>
                      </a:r>
                      <a:r>
                        <a:rPr lang="uk-U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дог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2438400"/>
          <a:ext cx="2057400" cy="2980269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1117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Evaluated size</a:t>
                      </a:r>
                      <a:endParaRPr lang="en-US" sz="1800" b="0" i="0" u="none" strike="noStrike" kern="1200" dirty="0"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Flow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71224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 dirty="0" smtClean="0"/>
              <a:t>Story Points Advantages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Drive cross-functional behavior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Allows apple to apple comparison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Pure measure of size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Estimation is fast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Estimating the size not the duration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Duration is determined empirically by seeing how much is complete per sprint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smtClean="0"/>
              <a:t>Units can be added together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Time estimates are not additive</a:t>
            </a: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800" dirty="0" smtClean="0"/>
              <a:t>An iterative approach to estimating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uk-UA" sz="1800" dirty="0" smtClean="0"/>
              <a:t>Steps</a:t>
            </a:r>
            <a:endParaRPr lang="en-US" sz="1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Each estimator is given a deck of cards, each card has a valid</a:t>
            </a:r>
            <a:r>
              <a:rPr lang="en-US" sz="1800" dirty="0" smtClean="0"/>
              <a:t> </a:t>
            </a:r>
            <a:r>
              <a:rPr lang="uk-UA" sz="1800" dirty="0" smtClean="0"/>
              <a:t>estimate written on 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Product owner reads a story and it’s discussed briefly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Each estimator selects a card that’s his or her estimate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Cards are turned over so all can see them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Discuss differences (especially outliers)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uk-UA" sz="1800" dirty="0" smtClean="0"/>
              <a:t>Re-estimate until estimates converge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Estimate these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76"/>
          <p:cNvGraphicFramePr>
            <a:graphicFrameLocks/>
          </p:cNvGraphicFramePr>
          <p:nvPr/>
        </p:nvGraphicFramePr>
        <p:xfrm>
          <a:off x="457200" y="2286000"/>
          <a:ext cx="8305800" cy="3697606"/>
        </p:xfrm>
        <a:graphic>
          <a:graphicData uri="http://schemas.openxmlformats.org/drawingml/2006/table">
            <a:tbl>
              <a:tblPr/>
              <a:tblGrid>
                <a:gridCol w="5415693"/>
                <a:gridCol w="2890107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Product backlog item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Estimate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a high-level, 10 page overview of agile software development in magazine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 the product backlog for your friend who owns the clock store and now wants an ecommerce site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Recruit, interview and hire new member to your team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a 150-page of art book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Wash your boss’ car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Tas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4478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The sprint goal is</a:t>
            </a:r>
            <a:r>
              <a:rPr lang="en-US" sz="1800" dirty="0" smtClean="0"/>
              <a:t> a short statement of what the work will be focused on during the sprint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Examples of goals: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/>
              <a:t>Make the application run on SQL Server in addition to Oracle.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/>
              <a:t>Support more technical indicators than company ABC with real-time, streaming data.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/>
              <a:t>Support features necessary for population genetics studies.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98500" indent="-444500">
              <a:buNone/>
              <a:defRPr/>
            </a:pPr>
            <a:r>
              <a:rPr lang="en-US" sz="1800" b="1" dirty="0" smtClean="0"/>
              <a:t>Managing Sprint Backlog</a:t>
            </a:r>
          </a:p>
          <a:p>
            <a:pPr marL="698500" indent="-444500">
              <a:buNone/>
              <a:defRPr/>
            </a:pPr>
            <a:endParaRPr lang="en-US" sz="1800" dirty="0" smtClean="0"/>
          </a:p>
          <a:p>
            <a:pPr marL="698500" indent="-444500">
              <a:defRPr/>
            </a:pPr>
            <a:r>
              <a:rPr lang="en-US" sz="1800" dirty="0" smtClean="0"/>
              <a:t>Individuals sign up for work of their own choosing (Work is never assigned)</a:t>
            </a:r>
          </a:p>
          <a:p>
            <a:pPr marL="698500" indent="-444500">
              <a:spcBef>
                <a:spcPts val="1400"/>
              </a:spcBef>
              <a:defRPr/>
            </a:pPr>
            <a:r>
              <a:rPr lang="en-US" sz="1800" dirty="0" smtClean="0"/>
              <a:t>Estimated work remaining is updated daily</a:t>
            </a:r>
          </a:p>
          <a:p>
            <a:pPr marL="698500" indent="-444500">
              <a:spcBef>
                <a:spcPts val="1400"/>
              </a:spcBef>
              <a:defRPr/>
            </a:pPr>
            <a:r>
              <a:rPr lang="en-US" sz="1800" dirty="0" smtClean="0"/>
              <a:t>Any team member can add, delete or change the sprint backlog</a:t>
            </a:r>
          </a:p>
          <a:p>
            <a:pPr marL="698500" indent="-444500">
              <a:spcBef>
                <a:spcPts val="1400"/>
              </a:spcBef>
              <a:defRPr/>
            </a:pPr>
            <a:r>
              <a:rPr lang="en-US" sz="1800" dirty="0" smtClean="0"/>
              <a:t>Work for the sprint emerges</a:t>
            </a:r>
          </a:p>
          <a:p>
            <a:pPr marL="698500" indent="-444500">
              <a:spcBef>
                <a:spcPts val="1400"/>
              </a:spcBef>
              <a:defRPr/>
            </a:pPr>
            <a:r>
              <a:rPr lang="en-US" sz="1800" dirty="0" smtClean="0"/>
              <a:t>If work is unclear, define a sprint backlog item with a larger amount of time and break it down later</a:t>
            </a:r>
          </a:p>
          <a:p>
            <a:pPr marL="698500" indent="-444500">
              <a:spcBef>
                <a:spcPts val="1400"/>
              </a:spcBef>
              <a:defRPr/>
            </a:pPr>
            <a:r>
              <a:rPr lang="en-US" sz="1800" dirty="0" smtClean="0"/>
              <a:t>Update work remaining as more becomes known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57400"/>
          <a:ext cx="7543800" cy="3698241"/>
        </p:xfrm>
        <a:graphic>
          <a:graphicData uri="http://schemas.openxmlformats.org/drawingml/2006/table">
            <a:tbl>
              <a:tblPr/>
              <a:tblGrid>
                <a:gridCol w="5486400"/>
                <a:gridCol w="2057400"/>
              </a:tblGrid>
              <a:tr h="1117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Backlog item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Estimate (story points)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house owner,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 want to see Christmas Tree in living room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house owner,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 want to have New Year decorated windows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sitting place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ability to listen the music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a guest, I want to have different dishes on the holiday table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...</a:t>
                      </a:r>
                    </a:p>
                  </a:txBody>
                  <a:tcPr marL="75779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28600" y="2971800"/>
            <a:ext cx="83058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752600"/>
          <a:ext cx="8000999" cy="4343402"/>
        </p:xfrm>
        <a:graphic>
          <a:graphicData uri="http://schemas.openxmlformats.org/drawingml/2006/table">
            <a:tbl>
              <a:tblPr/>
              <a:tblGrid>
                <a:gridCol w="4598389"/>
                <a:gridCol w="680522"/>
                <a:gridCol w="680522"/>
                <a:gridCol w="680522"/>
                <a:gridCol w="680522"/>
                <a:gridCol w="680522"/>
              </a:tblGrid>
              <a:tr h="395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Tasks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Tue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Wed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Thur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Fri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95654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As a mother, I want to see Christmas tree in living room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Select and measure a place for the Christmas Tree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844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Select color, size and style for Christmas decorations (toys, Christmas tree ornaments etc)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56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Buy Christmas Tree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56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Buy Christmas decorations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56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Install Christmas Tree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56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Decorate the Christmas Tree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627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 mother to take a look if this is what she expected</a:t>
                      </a:r>
                    </a:p>
                  </a:txBody>
                  <a:tcPr marL="49998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Burn Down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90600" y="1676400"/>
          <a:ext cx="7315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172200" cy="462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2010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</p:txBody>
      </p:sp>
      <p:pic>
        <p:nvPicPr>
          <p:cNvPr id="8" name="Picture 7" descr="killing%20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524000"/>
            <a:ext cx="4572000" cy="4572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Scrum projects make progress in a series of “sprints”</a:t>
            </a:r>
          </a:p>
          <a:p>
            <a:pPr marL="1041400" lvl="1" indent="-4445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Analogous to Extreme Programming iterations</a:t>
            </a:r>
          </a:p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Typical duration is 2–4 weeks or a calendar month at most</a:t>
            </a:r>
          </a:p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A constant duration leads to a better rhythm</a:t>
            </a:r>
          </a:p>
          <a:p>
            <a:pPr marL="698500" indent="-444500">
              <a:lnSpc>
                <a:spcPct val="150000"/>
              </a:lnSpc>
              <a:defRPr/>
            </a:pPr>
            <a:r>
              <a:rPr lang="en-US" sz="1800" dirty="0" smtClean="0"/>
              <a:t>Product is designed, coded, tested and documented during the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Flow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600200" y="4458789"/>
            <a:ext cx="5867400" cy="1561011"/>
          </a:xfrm>
          <a:custGeom>
            <a:avLst/>
            <a:gdLst>
              <a:gd name="connsiteX0" fmla="*/ 0 w 6165668"/>
              <a:gd name="connsiteY0" fmla="*/ 1789611 h 1789611"/>
              <a:gd name="connsiteX1" fmla="*/ 2495005 w 6165668"/>
              <a:gd name="connsiteY1" fmla="*/ 0 h 1789611"/>
              <a:gd name="connsiteX2" fmla="*/ 6165668 w 6165668"/>
              <a:gd name="connsiteY2" fmla="*/ 1789611 h 1789611"/>
              <a:gd name="connsiteX3" fmla="*/ 6165668 w 6165668"/>
              <a:gd name="connsiteY3" fmla="*/ 1789611 h 1789611"/>
              <a:gd name="connsiteX4" fmla="*/ 6165668 w 6165668"/>
              <a:gd name="connsiteY4" fmla="*/ 1789611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668" h="1789611">
                <a:moveTo>
                  <a:pt x="0" y="1789611"/>
                </a:moveTo>
                <a:cubicBezTo>
                  <a:pt x="733697" y="894805"/>
                  <a:pt x="1467394" y="0"/>
                  <a:pt x="2495005" y="0"/>
                </a:cubicBezTo>
                <a:cubicBezTo>
                  <a:pt x="3522616" y="0"/>
                  <a:pt x="6165668" y="1789611"/>
                  <a:pt x="6165668" y="1789611"/>
                </a:cubicBezTo>
                <a:lnTo>
                  <a:pt x="6165668" y="1789611"/>
                </a:lnTo>
                <a:lnTo>
                  <a:pt x="6165668" y="1789611"/>
                </a:lnTo>
              </a:path>
            </a:pathLst>
          </a:cu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19200" y="4992189"/>
            <a:ext cx="5715000" cy="1027611"/>
          </a:xfrm>
          <a:custGeom>
            <a:avLst/>
            <a:gdLst>
              <a:gd name="connsiteX0" fmla="*/ 0 w 6165668"/>
              <a:gd name="connsiteY0" fmla="*/ 1789611 h 1789611"/>
              <a:gd name="connsiteX1" fmla="*/ 2495005 w 6165668"/>
              <a:gd name="connsiteY1" fmla="*/ 0 h 1789611"/>
              <a:gd name="connsiteX2" fmla="*/ 6165668 w 6165668"/>
              <a:gd name="connsiteY2" fmla="*/ 1789611 h 1789611"/>
              <a:gd name="connsiteX3" fmla="*/ 6165668 w 6165668"/>
              <a:gd name="connsiteY3" fmla="*/ 1789611 h 1789611"/>
              <a:gd name="connsiteX4" fmla="*/ 6165668 w 6165668"/>
              <a:gd name="connsiteY4" fmla="*/ 1789611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668" h="1789611">
                <a:moveTo>
                  <a:pt x="0" y="1789611"/>
                </a:moveTo>
                <a:cubicBezTo>
                  <a:pt x="733697" y="894805"/>
                  <a:pt x="1467394" y="0"/>
                  <a:pt x="2495005" y="0"/>
                </a:cubicBezTo>
                <a:cubicBezTo>
                  <a:pt x="3522616" y="0"/>
                  <a:pt x="6165668" y="1789611"/>
                  <a:pt x="6165668" y="1789611"/>
                </a:cubicBezTo>
                <a:lnTo>
                  <a:pt x="6165668" y="1789611"/>
                </a:lnTo>
                <a:lnTo>
                  <a:pt x="6165668" y="1789611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447800" y="4720409"/>
            <a:ext cx="5791200" cy="1338580"/>
          </a:xfrm>
          <a:custGeom>
            <a:avLst/>
            <a:gdLst>
              <a:gd name="connsiteX0" fmla="*/ 0 w 6165668"/>
              <a:gd name="connsiteY0" fmla="*/ 1789611 h 1789611"/>
              <a:gd name="connsiteX1" fmla="*/ 2495005 w 6165668"/>
              <a:gd name="connsiteY1" fmla="*/ 0 h 1789611"/>
              <a:gd name="connsiteX2" fmla="*/ 6165668 w 6165668"/>
              <a:gd name="connsiteY2" fmla="*/ 1789611 h 1789611"/>
              <a:gd name="connsiteX3" fmla="*/ 6165668 w 6165668"/>
              <a:gd name="connsiteY3" fmla="*/ 1789611 h 1789611"/>
              <a:gd name="connsiteX4" fmla="*/ 6165668 w 6165668"/>
              <a:gd name="connsiteY4" fmla="*/ 1789611 h 1789611"/>
              <a:gd name="connsiteX0" fmla="*/ 0 w 6241868"/>
              <a:gd name="connsiteY0" fmla="*/ 1752437 h 1797046"/>
              <a:gd name="connsiteX1" fmla="*/ 2571205 w 6241868"/>
              <a:gd name="connsiteY1" fmla="*/ 7435 h 1797046"/>
              <a:gd name="connsiteX2" fmla="*/ 6241868 w 6241868"/>
              <a:gd name="connsiteY2" fmla="*/ 1797046 h 1797046"/>
              <a:gd name="connsiteX3" fmla="*/ 6241868 w 6241868"/>
              <a:gd name="connsiteY3" fmla="*/ 1797046 h 1797046"/>
              <a:gd name="connsiteX4" fmla="*/ 6241868 w 6241868"/>
              <a:gd name="connsiteY4" fmla="*/ 1797046 h 1797046"/>
              <a:gd name="connsiteX0" fmla="*/ 0 w 6241868"/>
              <a:gd name="connsiteY0" fmla="*/ 1752437 h 1797046"/>
              <a:gd name="connsiteX1" fmla="*/ 2571205 w 6241868"/>
              <a:gd name="connsiteY1" fmla="*/ 7435 h 1797046"/>
              <a:gd name="connsiteX2" fmla="*/ 6241868 w 6241868"/>
              <a:gd name="connsiteY2" fmla="*/ 1797046 h 1797046"/>
              <a:gd name="connsiteX3" fmla="*/ 6241868 w 6241868"/>
              <a:gd name="connsiteY3" fmla="*/ 1797046 h 1797046"/>
              <a:gd name="connsiteX4" fmla="*/ 6241868 w 6241868"/>
              <a:gd name="connsiteY4" fmla="*/ 1797046 h 1797046"/>
              <a:gd name="connsiteX0" fmla="*/ 0 w 6241868"/>
              <a:gd name="connsiteY0" fmla="*/ 1568753 h 1613362"/>
              <a:gd name="connsiteX1" fmla="*/ 2362200 w 6241868"/>
              <a:gd name="connsiteY1" fmla="*/ 7436 h 1613362"/>
              <a:gd name="connsiteX2" fmla="*/ 6241868 w 6241868"/>
              <a:gd name="connsiteY2" fmla="*/ 1613362 h 1613362"/>
              <a:gd name="connsiteX3" fmla="*/ 6241868 w 6241868"/>
              <a:gd name="connsiteY3" fmla="*/ 1613362 h 1613362"/>
              <a:gd name="connsiteX4" fmla="*/ 6241868 w 6241868"/>
              <a:gd name="connsiteY4" fmla="*/ 1613362 h 161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1868" h="1613362">
                <a:moveTo>
                  <a:pt x="0" y="1568753"/>
                </a:moveTo>
                <a:cubicBezTo>
                  <a:pt x="537754" y="542745"/>
                  <a:pt x="1321889" y="1"/>
                  <a:pt x="2362200" y="7436"/>
                </a:cubicBezTo>
                <a:cubicBezTo>
                  <a:pt x="3402511" y="14871"/>
                  <a:pt x="5595257" y="1345708"/>
                  <a:pt x="6241868" y="1613362"/>
                </a:cubicBezTo>
                <a:lnTo>
                  <a:pt x="6241868" y="1613362"/>
                </a:lnTo>
                <a:lnTo>
                  <a:pt x="6241868" y="1613362"/>
                </a:lnTo>
              </a:path>
            </a:pathLst>
          </a:cu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752600" y="4077789"/>
            <a:ext cx="6019800" cy="2018211"/>
          </a:xfrm>
          <a:custGeom>
            <a:avLst/>
            <a:gdLst>
              <a:gd name="connsiteX0" fmla="*/ 0 w 6165668"/>
              <a:gd name="connsiteY0" fmla="*/ 1789611 h 1789611"/>
              <a:gd name="connsiteX1" fmla="*/ 2495005 w 6165668"/>
              <a:gd name="connsiteY1" fmla="*/ 0 h 1789611"/>
              <a:gd name="connsiteX2" fmla="*/ 6165668 w 6165668"/>
              <a:gd name="connsiteY2" fmla="*/ 1789611 h 1789611"/>
              <a:gd name="connsiteX3" fmla="*/ 6165668 w 6165668"/>
              <a:gd name="connsiteY3" fmla="*/ 1789611 h 1789611"/>
              <a:gd name="connsiteX4" fmla="*/ 6165668 w 6165668"/>
              <a:gd name="connsiteY4" fmla="*/ 1789611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668" h="1789611">
                <a:moveTo>
                  <a:pt x="0" y="1789611"/>
                </a:moveTo>
                <a:cubicBezTo>
                  <a:pt x="733697" y="894805"/>
                  <a:pt x="1467394" y="0"/>
                  <a:pt x="2495005" y="0"/>
                </a:cubicBezTo>
                <a:cubicBezTo>
                  <a:pt x="3522616" y="0"/>
                  <a:pt x="6165668" y="1789611"/>
                  <a:pt x="6165668" y="1789611"/>
                </a:cubicBezTo>
                <a:lnTo>
                  <a:pt x="6165668" y="1789611"/>
                </a:lnTo>
                <a:lnTo>
                  <a:pt x="6165668" y="1789611"/>
                </a:lnTo>
              </a:path>
            </a:pathLst>
          </a:cu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6058989"/>
            <a:ext cx="6781800" cy="0"/>
          </a:xfrm>
          <a:prstGeom prst="line">
            <a:avLst/>
          </a:prstGeom>
          <a:ln w="508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2362200"/>
            <a:ext cx="7696200" cy="0"/>
          </a:xfrm>
          <a:prstGeom prst="line">
            <a:avLst/>
          </a:prstGeom>
          <a:ln w="508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600" y="1600200"/>
            <a:ext cx="164592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514600" y="1600200"/>
            <a:ext cx="164592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419600" y="1600200"/>
            <a:ext cx="1645920" cy="609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324600" y="1600200"/>
            <a:ext cx="1645920" cy="6096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914400" y="2514600"/>
            <a:ext cx="3352800" cy="914399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Rather than doing all of one thing at a time…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114800" y="2971800"/>
            <a:ext cx="3810000" cy="914400"/>
          </a:xfrm>
          <a:prstGeom prst="flowChartAlternateProcess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...Scrum teams do a little of everything all the time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6200" y="1219200"/>
            <a:ext cx="3581400" cy="2209800"/>
            <a:chOff x="381000" y="1371600"/>
            <a:chExt cx="3581400" cy="2209800"/>
          </a:xfrm>
        </p:grpSpPr>
        <p:sp>
          <p:nvSpPr>
            <p:cNvPr id="34" name="Rounded Rectangle 33"/>
            <p:cNvSpPr/>
            <p:nvPr/>
          </p:nvSpPr>
          <p:spPr>
            <a:xfrm>
              <a:off x="381000" y="1371600"/>
              <a:ext cx="35814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1000" y="1905000"/>
              <a:ext cx="3581400" cy="16764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Owner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Scrum Master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Team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14594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Roles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62200" y="2286000"/>
            <a:ext cx="3886200" cy="2743200"/>
            <a:chOff x="3048000" y="2667000"/>
            <a:chExt cx="3886200" cy="2743200"/>
          </a:xfrm>
        </p:grpSpPr>
        <p:sp>
          <p:nvSpPr>
            <p:cNvPr id="37" name="Rounded Rectangle 36"/>
            <p:cNvSpPr/>
            <p:nvPr/>
          </p:nvSpPr>
          <p:spPr>
            <a:xfrm>
              <a:off x="3048000" y="2667000"/>
              <a:ext cx="38862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48000" y="3200400"/>
              <a:ext cx="3886200" cy="22098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planning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Daily Scrum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Retrospective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6600" y="27548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Time boxes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86400" y="3886200"/>
            <a:ext cx="3581400" cy="2209800"/>
            <a:chOff x="533400" y="4495800"/>
            <a:chExt cx="3581400" cy="2209800"/>
          </a:xfrm>
        </p:grpSpPr>
        <p:sp>
          <p:nvSpPr>
            <p:cNvPr id="40" name="Rounded Rectangle 39"/>
            <p:cNvSpPr/>
            <p:nvPr/>
          </p:nvSpPr>
          <p:spPr>
            <a:xfrm>
              <a:off x="533400" y="4495800"/>
              <a:ext cx="35814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400" y="5029200"/>
              <a:ext cx="3581400" cy="1676400"/>
            </a:xfrm>
            <a:prstGeom prst="roundRect">
              <a:avLst/>
            </a:prstGeom>
            <a:solidFill>
              <a:srgbClr val="95B3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Product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Sprint Backlog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200" dirty="0" smtClean="0">
                  <a:latin typeface="Verdana" pitchFamily="34" charset="0"/>
                </a:rPr>
                <a:t> </a:t>
              </a:r>
              <a:r>
                <a:rPr lang="en-US" sz="2200" dirty="0" err="1" smtClean="0">
                  <a:latin typeface="Verdana" pitchFamily="34" charset="0"/>
                </a:rPr>
                <a:t>Burndown</a:t>
              </a:r>
              <a:r>
                <a:rPr lang="en-US" sz="2200" dirty="0" smtClean="0">
                  <a:latin typeface="Verdana" pitchFamily="34" charset="0"/>
                </a:rPr>
                <a:t> Charts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" y="4583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Artifacts</a:t>
              </a:r>
              <a:endPara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SoftServe Presentation Templat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SoftServe Presentation Template</Template>
  <TotalTime>36368</TotalTime>
  <Words>2420</Words>
  <Application>Microsoft Office PowerPoint</Application>
  <PresentationFormat>On-screen Show (4:3)</PresentationFormat>
  <Paragraphs>532</Paragraphs>
  <Slides>69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2014 SoftServe Presentation Template</vt:lpstr>
      <vt:lpstr>PowerPoint Presentation</vt:lpstr>
      <vt:lpstr>Scrum Agenda</vt:lpstr>
      <vt:lpstr>SCRUM Intro</vt:lpstr>
      <vt:lpstr>SCRUM Intro</vt:lpstr>
      <vt:lpstr>PowerPoint Presentation</vt:lpstr>
      <vt:lpstr>Diagram of Flow</vt:lpstr>
      <vt:lpstr>Diagram of Flow</vt:lpstr>
      <vt:lpstr>Diagram of Flow</vt:lpstr>
      <vt:lpstr>Scrum Framework</vt:lpstr>
      <vt:lpstr>Scrum Framework</vt:lpstr>
      <vt:lpstr>Scrum Master Role</vt:lpstr>
      <vt:lpstr>Scrum Master</vt:lpstr>
      <vt:lpstr>Scrum Master</vt:lpstr>
      <vt:lpstr>Scrum Master</vt:lpstr>
      <vt:lpstr>Product Owner</vt:lpstr>
      <vt:lpstr>Product Owner</vt:lpstr>
      <vt:lpstr>Product Owner</vt:lpstr>
      <vt:lpstr>Prioritization</vt:lpstr>
      <vt:lpstr>Team</vt:lpstr>
      <vt:lpstr>Team</vt:lpstr>
      <vt:lpstr>Team</vt:lpstr>
      <vt:lpstr>Exercise</vt:lpstr>
      <vt:lpstr>Scrum framework</vt:lpstr>
      <vt:lpstr>Sprint</vt:lpstr>
      <vt:lpstr>Sprint</vt:lpstr>
      <vt:lpstr>Sprint</vt:lpstr>
      <vt:lpstr>Sprint</vt:lpstr>
      <vt:lpstr>Sprint Planning</vt:lpstr>
      <vt:lpstr>Sprint Planning</vt:lpstr>
      <vt:lpstr>Sprint Planning</vt:lpstr>
      <vt:lpstr>Sprint Planning</vt:lpstr>
      <vt:lpstr>Daily Scrum</vt:lpstr>
      <vt:lpstr>Daily Scrum</vt:lpstr>
      <vt:lpstr>Daily Scrum</vt:lpstr>
      <vt:lpstr>Daily Scrum</vt:lpstr>
      <vt:lpstr>Daily Scrum</vt:lpstr>
      <vt:lpstr>Sprint Review</vt:lpstr>
      <vt:lpstr>Sprint Review</vt:lpstr>
      <vt:lpstr>Sprint Review</vt:lpstr>
      <vt:lpstr>Sprint Retrospective</vt:lpstr>
      <vt:lpstr>Sprint Retrospective</vt:lpstr>
      <vt:lpstr>Sprint Retrospective</vt:lpstr>
      <vt:lpstr>Scrum Framework</vt:lpstr>
      <vt:lpstr>Product Backlog</vt:lpstr>
      <vt:lpstr>Product Backlog</vt:lpstr>
      <vt:lpstr>Product Backlog</vt:lpstr>
      <vt:lpstr>Product Backlog</vt:lpstr>
      <vt:lpstr>User Story</vt:lpstr>
      <vt:lpstr>User Story</vt:lpstr>
      <vt:lpstr>User Story</vt:lpstr>
      <vt:lpstr>User Story</vt:lpstr>
      <vt:lpstr>User Stories Characteristics</vt:lpstr>
      <vt:lpstr>User Stories</vt:lpstr>
      <vt:lpstr>User Stories</vt:lpstr>
      <vt:lpstr>User Story</vt:lpstr>
      <vt:lpstr>User Story</vt:lpstr>
      <vt:lpstr>Estimation and Planning</vt:lpstr>
      <vt:lpstr>Estimation and Planning</vt:lpstr>
      <vt:lpstr>Estimation and Planning</vt:lpstr>
      <vt:lpstr>Estimation and Planning</vt:lpstr>
      <vt:lpstr>Planning Poker</vt:lpstr>
      <vt:lpstr>Planning Poker</vt:lpstr>
      <vt:lpstr>Sprint Backlog</vt:lpstr>
      <vt:lpstr>Sprint Backlog</vt:lpstr>
      <vt:lpstr>Product Backlog</vt:lpstr>
      <vt:lpstr>Sprint Backlog</vt:lpstr>
      <vt:lpstr>Sprint Burn Down Chart</vt:lpstr>
      <vt:lpstr>PowerPoint Presentation</vt:lpstr>
      <vt:lpstr>Questions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Viktoriya Ryazhska</cp:lastModifiedBy>
  <cp:revision>2704</cp:revision>
  <dcterms:created xsi:type="dcterms:W3CDTF">2010-08-18T17:56:28Z</dcterms:created>
  <dcterms:modified xsi:type="dcterms:W3CDTF">2014-11-20T14:59:11Z</dcterms:modified>
</cp:coreProperties>
</file>