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0"/>
  </p:notesMasterIdLst>
  <p:handoutMasterIdLst>
    <p:handoutMasterId r:id="rId21"/>
  </p:handoutMasterIdLst>
  <p:sldIdLst>
    <p:sldId id="290" r:id="rId6"/>
    <p:sldId id="293" r:id="rId7"/>
    <p:sldId id="291" r:id="rId8"/>
    <p:sldId id="294" r:id="rId9"/>
    <p:sldId id="295" r:id="rId10"/>
    <p:sldId id="297" r:id="rId11"/>
    <p:sldId id="298" r:id="rId12"/>
    <p:sldId id="285" r:id="rId13"/>
    <p:sldId id="301" r:id="rId14"/>
    <p:sldId id="299" r:id="rId15"/>
    <p:sldId id="300" r:id="rId16"/>
    <p:sldId id="296" r:id="rId17"/>
    <p:sldId id="288" r:id="rId18"/>
    <p:sldId id="28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4" autoAdjust="0"/>
    <p:restoredTop sz="88934" autoAdjust="0"/>
  </p:normalViewPr>
  <p:slideViewPr>
    <p:cSldViewPr>
      <p:cViewPr varScale="1">
        <p:scale>
          <a:sx n="66" d="100"/>
          <a:sy n="66" d="100"/>
        </p:scale>
        <p:origin x="1740"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09/11/2016</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09/11/2016</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n-US" sz="1200" b="0" i="0" kern="1200" dirty="0" smtClean="0">
                <a:solidFill>
                  <a:schemeClr val="tx1"/>
                </a:solidFill>
                <a:effectLst/>
                <a:latin typeface="+mn-lt"/>
                <a:ea typeface="+mn-ea"/>
                <a:cs typeface="+mn-cs"/>
              </a:rPr>
              <a:t>A class can contain any of the following variable types.</a:t>
            </a:r>
          </a:p>
          <a:p>
            <a:r>
              <a:rPr lang="en-US" sz="1200" b="1" i="0" kern="1200" dirty="0" smtClean="0">
                <a:solidFill>
                  <a:schemeClr val="tx1"/>
                </a:solidFill>
                <a:effectLst/>
                <a:latin typeface="+mn-lt"/>
                <a:ea typeface="+mn-ea"/>
                <a:cs typeface="+mn-cs"/>
              </a:rPr>
              <a:t>Local variables: </a:t>
            </a:r>
            <a:r>
              <a:rPr lang="en-US" sz="1200" b="0" i="0" kern="1200" dirty="0" smtClean="0">
                <a:solidFill>
                  <a:schemeClr val="tx1"/>
                </a:solidFill>
                <a:effectLst/>
                <a:latin typeface="+mn-lt"/>
                <a:ea typeface="+mn-ea"/>
                <a:cs typeface="+mn-cs"/>
              </a:rPr>
              <a:t>Variables defined inside methods, constructors or blocks are called local variables. The variable will be declared and initialized within the method and the variable will be destroyed when the method has completed.</a:t>
            </a:r>
          </a:p>
          <a:p>
            <a:r>
              <a:rPr lang="en-US" sz="1200" b="1" i="0" kern="1200" dirty="0" smtClean="0">
                <a:solidFill>
                  <a:schemeClr val="tx1"/>
                </a:solidFill>
                <a:effectLst/>
                <a:latin typeface="+mn-lt"/>
                <a:ea typeface="+mn-ea"/>
                <a:cs typeface="+mn-cs"/>
              </a:rPr>
              <a:t>Instance variables: </a:t>
            </a:r>
            <a:r>
              <a:rPr lang="en-US" sz="1200" b="0" i="0" kern="1200" dirty="0" smtClean="0">
                <a:solidFill>
                  <a:schemeClr val="tx1"/>
                </a:solidFill>
                <a:effectLst/>
                <a:latin typeface="+mn-lt"/>
                <a:ea typeface="+mn-ea"/>
                <a:cs typeface="+mn-cs"/>
              </a:rPr>
              <a:t>Instance variables are variables within a class but outside any method. These variables are instantiated when the class is loaded. Instance variables can be accessed from inside any method, constructor or blocks of that particular class.</a:t>
            </a:r>
          </a:p>
          <a:p>
            <a:r>
              <a:rPr lang="en-US" sz="1200" b="1" i="0" kern="1200" dirty="0" smtClean="0">
                <a:solidFill>
                  <a:schemeClr val="tx1"/>
                </a:solidFill>
                <a:effectLst/>
                <a:latin typeface="+mn-lt"/>
                <a:ea typeface="+mn-ea"/>
                <a:cs typeface="+mn-cs"/>
              </a:rPr>
              <a:t>Class variables: </a:t>
            </a:r>
            <a:r>
              <a:rPr lang="en-US" sz="1200" b="0" i="0" kern="1200" dirty="0" smtClean="0">
                <a:solidFill>
                  <a:schemeClr val="tx1"/>
                </a:solidFill>
                <a:effectLst/>
                <a:latin typeface="+mn-lt"/>
                <a:ea typeface="+mn-ea"/>
                <a:cs typeface="+mn-cs"/>
              </a:rPr>
              <a:t>Class variables are variables declared with in a class, outside any method, with the static keyword.</a:t>
            </a:r>
          </a:p>
          <a:p>
            <a:endParaRPr lang="es-MX" dirty="0" smtClean="0"/>
          </a:p>
          <a:p>
            <a:r>
              <a:rPr lang="es-MX" dirty="0" smtClean="0"/>
              <a:t>-----</a:t>
            </a:r>
          </a:p>
          <a:p>
            <a:endParaRPr lang="es-MX" dirty="0" smtClean="0"/>
          </a:p>
          <a:p>
            <a:r>
              <a:rPr lang="es-MX" dirty="0" err="1" smtClean="0"/>
              <a:t>Controlling</a:t>
            </a:r>
            <a:r>
              <a:rPr lang="es-MX" dirty="0" smtClean="0"/>
              <a:t> Access to </a:t>
            </a:r>
            <a:r>
              <a:rPr lang="es-MX" dirty="0" err="1" smtClean="0"/>
              <a:t>Members</a:t>
            </a:r>
            <a:r>
              <a:rPr lang="es-MX" dirty="0" smtClean="0"/>
              <a:t> of a </a:t>
            </a:r>
            <a:r>
              <a:rPr lang="es-MX" dirty="0" err="1" smtClean="0"/>
              <a:t>Class</a:t>
            </a:r>
            <a:endParaRPr lang="es-MX" dirty="0" smtClean="0"/>
          </a:p>
          <a:p>
            <a:pPr lvl="1">
              <a:buFont typeface="Arial" panose="020B0604020202020204" pitchFamily="34" charset="0"/>
              <a:buChar char="•"/>
            </a:pPr>
            <a:r>
              <a:rPr lang="es-MX" dirty="0" smtClean="0"/>
              <a:t>Top </a:t>
            </a:r>
            <a:r>
              <a:rPr lang="es-MX" dirty="0" err="1" smtClean="0"/>
              <a:t>level</a:t>
            </a:r>
            <a:r>
              <a:rPr lang="es-MX" dirty="0" smtClean="0"/>
              <a:t>:</a:t>
            </a:r>
          </a:p>
          <a:p>
            <a:pPr lvl="2">
              <a:buFont typeface="Courier New" panose="02070309020205020404" pitchFamily="49" charset="0"/>
              <a:buChar char="o"/>
            </a:pPr>
            <a:r>
              <a:rPr lang="es-MX" dirty="0" err="1" smtClean="0"/>
              <a:t>public</a:t>
            </a:r>
            <a:endParaRPr lang="es-MX" dirty="0" smtClean="0"/>
          </a:p>
          <a:p>
            <a:pPr lvl="2">
              <a:buFont typeface="Courier New" panose="02070309020205020404" pitchFamily="49" charset="0"/>
              <a:buChar char="o"/>
            </a:pPr>
            <a:r>
              <a:rPr lang="es-MX" dirty="0" err="1" smtClean="0"/>
              <a:t>package-private</a:t>
            </a:r>
            <a:r>
              <a:rPr lang="es-MX" dirty="0" smtClean="0"/>
              <a:t> (no </a:t>
            </a:r>
            <a:r>
              <a:rPr lang="es-MX" dirty="0" err="1" smtClean="0"/>
              <a:t>explicit</a:t>
            </a:r>
            <a:r>
              <a:rPr lang="es-MX" dirty="0" smtClean="0"/>
              <a:t> </a:t>
            </a:r>
            <a:r>
              <a:rPr lang="es-MX" dirty="0" err="1" smtClean="0"/>
              <a:t>modifier</a:t>
            </a:r>
            <a:r>
              <a:rPr lang="es-MX" dirty="0" smtClean="0"/>
              <a:t>)</a:t>
            </a:r>
          </a:p>
          <a:p>
            <a:pPr lvl="1">
              <a:buFont typeface="Arial" panose="020B0604020202020204" pitchFamily="34" charset="0"/>
              <a:buChar char="•"/>
            </a:pPr>
            <a:r>
              <a:rPr lang="es-MX" dirty="0" err="1" smtClean="0"/>
              <a:t>Member</a:t>
            </a:r>
            <a:r>
              <a:rPr lang="es-MX" dirty="0" smtClean="0"/>
              <a:t> </a:t>
            </a:r>
            <a:r>
              <a:rPr lang="es-MX" dirty="0" err="1" smtClean="0"/>
              <a:t>level</a:t>
            </a:r>
            <a:r>
              <a:rPr lang="es-MX" dirty="0" smtClean="0"/>
              <a:t>:</a:t>
            </a:r>
          </a:p>
          <a:p>
            <a:pPr lvl="2">
              <a:buFont typeface="Courier New" panose="02070309020205020404" pitchFamily="49" charset="0"/>
              <a:buChar char="o"/>
            </a:pPr>
            <a:r>
              <a:rPr lang="es-MX" dirty="0" err="1" smtClean="0"/>
              <a:t>public</a:t>
            </a:r>
            <a:endParaRPr lang="es-MX" dirty="0" smtClean="0"/>
          </a:p>
          <a:p>
            <a:pPr lvl="2">
              <a:buFont typeface="Courier New" panose="02070309020205020404" pitchFamily="49" charset="0"/>
              <a:buChar char="o"/>
            </a:pPr>
            <a:r>
              <a:rPr lang="es-MX" dirty="0" err="1" smtClean="0"/>
              <a:t>private</a:t>
            </a:r>
            <a:endParaRPr lang="es-MX" dirty="0" smtClean="0"/>
          </a:p>
          <a:p>
            <a:pPr lvl="2">
              <a:buFont typeface="Courier New" panose="02070309020205020404" pitchFamily="49" charset="0"/>
              <a:buChar char="o"/>
            </a:pPr>
            <a:r>
              <a:rPr lang="es-MX" dirty="0" err="1" smtClean="0"/>
              <a:t>protected</a:t>
            </a:r>
            <a:endParaRPr lang="es-MX" dirty="0" smtClean="0"/>
          </a:p>
          <a:p>
            <a:pPr lvl="2">
              <a:buFont typeface="Courier New" panose="02070309020205020404" pitchFamily="49" charset="0"/>
              <a:buChar char="o"/>
            </a:pPr>
            <a:r>
              <a:rPr lang="es-MX" dirty="0" err="1" smtClean="0"/>
              <a:t>package-private</a:t>
            </a:r>
            <a:r>
              <a:rPr lang="es-MX" dirty="0" smtClean="0"/>
              <a:t> (no </a:t>
            </a:r>
            <a:r>
              <a:rPr lang="es-MX" dirty="0" err="1" smtClean="0"/>
              <a:t>explicit</a:t>
            </a:r>
            <a:r>
              <a:rPr lang="es-MX" dirty="0" smtClean="0"/>
              <a:t> </a:t>
            </a:r>
            <a:r>
              <a:rPr lang="es-MX" dirty="0" err="1" smtClean="0"/>
              <a:t>modiifer</a:t>
            </a:r>
            <a:r>
              <a:rPr lang="es-MX" dirty="0" smtClean="0"/>
              <a:t>)</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5</a:t>
            </a:fld>
            <a:endParaRPr lang="es-MX" dirty="0"/>
          </a:p>
        </p:txBody>
      </p:sp>
    </p:spTree>
    <p:extLst>
      <p:ext uri="{BB962C8B-B14F-4D97-AF65-F5344CB8AC3E}">
        <p14:creationId xmlns:p14="http://schemas.microsoft.com/office/powerpoint/2010/main" val="2595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A </a:t>
            </a:r>
            <a:r>
              <a:rPr lang="en-US" sz="1200" b="0" i="1" kern="1200" dirty="0" smtClean="0">
                <a:solidFill>
                  <a:schemeClr val="tx1"/>
                </a:solidFill>
                <a:effectLst/>
                <a:latin typeface="+mn-lt"/>
                <a:ea typeface="+mn-ea"/>
                <a:cs typeface="+mn-cs"/>
              </a:rPr>
              <a:t>package</a:t>
            </a:r>
            <a:r>
              <a:rPr lang="en-US" sz="1200" b="0" i="0" kern="1200" dirty="0" smtClean="0">
                <a:solidFill>
                  <a:schemeClr val="tx1"/>
                </a:solidFill>
                <a:effectLst/>
                <a:latin typeface="+mn-lt"/>
                <a:ea typeface="+mn-ea"/>
                <a:cs typeface="+mn-cs"/>
              </a:rPr>
              <a:t> is a grouping of related types providing access protection and name space management. Note that </a:t>
            </a:r>
            <a:r>
              <a:rPr lang="en-US" sz="1200" b="0" i="1" kern="1200" dirty="0" smtClean="0">
                <a:solidFill>
                  <a:schemeClr val="tx1"/>
                </a:solidFill>
                <a:effectLst/>
                <a:latin typeface="+mn-lt"/>
                <a:ea typeface="+mn-ea"/>
                <a:cs typeface="+mn-cs"/>
              </a:rPr>
              <a:t>types</a:t>
            </a:r>
            <a:r>
              <a:rPr lang="en-US" sz="1200" b="0" i="0" kern="1200" dirty="0" smtClean="0">
                <a:solidFill>
                  <a:schemeClr val="tx1"/>
                </a:solidFill>
                <a:effectLst/>
                <a:latin typeface="+mn-lt"/>
                <a:ea typeface="+mn-ea"/>
                <a:cs typeface="+mn-cs"/>
              </a:rPr>
              <a:t> refers to classes, interfaces, enumerations, and annotation types. Enumerations and annotation types are special kinds of classes and interfaces, respectively, so </a:t>
            </a:r>
            <a:r>
              <a:rPr lang="en-US" sz="1200" b="0" i="1" kern="1200" dirty="0" smtClean="0">
                <a:solidFill>
                  <a:schemeClr val="tx1"/>
                </a:solidFill>
                <a:effectLst/>
                <a:latin typeface="+mn-lt"/>
                <a:ea typeface="+mn-ea"/>
                <a:cs typeface="+mn-cs"/>
              </a:rPr>
              <a:t>types</a:t>
            </a:r>
            <a:r>
              <a:rPr lang="en-US" sz="1200" b="0" i="0" kern="1200" dirty="0" smtClean="0">
                <a:solidFill>
                  <a:schemeClr val="tx1"/>
                </a:solidFill>
                <a:effectLst/>
                <a:latin typeface="+mn-lt"/>
                <a:ea typeface="+mn-ea"/>
                <a:cs typeface="+mn-cs"/>
              </a:rPr>
              <a:t> are often referred to in this lesson simply as </a:t>
            </a:r>
            <a:r>
              <a:rPr lang="en-US" sz="1200" b="0" i="1" kern="1200" dirty="0" smtClean="0">
                <a:solidFill>
                  <a:schemeClr val="tx1"/>
                </a:solidFill>
                <a:effectLst/>
                <a:latin typeface="+mn-lt"/>
                <a:ea typeface="+mn-ea"/>
                <a:cs typeface="+mn-cs"/>
              </a:rPr>
              <a:t>classes and interfaces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Share benefits about to use correctly Packages inside</a:t>
            </a:r>
            <a:r>
              <a:rPr lang="en-US" sz="1200" b="0" i="0" kern="1200" baseline="0" dirty="0" smtClean="0">
                <a:solidFill>
                  <a:schemeClr val="tx1"/>
                </a:solidFill>
                <a:effectLst/>
                <a:latin typeface="+mn-lt"/>
                <a:ea typeface="+mn-ea"/>
                <a:cs typeface="+mn-cs"/>
              </a:rPr>
              <a:t> to </a:t>
            </a:r>
            <a:r>
              <a:rPr lang="en-US" sz="1200" b="0" i="0" kern="1200" baseline="0" smtClean="0">
                <a:solidFill>
                  <a:schemeClr val="tx1"/>
                </a:solidFill>
                <a:effectLst/>
                <a:latin typeface="+mn-lt"/>
                <a:ea typeface="+mn-ea"/>
                <a:cs typeface="+mn-cs"/>
              </a:rPr>
              <a:t>Enterprise solution.</a:t>
            </a:r>
            <a:endParaRPr lang="en-US" sz="1200" b="0" i="0" kern="1200" smtClean="0">
              <a:solidFill>
                <a:schemeClr val="tx1"/>
              </a:solidFill>
              <a:effectLst/>
              <a:latin typeface="+mn-lt"/>
              <a:ea typeface="+mn-ea"/>
              <a:cs typeface="+mn-cs"/>
            </a:endParaRP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9</a:t>
            </a:fld>
            <a:endParaRPr lang="es-MX" dirty="0"/>
          </a:p>
        </p:txBody>
      </p:sp>
    </p:spTree>
    <p:extLst>
      <p:ext uri="{BB962C8B-B14F-4D97-AF65-F5344CB8AC3E}">
        <p14:creationId xmlns:p14="http://schemas.microsoft.com/office/powerpoint/2010/main" val="158018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Share </a:t>
            </a:r>
            <a:r>
              <a:rPr lang="es-MX" dirty="0" err="1" smtClean="0"/>
              <a:t>best</a:t>
            </a:r>
            <a:r>
              <a:rPr lang="es-MX" dirty="0" smtClean="0"/>
              <a:t> </a:t>
            </a:r>
            <a:r>
              <a:rPr lang="es-MX" dirty="0" err="1" smtClean="0"/>
              <a:t>practices</a:t>
            </a:r>
            <a:r>
              <a:rPr lang="es-MX" dirty="0" smtClean="0"/>
              <a:t> to use</a:t>
            </a:r>
            <a:r>
              <a:rPr lang="es-MX" baseline="0" dirty="0" smtClean="0"/>
              <a:t> Log4J </a:t>
            </a:r>
            <a:r>
              <a:rPr lang="es-MX" baseline="0" dirty="0" err="1" smtClean="0"/>
              <a:t>instead</a:t>
            </a:r>
            <a:r>
              <a:rPr lang="es-MX" baseline="0" dirty="0" smtClean="0"/>
              <a:t> of </a:t>
            </a:r>
            <a:r>
              <a:rPr lang="es-MX" baseline="0" dirty="0" err="1" smtClean="0"/>
              <a:t>System.out.println</a:t>
            </a:r>
            <a:r>
              <a:rPr lang="es-MX" baseline="0" dirty="0" smtClean="0"/>
              <a:t>() to </a:t>
            </a:r>
            <a:r>
              <a:rPr lang="es-MX" baseline="0" dirty="0" err="1" smtClean="0"/>
              <a:t>write</a:t>
            </a:r>
            <a:r>
              <a:rPr lang="es-MX" baseline="0" dirty="0" smtClean="0"/>
              <a:t> </a:t>
            </a:r>
            <a:r>
              <a:rPr lang="es-MX" baseline="0" dirty="0" err="1" smtClean="0"/>
              <a:t>messages</a:t>
            </a:r>
            <a:r>
              <a:rPr lang="es-MX" baseline="0" dirty="0" smtClean="0"/>
              <a:t> in log file.</a:t>
            </a:r>
          </a:p>
          <a:p>
            <a:endParaRPr lang="es-MX" baseline="0" dirty="0" smtClean="0"/>
          </a:p>
          <a:p>
            <a:r>
              <a:rPr lang="es-MX" baseline="0" dirty="0" smtClean="0"/>
              <a:t>Share </a:t>
            </a:r>
            <a:r>
              <a:rPr lang="es-MX" baseline="0" dirty="0" err="1" smtClean="0"/>
              <a:t>best</a:t>
            </a:r>
            <a:r>
              <a:rPr lang="es-MX" baseline="0" dirty="0" smtClean="0"/>
              <a:t> </a:t>
            </a:r>
            <a:r>
              <a:rPr lang="es-MX" baseline="0" dirty="0" err="1" smtClean="0"/>
              <a:t>practices</a:t>
            </a:r>
            <a:r>
              <a:rPr lang="es-MX" baseline="0" dirty="0" smtClean="0"/>
              <a:t> to </a:t>
            </a:r>
            <a:r>
              <a:rPr lang="es-MX" baseline="0" dirty="0" err="1" smtClean="0"/>
              <a:t>increase</a:t>
            </a:r>
            <a:r>
              <a:rPr lang="es-MX" baseline="0" dirty="0" smtClean="0"/>
              <a:t> performance </a:t>
            </a:r>
            <a:r>
              <a:rPr lang="es-MX" baseline="0" dirty="0" err="1" smtClean="0"/>
              <a:t>using</a:t>
            </a:r>
            <a:r>
              <a:rPr lang="es-MX" baseline="0" dirty="0" smtClean="0"/>
              <a:t> </a:t>
            </a:r>
            <a:r>
              <a:rPr lang="es-MX" baseline="0" dirty="0" err="1" smtClean="0"/>
              <a:t>StringBuilder</a:t>
            </a:r>
            <a:r>
              <a:rPr lang="es-MX" baseline="0" dirty="0" smtClean="0"/>
              <a:t>/</a:t>
            </a:r>
            <a:r>
              <a:rPr lang="es-MX" baseline="0" dirty="0" err="1" smtClean="0"/>
              <a:t>StringBuffer</a:t>
            </a:r>
            <a:r>
              <a:rPr lang="es-MX" baseline="0" dirty="0" smtClean="0"/>
              <a:t> </a:t>
            </a:r>
            <a:r>
              <a:rPr lang="es-MX" baseline="0" dirty="0" err="1" smtClean="0"/>
              <a:t>instead</a:t>
            </a:r>
            <a:r>
              <a:rPr lang="es-MX" baseline="0" dirty="0" smtClean="0"/>
              <a:t> of </a:t>
            </a:r>
            <a:r>
              <a:rPr lang="es-MX" baseline="0" dirty="0" err="1" smtClean="0"/>
              <a:t>concat</a:t>
            </a:r>
            <a:r>
              <a:rPr lang="es-MX" baseline="0" dirty="0" smtClean="0"/>
              <a:t> </a:t>
            </a:r>
            <a:r>
              <a:rPr lang="es-MX" baseline="0" dirty="0" err="1" smtClean="0"/>
              <a:t>String</a:t>
            </a:r>
            <a:r>
              <a:rPr lang="es-MX" baseline="0" dirty="0" smtClean="0"/>
              <a:t> </a:t>
            </a:r>
            <a:r>
              <a:rPr lang="es-MX" baseline="0" dirty="0" err="1" smtClean="0"/>
              <a:t>using</a:t>
            </a:r>
            <a:r>
              <a:rPr lang="es-MX" baseline="0" dirty="0" smtClean="0"/>
              <a:t> </a:t>
            </a:r>
            <a:r>
              <a:rPr lang="es-MX" baseline="0" dirty="0" err="1" smtClean="0"/>
              <a:t>operator</a:t>
            </a:r>
            <a:r>
              <a:rPr lang="es-MX" baseline="0" dirty="0" smtClean="0"/>
              <a:t> “+”</a:t>
            </a:r>
          </a:p>
          <a:p>
            <a:endParaRPr lang="es-MX" baseline="0" dirty="0" smtClean="0"/>
          </a:p>
          <a:p>
            <a:r>
              <a:rPr lang="es-MX" baseline="0" dirty="0" smtClean="0"/>
              <a:t>Share </a:t>
            </a:r>
            <a:r>
              <a:rPr lang="es-MX" baseline="0" dirty="0" err="1" smtClean="0"/>
              <a:t>advantages</a:t>
            </a:r>
            <a:r>
              <a:rPr lang="es-MX" baseline="0" dirty="0" smtClean="0"/>
              <a:t> to use </a:t>
            </a:r>
            <a:r>
              <a:rPr lang="es-MX" baseline="0" dirty="0" err="1" smtClean="0"/>
              <a:t>JavaDoc</a:t>
            </a:r>
            <a:r>
              <a:rPr lang="es-MX" baseline="0" dirty="0" smtClean="0"/>
              <a:t> and </a:t>
            </a:r>
            <a:r>
              <a:rPr lang="es-MX" baseline="0" dirty="0" err="1" smtClean="0"/>
              <a:t>write</a:t>
            </a:r>
            <a:r>
              <a:rPr lang="es-MX" baseline="0" dirty="0" smtClean="0"/>
              <a:t> </a:t>
            </a:r>
            <a:r>
              <a:rPr lang="es-MX" baseline="0" dirty="0" err="1" smtClean="0"/>
              <a:t>comments</a:t>
            </a:r>
            <a:r>
              <a:rPr lang="es-MX" baseline="0" dirty="0" smtClean="0"/>
              <a:t> </a:t>
            </a:r>
            <a:r>
              <a:rPr lang="es-MX" baseline="0" dirty="0" err="1" smtClean="0"/>
              <a:t>correctly</a:t>
            </a:r>
            <a:r>
              <a:rPr lang="es-MX" baseline="0" dirty="0" smtClean="0"/>
              <a:t>.</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11</a:t>
            </a:fld>
            <a:endParaRPr lang="es-MX" dirty="0"/>
          </a:p>
        </p:txBody>
      </p:sp>
    </p:spTree>
    <p:extLst>
      <p:ext uri="{BB962C8B-B14F-4D97-AF65-F5344CB8AC3E}">
        <p14:creationId xmlns:p14="http://schemas.microsoft.com/office/powerpoint/2010/main" val="1132170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http://www.oracle.com/technetwork/articles/java/index-137868.html" TargetMode="External"/><Relationship Id="rId3" Type="http://schemas.openxmlformats.org/officeDocument/2006/relationships/hyperlink" Target="http://docs.oracle.com/javase/tutorial/java/concepts/object.html" TargetMode="External"/><Relationship Id="rId7" Type="http://schemas.openxmlformats.org/officeDocument/2006/relationships/hyperlink" Target="http://www.cavdar.net/2008/07/21/junit-4-in-60-seconds/" TargetMode="External"/><Relationship Id="rId2" Type="http://schemas.openxmlformats.org/officeDocument/2006/relationships/hyperlink" Target="http://docs.oracle.com/javase/tutorial/java/concepts/class.html" TargetMode="External"/><Relationship Id="rId1" Type="http://schemas.openxmlformats.org/officeDocument/2006/relationships/slideLayout" Target="../slideLayouts/slideLayout10.xml"/><Relationship Id="rId6" Type="http://schemas.openxmlformats.org/officeDocument/2006/relationships/hyperlink" Target="https://docs.oracle.com/javase/tutorial/java/nutsandbolts/datatypes.html" TargetMode="External"/><Relationship Id="rId5" Type="http://schemas.openxmlformats.org/officeDocument/2006/relationships/hyperlink" Target="https://docs.oracle.com/javase/tutorial/java/javaOO/accesscontrol.html" TargetMode="External"/><Relationship Id="rId4" Type="http://schemas.openxmlformats.org/officeDocument/2006/relationships/hyperlink" Target="http://docs.oracle.com/javase/tutorial/java/concepts/package.html" TargetMode="External"/><Relationship Id="rId9" Type="http://schemas.openxmlformats.org/officeDocument/2006/relationships/hyperlink" Target="http://javarevisited.blogspot.mx/2011/08/code-comments-java-best-practice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luisf.robles@softtek.com" TargetMode="External"/><Relationship Id="rId2" Type="http://schemas.openxmlformats.org/officeDocument/2006/relationships/hyperlink" Target="mailto:sarahi.flores@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Text Placeholder 2"/>
          <p:cNvSpPr>
            <a:spLocks noGrp="1"/>
          </p:cNvSpPr>
          <p:nvPr>
            <p:ph type="body" sz="quarter" idx="11"/>
          </p:nvPr>
        </p:nvSpPr>
        <p:spPr/>
        <p:txBody>
          <a:bodyPr/>
          <a:lstStyle/>
          <a:p>
            <a:r>
              <a:rPr lang="en-US" dirty="0"/>
              <a:t>Introduction to </a:t>
            </a:r>
            <a:r>
              <a:rPr lang="en-US" dirty="0" smtClean="0"/>
              <a:t>Classes, Objects and Methods</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Common structure</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10</a:t>
            </a:fld>
            <a:endParaRPr lang="en-US"/>
          </a:p>
        </p:txBody>
      </p:sp>
      <p:sp>
        <p:nvSpPr>
          <p:cNvPr id="6" name="5 Marcador de contenido"/>
          <p:cNvSpPr>
            <a:spLocks noGrp="1"/>
          </p:cNvSpPr>
          <p:nvPr>
            <p:ph sz="half" idx="1"/>
          </p:nvPr>
        </p:nvSpPr>
        <p:spPr>
          <a:xfrm>
            <a:off x="457200" y="1124744"/>
            <a:ext cx="4038600" cy="4964815"/>
          </a:xfrm>
        </p:spPr>
        <p:txBody>
          <a:bodyPr/>
          <a:lstStyle/>
          <a:p>
            <a:r>
              <a:rPr lang="es-MX" dirty="0" err="1" smtClean="0"/>
              <a:t>Standalone</a:t>
            </a:r>
            <a:r>
              <a:rPr lang="es-MX" dirty="0" smtClean="0"/>
              <a:t> </a:t>
            </a:r>
            <a:r>
              <a:rPr lang="es-MX" dirty="0" err="1" smtClean="0"/>
              <a:t>application</a:t>
            </a:r>
            <a:endParaRPr lang="es-MX" dirty="0"/>
          </a:p>
        </p:txBody>
      </p:sp>
      <p:sp>
        <p:nvSpPr>
          <p:cNvPr id="11" name="10 Marcador de contenido"/>
          <p:cNvSpPr>
            <a:spLocks noGrp="1"/>
          </p:cNvSpPr>
          <p:nvPr>
            <p:ph sz="half" idx="2"/>
          </p:nvPr>
        </p:nvSpPr>
        <p:spPr>
          <a:xfrm>
            <a:off x="4648200" y="1124744"/>
            <a:ext cx="4038600" cy="4964815"/>
          </a:xfrm>
        </p:spPr>
        <p:txBody>
          <a:bodyPr/>
          <a:lstStyle/>
          <a:p>
            <a:r>
              <a:rPr lang="es-MX" dirty="0" err="1" smtClean="0"/>
              <a:t>Component</a:t>
            </a:r>
            <a:endParaRPr lang="es-MX"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3719686" cy="5018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003" y="1555752"/>
            <a:ext cx="36195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5588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1196752"/>
            <a:ext cx="4038600" cy="4964815"/>
          </a:xfrm>
        </p:spPr>
        <p:txBody>
          <a:bodyPr/>
          <a:lstStyle/>
          <a:p>
            <a:r>
              <a:rPr lang="es-MX" b="1" dirty="0" smtClean="0"/>
              <a:t>Log4J</a:t>
            </a:r>
            <a:r>
              <a:rPr lang="es-MX" dirty="0" smtClean="0"/>
              <a:t>:  </a:t>
            </a:r>
            <a:r>
              <a:rPr lang="es-MX" dirty="0" err="1" smtClean="0"/>
              <a:t>It</a:t>
            </a:r>
            <a:r>
              <a:rPr lang="es-MX" dirty="0" smtClean="0"/>
              <a:t> </a:t>
            </a:r>
            <a:r>
              <a:rPr lang="es-MX" dirty="0" err="1" smtClean="0"/>
              <a:t>is</a:t>
            </a:r>
            <a:r>
              <a:rPr lang="es-MX" dirty="0" smtClean="0"/>
              <a:t> </a:t>
            </a:r>
            <a:r>
              <a:rPr lang="es-MX" dirty="0" err="1" smtClean="0"/>
              <a:t>used</a:t>
            </a:r>
            <a:r>
              <a:rPr lang="es-MX" dirty="0" smtClean="0"/>
              <a:t> to </a:t>
            </a:r>
            <a:r>
              <a:rPr lang="es-MX" dirty="0" err="1" smtClean="0"/>
              <a:t>have</a:t>
            </a:r>
            <a:r>
              <a:rPr lang="es-MX" dirty="0" smtClean="0"/>
              <a:t> </a:t>
            </a:r>
            <a:r>
              <a:rPr lang="es-MX" dirty="0" err="1" smtClean="0"/>
              <a:t>runtime</a:t>
            </a:r>
            <a:r>
              <a:rPr lang="es-MX" dirty="0" smtClean="0"/>
              <a:t> </a:t>
            </a:r>
            <a:r>
              <a:rPr lang="es-MX" dirty="0" err="1" smtClean="0"/>
              <a:t>information</a:t>
            </a:r>
            <a:r>
              <a:rPr lang="es-MX" dirty="0" smtClean="0"/>
              <a:t> in log files </a:t>
            </a:r>
            <a:r>
              <a:rPr lang="es-MX" dirty="0" err="1" smtClean="0"/>
              <a:t>about</a:t>
            </a:r>
            <a:r>
              <a:rPr lang="es-MX" dirty="0" smtClean="0"/>
              <a:t> </a:t>
            </a:r>
            <a:r>
              <a:rPr lang="es-MX" dirty="0" err="1" smtClean="0"/>
              <a:t>execution</a:t>
            </a:r>
            <a:r>
              <a:rPr lang="es-MX" dirty="0" smtClean="0"/>
              <a:t> of </a:t>
            </a:r>
            <a:r>
              <a:rPr lang="es-MX" dirty="0" err="1" smtClean="0"/>
              <a:t>the</a:t>
            </a:r>
            <a:r>
              <a:rPr lang="es-MX" dirty="0" smtClean="0"/>
              <a:t> </a:t>
            </a:r>
            <a:r>
              <a:rPr lang="es-MX" dirty="0" err="1" smtClean="0"/>
              <a:t>application</a:t>
            </a:r>
            <a:r>
              <a:rPr lang="es-MX" dirty="0" smtClean="0"/>
              <a:t>.</a:t>
            </a:r>
          </a:p>
          <a:p>
            <a:endParaRPr lang="es-MX" dirty="0" smtClean="0"/>
          </a:p>
          <a:p>
            <a:r>
              <a:rPr lang="es-MX" b="1" dirty="0" err="1"/>
              <a:t>JUnit</a:t>
            </a:r>
            <a:r>
              <a:rPr lang="es-MX" dirty="0"/>
              <a:t>: </a:t>
            </a:r>
            <a:r>
              <a:rPr lang="es-MX" dirty="0" err="1" smtClean="0"/>
              <a:t>provides</a:t>
            </a:r>
            <a:r>
              <a:rPr lang="es-MX" dirty="0" smtClean="0"/>
              <a:t> </a:t>
            </a:r>
            <a:r>
              <a:rPr lang="es-MX" dirty="0"/>
              <a:t>a </a:t>
            </a:r>
            <a:r>
              <a:rPr lang="es-MX" dirty="0" err="1"/>
              <a:t>way</a:t>
            </a:r>
            <a:r>
              <a:rPr lang="es-MX" dirty="0"/>
              <a:t> to </a:t>
            </a:r>
            <a:r>
              <a:rPr lang="es-MX" dirty="0" err="1"/>
              <a:t>craft</a:t>
            </a:r>
            <a:r>
              <a:rPr lang="es-MX" dirty="0"/>
              <a:t> </a:t>
            </a:r>
            <a:r>
              <a:rPr lang="es-MX" dirty="0" err="1"/>
              <a:t>Unit</a:t>
            </a:r>
            <a:r>
              <a:rPr lang="es-MX" dirty="0"/>
              <a:t> </a:t>
            </a:r>
            <a:r>
              <a:rPr lang="es-MX" dirty="0" err="1"/>
              <a:t>Testing</a:t>
            </a:r>
            <a:r>
              <a:rPr lang="es-MX" dirty="0"/>
              <a:t> </a:t>
            </a:r>
            <a:r>
              <a:rPr lang="es-MX" dirty="0" err="1"/>
              <a:t>for</a:t>
            </a:r>
            <a:r>
              <a:rPr lang="es-MX" dirty="0"/>
              <a:t> </a:t>
            </a:r>
            <a:r>
              <a:rPr lang="es-MX" dirty="0" err="1"/>
              <a:t>each</a:t>
            </a:r>
            <a:r>
              <a:rPr lang="es-MX" dirty="0"/>
              <a:t> </a:t>
            </a:r>
            <a:r>
              <a:rPr lang="es-MX" dirty="0" err="1"/>
              <a:t>artifact</a:t>
            </a:r>
            <a:r>
              <a:rPr lang="es-MX" dirty="0"/>
              <a:t>.</a:t>
            </a:r>
          </a:p>
          <a:p>
            <a:endParaRPr lang="es-MX" dirty="0"/>
          </a:p>
          <a:p>
            <a:r>
              <a:rPr lang="es-MX" u="sng" dirty="0" err="1" smtClean="0"/>
              <a:t>System.out.println</a:t>
            </a:r>
            <a:r>
              <a:rPr lang="es-MX" u="sng" dirty="0" smtClean="0"/>
              <a:t>() vs Log4J</a:t>
            </a:r>
          </a:p>
          <a:p>
            <a:endParaRPr lang="es-MX" u="sng" dirty="0"/>
          </a:p>
          <a:p>
            <a:r>
              <a:rPr lang="es-MX" u="sng" dirty="0" err="1" smtClean="0"/>
              <a:t>Concat</a:t>
            </a:r>
            <a:r>
              <a:rPr lang="es-MX" u="sng" dirty="0" smtClean="0"/>
              <a:t> </a:t>
            </a:r>
            <a:r>
              <a:rPr lang="es-MX" u="sng" dirty="0" err="1" smtClean="0"/>
              <a:t>Strings</a:t>
            </a:r>
            <a:r>
              <a:rPr lang="es-MX" u="sng" dirty="0" smtClean="0"/>
              <a:t> </a:t>
            </a:r>
            <a:r>
              <a:rPr lang="es-MX" u="sng" dirty="0" err="1" smtClean="0"/>
              <a:t>using</a:t>
            </a:r>
            <a:r>
              <a:rPr lang="es-MX" u="sng" dirty="0" smtClean="0"/>
              <a:t> “+” vs </a:t>
            </a:r>
            <a:r>
              <a:rPr lang="es-MX" b="1" u="sng" dirty="0" err="1" smtClean="0"/>
              <a:t>StringBuilder</a:t>
            </a:r>
            <a:r>
              <a:rPr lang="es-MX" u="sng" dirty="0"/>
              <a:t> </a:t>
            </a:r>
            <a:r>
              <a:rPr lang="es-MX" u="sng" dirty="0" err="1" smtClean="0"/>
              <a:t>class</a:t>
            </a:r>
            <a:endParaRPr lang="es-MX" u="sng" dirty="0"/>
          </a:p>
        </p:txBody>
      </p:sp>
      <p:sp>
        <p:nvSpPr>
          <p:cNvPr id="3" name="2 Marcador de contenido"/>
          <p:cNvSpPr>
            <a:spLocks noGrp="1"/>
          </p:cNvSpPr>
          <p:nvPr>
            <p:ph sz="half" idx="2"/>
          </p:nvPr>
        </p:nvSpPr>
        <p:spPr>
          <a:xfrm>
            <a:off x="4648200" y="1196752"/>
            <a:ext cx="4038600" cy="4964815"/>
          </a:xfrm>
        </p:spPr>
        <p:txBody>
          <a:bodyPr/>
          <a:lstStyle/>
          <a:p>
            <a:r>
              <a:rPr lang="es-MX" b="1" dirty="0" err="1" smtClean="0"/>
              <a:t>JavaDoc</a:t>
            </a:r>
            <a:r>
              <a:rPr lang="es-MX" dirty="0" smtClean="0"/>
              <a:t> and </a:t>
            </a:r>
            <a:r>
              <a:rPr lang="es-MX" b="1" dirty="0" err="1" smtClean="0"/>
              <a:t>comments</a:t>
            </a:r>
            <a:r>
              <a:rPr lang="es-MX" dirty="0" smtClean="0"/>
              <a:t>: </a:t>
            </a:r>
            <a:r>
              <a:rPr lang="es-MX" dirty="0" err="1" smtClean="0"/>
              <a:t>Write</a:t>
            </a:r>
            <a:r>
              <a:rPr lang="es-MX" dirty="0" smtClean="0"/>
              <a:t> </a:t>
            </a:r>
            <a:r>
              <a:rPr lang="es-MX" dirty="0" err="1" smtClean="0"/>
              <a:t>code</a:t>
            </a:r>
            <a:r>
              <a:rPr lang="es-MX" dirty="0" smtClean="0"/>
              <a:t> to be </a:t>
            </a:r>
            <a:r>
              <a:rPr lang="es-MX" dirty="0" err="1" smtClean="0"/>
              <a:t>read</a:t>
            </a:r>
            <a:r>
              <a:rPr lang="es-MX" dirty="0" smtClean="0"/>
              <a:t> </a:t>
            </a:r>
            <a:r>
              <a:rPr lang="es-MX" dirty="0" err="1" smtClean="0"/>
              <a:t>by</a:t>
            </a:r>
            <a:r>
              <a:rPr lang="es-MX" dirty="0" smtClean="0"/>
              <a:t> </a:t>
            </a:r>
            <a:r>
              <a:rPr lang="es-MX" dirty="0" err="1" smtClean="0"/>
              <a:t>others</a:t>
            </a:r>
            <a:r>
              <a:rPr lang="es-MX" dirty="0" smtClean="0"/>
              <a:t>.</a:t>
            </a:r>
            <a:endParaRPr lang="es-MX" dirty="0"/>
          </a:p>
        </p:txBody>
      </p:sp>
      <p:sp>
        <p:nvSpPr>
          <p:cNvPr id="4" name="3 Título"/>
          <p:cNvSpPr>
            <a:spLocks noGrp="1"/>
          </p:cNvSpPr>
          <p:nvPr>
            <p:ph type="title"/>
          </p:nvPr>
        </p:nvSpPr>
        <p:spPr/>
        <p:txBody>
          <a:bodyPr/>
          <a:lstStyle/>
          <a:p>
            <a:r>
              <a:rPr lang="es-MX" dirty="0" err="1" smtClean="0"/>
              <a:t>Common</a:t>
            </a:r>
            <a:r>
              <a:rPr lang="es-MX" dirty="0" smtClean="0"/>
              <a:t> </a:t>
            </a:r>
            <a:r>
              <a:rPr lang="es-MX" dirty="0" err="1" smtClean="0"/>
              <a:t>frameworks</a:t>
            </a:r>
            <a:r>
              <a:rPr lang="es-MX" dirty="0" smtClean="0"/>
              <a:t> and </a:t>
            </a:r>
            <a:r>
              <a:rPr lang="es-MX" dirty="0" err="1"/>
              <a:t>B</a:t>
            </a:r>
            <a:r>
              <a:rPr lang="es-MX" dirty="0" err="1" smtClean="0"/>
              <a:t>est</a:t>
            </a:r>
            <a:r>
              <a:rPr lang="es-MX" dirty="0" smtClean="0"/>
              <a:t> </a:t>
            </a:r>
            <a:r>
              <a:rPr lang="es-MX" dirty="0" err="1" smtClean="0"/>
              <a:t>Practices</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988840"/>
            <a:ext cx="3522898" cy="468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047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a:hlinkClick r:id="rId2"/>
              </a:rPr>
              <a:t>https://docs.oracle.com/javase/tutorial/index.html</a:t>
            </a:r>
            <a:endParaRPr lang="es-MX" dirty="0" smtClean="0">
              <a:hlinkClick r:id="rId2"/>
            </a:endParaRPr>
          </a:p>
          <a:p>
            <a:endParaRPr lang="es-MX" sz="1100" dirty="0">
              <a:hlinkClick r:id="rId2"/>
            </a:endParaRPr>
          </a:p>
          <a:p>
            <a:r>
              <a:rPr lang="es-MX" dirty="0" smtClean="0">
                <a:hlinkClick r:id="rId2"/>
              </a:rPr>
              <a:t>http</a:t>
            </a:r>
            <a:r>
              <a:rPr lang="es-MX" dirty="0">
                <a:hlinkClick r:id="rId2"/>
              </a:rPr>
              <a:t>://</a:t>
            </a:r>
            <a:r>
              <a:rPr lang="es-MX" dirty="0" smtClean="0">
                <a:hlinkClick r:id="rId2"/>
              </a:rPr>
              <a:t>docs.oracle.com/javase/tutorial/java/concepts/class.html</a:t>
            </a:r>
            <a:r>
              <a:rPr lang="es-MX" dirty="0" smtClean="0"/>
              <a:t> </a:t>
            </a:r>
            <a:endParaRPr lang="es-MX" dirty="0"/>
          </a:p>
          <a:p>
            <a:endParaRPr lang="es-MX" sz="1100" dirty="0" smtClean="0"/>
          </a:p>
          <a:p>
            <a:r>
              <a:rPr lang="es-MX" dirty="0" smtClean="0">
                <a:hlinkClick r:id="rId3"/>
              </a:rPr>
              <a:t>http</a:t>
            </a:r>
            <a:r>
              <a:rPr lang="es-MX" dirty="0">
                <a:hlinkClick r:id="rId3"/>
              </a:rPr>
              <a:t>://</a:t>
            </a:r>
            <a:r>
              <a:rPr lang="es-MX" dirty="0" smtClean="0">
                <a:hlinkClick r:id="rId3"/>
              </a:rPr>
              <a:t>docs.oracle.com/javase/tutorial/java/concepts/object.html</a:t>
            </a:r>
            <a:endParaRPr lang="es-MX" dirty="0" smtClean="0"/>
          </a:p>
          <a:p>
            <a:endParaRPr lang="es-MX" sz="1100" dirty="0"/>
          </a:p>
          <a:p>
            <a:r>
              <a:rPr lang="es-MX" dirty="0">
                <a:hlinkClick r:id="rId4"/>
              </a:rPr>
              <a:t>http://</a:t>
            </a:r>
            <a:r>
              <a:rPr lang="es-MX" dirty="0" smtClean="0">
                <a:hlinkClick r:id="rId4"/>
              </a:rPr>
              <a:t>docs.oracle.com/javase/tutorial/java/concepts/package.html</a:t>
            </a:r>
            <a:endParaRPr lang="es-MX" dirty="0" smtClean="0"/>
          </a:p>
          <a:p>
            <a:endParaRPr lang="es-MX" sz="1100" dirty="0"/>
          </a:p>
          <a:p>
            <a:r>
              <a:rPr lang="es-MX" dirty="0">
                <a:hlinkClick r:id="rId5"/>
              </a:rPr>
              <a:t>https://</a:t>
            </a:r>
            <a:r>
              <a:rPr lang="es-MX" dirty="0" smtClean="0">
                <a:hlinkClick r:id="rId5"/>
              </a:rPr>
              <a:t>docs.oracle.com/javase/tutorial/java/javaOO/accesscontrol.html</a:t>
            </a:r>
            <a:endParaRPr lang="es-MX" dirty="0" smtClean="0"/>
          </a:p>
          <a:p>
            <a:endParaRPr lang="es-MX" sz="1100" dirty="0"/>
          </a:p>
          <a:p>
            <a:r>
              <a:rPr lang="es-MX" dirty="0">
                <a:hlinkClick r:id="rId6"/>
              </a:rPr>
              <a:t>https://</a:t>
            </a:r>
            <a:r>
              <a:rPr lang="es-MX" dirty="0" smtClean="0">
                <a:hlinkClick r:id="rId6"/>
              </a:rPr>
              <a:t>docs.oracle.com/javase/tutorial/java/nutsandbolts/datatypes.html</a:t>
            </a:r>
            <a:r>
              <a:rPr lang="es-MX" dirty="0" smtClean="0"/>
              <a:t> </a:t>
            </a:r>
          </a:p>
          <a:p>
            <a:endParaRPr lang="es-MX" sz="1100" dirty="0"/>
          </a:p>
          <a:p>
            <a:r>
              <a:rPr lang="es-MX" dirty="0">
                <a:hlinkClick r:id="rId7"/>
              </a:rPr>
              <a:t>http://www.cavdar.net/2008/07/21/junit-4-in-60-seconds</a:t>
            </a:r>
            <a:r>
              <a:rPr lang="es-MX" dirty="0" smtClean="0">
                <a:hlinkClick r:id="rId7"/>
              </a:rPr>
              <a:t>/</a:t>
            </a:r>
            <a:r>
              <a:rPr lang="es-MX" dirty="0" smtClean="0"/>
              <a:t> </a:t>
            </a:r>
          </a:p>
          <a:p>
            <a:endParaRPr lang="es-MX" sz="1100" dirty="0" smtClean="0"/>
          </a:p>
          <a:p>
            <a:r>
              <a:rPr lang="es-MX" dirty="0">
                <a:hlinkClick r:id="rId8"/>
              </a:rPr>
              <a:t>http://</a:t>
            </a:r>
            <a:r>
              <a:rPr lang="es-MX" dirty="0" smtClean="0">
                <a:hlinkClick r:id="rId8"/>
              </a:rPr>
              <a:t>www.oracle.com/technetwork/articles/java/index-137868.html</a:t>
            </a:r>
            <a:r>
              <a:rPr lang="es-MX" dirty="0" smtClean="0"/>
              <a:t> </a:t>
            </a:r>
          </a:p>
          <a:p>
            <a:endParaRPr lang="es-MX" sz="1100" dirty="0"/>
          </a:p>
          <a:p>
            <a:r>
              <a:rPr lang="es-MX" dirty="0">
                <a:hlinkClick r:id="rId9"/>
              </a:rPr>
              <a:t>http://</a:t>
            </a:r>
            <a:r>
              <a:rPr lang="es-MX" dirty="0" smtClean="0">
                <a:hlinkClick r:id="rId9"/>
              </a:rPr>
              <a:t>javarevisited.blogspot.mx/2011/08/code-comments-java-best-practices.html</a:t>
            </a:r>
            <a:r>
              <a:rPr lang="es-MX" dirty="0" smtClean="0"/>
              <a:t> </a:t>
            </a:r>
            <a:endParaRPr lang="es-MX" dirty="0"/>
          </a:p>
          <a:p>
            <a:endParaRPr lang="es-MX" dirty="0" smtClean="0"/>
          </a:p>
          <a:p>
            <a:endParaRPr lang="es-MX" dirty="0"/>
          </a:p>
        </p:txBody>
      </p:sp>
      <p:sp>
        <p:nvSpPr>
          <p:cNvPr id="3" name="2 Título"/>
          <p:cNvSpPr>
            <a:spLocks noGrp="1"/>
          </p:cNvSpPr>
          <p:nvPr>
            <p:ph type="title"/>
          </p:nvPr>
        </p:nvSpPr>
        <p:spPr/>
        <p:txBody>
          <a:bodyPr/>
          <a:lstStyle/>
          <a:p>
            <a:r>
              <a:rPr lang="es-MX" dirty="0" smtClean="0"/>
              <a:t>Links and </a:t>
            </a:r>
            <a:r>
              <a:rPr lang="es-MX" dirty="0" err="1" smtClean="0"/>
              <a:t>References</a:t>
            </a:r>
            <a:endParaRPr lang="es-MX" dirty="0"/>
          </a:p>
        </p:txBody>
      </p:sp>
    </p:spTree>
    <p:extLst>
      <p:ext uri="{BB962C8B-B14F-4D97-AF65-F5344CB8AC3E}">
        <p14:creationId xmlns:p14="http://schemas.microsoft.com/office/powerpoint/2010/main" val="386500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smtClean="0"/>
              <a:t>Sarahi Flores</a:t>
            </a:r>
            <a:endParaRPr lang="en-US" dirty="0" smtClean="0"/>
          </a:p>
          <a:p>
            <a:r>
              <a:rPr lang="en-US" dirty="0" smtClean="0">
                <a:hlinkClick r:id="rId2"/>
              </a:rPr>
              <a:t>sarahi.flores@softtek.com</a:t>
            </a:r>
            <a:r>
              <a:rPr lang="en-US" dirty="0" smtClean="0"/>
              <a:t> </a:t>
            </a:r>
            <a:endParaRPr lang="en-US" dirty="0"/>
          </a:p>
        </p:txBody>
      </p:sp>
      <p:sp>
        <p:nvSpPr>
          <p:cNvPr id="5" name="Text Placeholder 4"/>
          <p:cNvSpPr>
            <a:spLocks noGrp="1"/>
          </p:cNvSpPr>
          <p:nvPr>
            <p:ph type="body" sz="quarter" idx="13"/>
          </p:nvPr>
        </p:nvSpPr>
        <p:spPr/>
        <p:txBody>
          <a:bodyPr/>
          <a:lstStyle/>
          <a:p>
            <a:r>
              <a:rPr lang="en-US" dirty="0" smtClean="0"/>
              <a:t>Instructor</a:t>
            </a:r>
            <a:endParaRPr lang="en-US" dirty="0"/>
          </a:p>
        </p:txBody>
      </p:sp>
      <p:sp>
        <p:nvSpPr>
          <p:cNvPr id="6" name="Text Placeholder 5"/>
          <p:cNvSpPr>
            <a:spLocks noGrp="1"/>
          </p:cNvSpPr>
          <p:nvPr>
            <p:ph type="body" sz="quarter" idx="14"/>
          </p:nvPr>
        </p:nvSpPr>
        <p:spPr/>
        <p:txBody>
          <a:bodyPr/>
          <a:lstStyle/>
          <a:p>
            <a:endParaRPr lang="en-US"/>
          </a:p>
        </p:txBody>
      </p:sp>
      <p:sp>
        <p:nvSpPr>
          <p:cNvPr id="7" name="Text Placeholder 6"/>
          <p:cNvSpPr>
            <a:spLocks noGrp="1"/>
          </p:cNvSpPr>
          <p:nvPr>
            <p:ph type="body" sz="quarter" idx="15"/>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Luis Robles</a:t>
            </a:r>
          </a:p>
          <a:p>
            <a:r>
              <a:rPr lang="en-US" dirty="0" smtClean="0">
                <a:hlinkClick r:id="rId3"/>
              </a:rPr>
              <a:t>luisf.robles@softtek.com</a:t>
            </a:r>
            <a:r>
              <a:rPr lang="en-US" dirty="0" smtClean="0"/>
              <a:t> </a:t>
            </a:r>
            <a:endParaRPr lang="en-US" dirty="0"/>
          </a:p>
        </p:txBody>
      </p:sp>
      <p:sp>
        <p:nvSpPr>
          <p:cNvPr id="9" name="Text Placeholder 8"/>
          <p:cNvSpPr>
            <a:spLocks noGrp="1"/>
          </p:cNvSpPr>
          <p:nvPr>
            <p:ph type="body" sz="quarter" idx="17"/>
          </p:nvPr>
        </p:nvSpPr>
        <p:spPr/>
        <p:txBody>
          <a:bodyPr/>
          <a:lstStyle/>
          <a:p>
            <a:r>
              <a:rPr lang="en-US" dirty="0" smtClean="0"/>
              <a:t>Related to training material (Java Basics module)</a:t>
            </a:r>
            <a:endParaRPr lang="en-US" dirty="0"/>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64588"/>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88734011"/>
              </p:ext>
            </p:extLst>
          </p:nvPr>
        </p:nvGraphicFramePr>
        <p:xfrm>
          <a:off x="899592" y="4538816"/>
          <a:ext cx="7560840" cy="1554480"/>
        </p:xfrm>
        <a:graphic>
          <a:graphicData uri="http://schemas.openxmlformats.org/drawingml/2006/table">
            <a:tbl>
              <a:tblPr firstRow="1" bandRow="1">
                <a:tableStyleId>{21E4AEA4-8DFA-4A89-87EB-49C32662AFE0}</a:tableStyleId>
              </a:tblPr>
              <a:tblGrid>
                <a:gridCol w="792088"/>
                <a:gridCol w="936104"/>
                <a:gridCol w="2808312"/>
                <a:gridCol w="1512168"/>
                <a:gridCol w="1512168"/>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2015/07/23</a:t>
                      </a:r>
                      <a:endParaRPr lang="en-US" sz="1200" dirty="0"/>
                    </a:p>
                  </a:txBody>
                  <a:tcPr/>
                </a:tc>
                <a:tc>
                  <a:txBody>
                    <a:bodyPr/>
                    <a:lstStyle/>
                    <a:p>
                      <a:r>
                        <a:rPr lang="en-US" sz="1200" dirty="0" smtClean="0"/>
                        <a:t>Creation</a:t>
                      </a:r>
                      <a:endParaRPr lang="en-US" sz="1200" dirty="0"/>
                    </a:p>
                  </a:txBody>
                  <a:tcPr/>
                </a:tc>
                <a:tc>
                  <a:txBody>
                    <a:bodyPr/>
                    <a:lstStyle/>
                    <a:p>
                      <a:r>
                        <a:rPr lang="en-US" sz="1200" dirty="0" smtClean="0"/>
                        <a:t>Luis Robles</a:t>
                      </a:r>
                      <a:endParaRPr lang="en-US" sz="1200" dirty="0"/>
                    </a:p>
                  </a:txBody>
                  <a:tcPr/>
                </a:tc>
                <a:tc>
                  <a:txBody>
                    <a:bodyPr/>
                    <a:lstStyle/>
                    <a:p>
                      <a:r>
                        <a:rPr lang="en-US" sz="1200" dirty="0" smtClean="0"/>
                        <a:t>NA</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Lesson 3:</a:t>
            </a:r>
            <a:br>
              <a:rPr lang="en-US" dirty="0" smtClean="0"/>
            </a:br>
            <a:r>
              <a:rPr lang="en-US" dirty="0"/>
              <a:t/>
            </a:r>
            <a:br>
              <a:rPr lang="en-US" dirty="0"/>
            </a:br>
            <a:r>
              <a:rPr lang="en-US" dirty="0" smtClean="0"/>
              <a:t>Introduction to Classes, Objects and Methods</a:t>
            </a:r>
            <a:endParaRPr lang="en-US" dirty="0"/>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sz="half" idx="1"/>
          </p:nvPr>
        </p:nvSpPr>
        <p:spPr/>
        <p:txBody>
          <a:bodyPr/>
          <a:lstStyle/>
          <a:p>
            <a:r>
              <a:rPr lang="en-US" dirty="0"/>
              <a:t>An </a:t>
            </a:r>
            <a:r>
              <a:rPr lang="en-US" b="1" dirty="0"/>
              <a:t>object</a:t>
            </a:r>
            <a:r>
              <a:rPr lang="en-US" dirty="0"/>
              <a:t> can be considered a "</a:t>
            </a:r>
            <a:r>
              <a:rPr lang="en-US" b="1" i="1" dirty="0"/>
              <a:t>thing</a:t>
            </a:r>
            <a:r>
              <a:rPr lang="en-US" dirty="0"/>
              <a:t>" that can perform a set of related activities. </a:t>
            </a:r>
            <a:endParaRPr lang="en-US" dirty="0" smtClean="0"/>
          </a:p>
          <a:p>
            <a:endParaRPr lang="en-US" dirty="0"/>
          </a:p>
          <a:p>
            <a:r>
              <a:rPr lang="en-US" dirty="0" smtClean="0"/>
              <a:t>The </a:t>
            </a:r>
            <a:r>
              <a:rPr lang="en-US" dirty="0"/>
              <a:t>set of activities that the object performs defines the object's behavior. </a:t>
            </a:r>
            <a:endParaRPr lang="en-US" dirty="0" smtClean="0"/>
          </a:p>
          <a:p>
            <a:endParaRPr lang="en-US" dirty="0"/>
          </a:p>
          <a:p>
            <a:r>
              <a:rPr lang="en-US" dirty="0" smtClean="0"/>
              <a:t>For </a:t>
            </a:r>
            <a:r>
              <a:rPr lang="en-US" dirty="0"/>
              <a:t>example, the Hand (object) can grip something, or a </a:t>
            </a:r>
            <a:r>
              <a:rPr lang="en-US" i="1" dirty="0"/>
              <a:t>Student </a:t>
            </a:r>
            <a:r>
              <a:rPr lang="en-US" dirty="0"/>
              <a:t>(object) can give their name or address</a:t>
            </a:r>
            <a:r>
              <a:rPr lang="en-US" dirty="0" smtClean="0"/>
              <a:t>.</a:t>
            </a:r>
          </a:p>
          <a:p>
            <a:endParaRPr lang="en-US" dirty="0"/>
          </a:p>
          <a:p>
            <a:r>
              <a:rPr lang="en-US" dirty="0"/>
              <a:t>If you compare the </a:t>
            </a:r>
            <a:r>
              <a:rPr lang="en-US" b="1" dirty="0"/>
              <a:t>software object </a:t>
            </a:r>
            <a:r>
              <a:rPr lang="en-US" dirty="0"/>
              <a:t>with a </a:t>
            </a:r>
            <a:r>
              <a:rPr lang="en-US" b="1" dirty="0"/>
              <a:t>real world object</a:t>
            </a:r>
            <a:r>
              <a:rPr lang="en-US" dirty="0"/>
              <a:t>, they have very similar characteristics</a:t>
            </a:r>
            <a:endParaRPr lang="es-MX" dirty="0"/>
          </a:p>
        </p:txBody>
      </p:sp>
      <p:sp>
        <p:nvSpPr>
          <p:cNvPr id="7" name="6 Marcador de contenido"/>
          <p:cNvSpPr>
            <a:spLocks noGrp="1"/>
          </p:cNvSpPr>
          <p:nvPr>
            <p:ph sz="half" idx="2"/>
          </p:nvPr>
        </p:nvSpPr>
        <p:spPr/>
        <p:txBody>
          <a:bodyPr/>
          <a:lstStyle/>
          <a:p>
            <a:r>
              <a:rPr lang="en-US" b="1" dirty="0"/>
              <a:t>Software objects </a:t>
            </a:r>
            <a:r>
              <a:rPr lang="en-US" dirty="0"/>
              <a:t>also have a </a:t>
            </a:r>
            <a:r>
              <a:rPr lang="en-US" b="1" u="sng" dirty="0"/>
              <a:t>state</a:t>
            </a:r>
            <a:r>
              <a:rPr lang="en-US" dirty="0"/>
              <a:t> and </a:t>
            </a:r>
            <a:r>
              <a:rPr lang="en-US" b="1" u="sng" dirty="0"/>
              <a:t>behavior</a:t>
            </a:r>
            <a:r>
              <a:rPr lang="en-US" dirty="0"/>
              <a:t>. </a:t>
            </a:r>
            <a:endParaRPr lang="en-US" dirty="0" smtClean="0"/>
          </a:p>
          <a:p>
            <a:endParaRPr lang="en-US" dirty="0"/>
          </a:p>
          <a:p>
            <a:r>
              <a:rPr lang="en-US" dirty="0" smtClean="0"/>
              <a:t>A </a:t>
            </a:r>
            <a:r>
              <a:rPr lang="en-US" b="1" dirty="0"/>
              <a:t>software object's </a:t>
            </a:r>
            <a:r>
              <a:rPr lang="en-US" dirty="0"/>
              <a:t>state is </a:t>
            </a:r>
            <a:r>
              <a:rPr lang="en-US" i="1" dirty="0"/>
              <a:t>stored</a:t>
            </a:r>
            <a:r>
              <a:rPr lang="en-US" dirty="0"/>
              <a:t> in </a:t>
            </a:r>
            <a:r>
              <a:rPr lang="en-US" b="1" u="sng" dirty="0"/>
              <a:t>fields</a:t>
            </a:r>
            <a:r>
              <a:rPr lang="en-US" dirty="0"/>
              <a:t> and behavior is shown </a:t>
            </a:r>
            <a:r>
              <a:rPr lang="en-US" b="1" u="sng" dirty="0"/>
              <a:t>via</a:t>
            </a:r>
            <a:r>
              <a:rPr lang="en-US" dirty="0"/>
              <a:t> </a:t>
            </a:r>
            <a:r>
              <a:rPr lang="en-US" b="1" u="sng" dirty="0"/>
              <a:t>methods</a:t>
            </a:r>
            <a:r>
              <a:rPr lang="en-US" dirty="0" smtClean="0"/>
              <a:t>.</a:t>
            </a:r>
          </a:p>
          <a:p>
            <a:endParaRPr lang="en-US" dirty="0"/>
          </a:p>
          <a:p>
            <a:r>
              <a:rPr lang="en-US" dirty="0"/>
              <a:t>So in software development, methods operate on the internal state of an object and the object-to-object communication is </a:t>
            </a:r>
            <a:r>
              <a:rPr lang="en-US" b="1" dirty="0"/>
              <a:t>done via methods</a:t>
            </a:r>
            <a:r>
              <a:rPr lang="en-US" dirty="0"/>
              <a:t>.</a:t>
            </a:r>
            <a:endParaRPr lang="es-MX" dirty="0"/>
          </a:p>
        </p:txBody>
      </p:sp>
      <p:sp>
        <p:nvSpPr>
          <p:cNvPr id="5" name="4 Título"/>
          <p:cNvSpPr>
            <a:spLocks noGrp="1"/>
          </p:cNvSpPr>
          <p:nvPr>
            <p:ph type="title"/>
          </p:nvPr>
        </p:nvSpPr>
        <p:spPr/>
        <p:txBody>
          <a:bodyPr/>
          <a:lstStyle/>
          <a:p>
            <a:r>
              <a:rPr lang="es-MX" dirty="0" err="1" smtClean="0"/>
              <a:t>Objects</a:t>
            </a:r>
            <a:endParaRPr lang="es-MX" dirty="0"/>
          </a:p>
        </p:txBody>
      </p:sp>
    </p:spTree>
    <p:extLst>
      <p:ext uri="{BB962C8B-B14F-4D97-AF65-F5344CB8AC3E}">
        <p14:creationId xmlns:p14="http://schemas.microsoft.com/office/powerpoint/2010/main" val="3758003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717032"/>
            <a:ext cx="3773314"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Marcador de contenido"/>
          <p:cNvSpPr>
            <a:spLocks noGrp="1"/>
          </p:cNvSpPr>
          <p:nvPr>
            <p:ph sz="half" idx="1"/>
          </p:nvPr>
        </p:nvSpPr>
        <p:spPr/>
        <p:txBody>
          <a:bodyPr/>
          <a:lstStyle/>
          <a:p>
            <a:r>
              <a:rPr lang="en-US" dirty="0"/>
              <a:t>A class can be defined as a template/blue print that describes the behaviors/states that object of its type </a:t>
            </a:r>
            <a:r>
              <a:rPr lang="en-US" dirty="0" smtClean="0"/>
              <a:t>support</a:t>
            </a:r>
          </a:p>
          <a:p>
            <a:endParaRPr lang="en-US" dirty="0"/>
          </a:p>
          <a:p>
            <a:r>
              <a:rPr lang="en-US" dirty="0"/>
              <a:t>A class can contain any of the following variable types.</a:t>
            </a:r>
          </a:p>
          <a:p>
            <a:endParaRPr lang="en-US" dirty="0"/>
          </a:p>
          <a:p>
            <a:pPr lvl="1">
              <a:buFont typeface="Arial" panose="020B0604020202020204" pitchFamily="34" charset="0"/>
              <a:buChar char="•"/>
            </a:pPr>
            <a:r>
              <a:rPr lang="en-US" dirty="0"/>
              <a:t>Local </a:t>
            </a:r>
            <a:r>
              <a:rPr lang="en-US" dirty="0" smtClean="0"/>
              <a:t>variables. </a:t>
            </a:r>
          </a:p>
          <a:p>
            <a:pPr lvl="1">
              <a:buFont typeface="Arial" panose="020B0604020202020204" pitchFamily="34" charset="0"/>
              <a:buChar char="•"/>
            </a:pPr>
            <a:endParaRPr lang="en-US" dirty="0"/>
          </a:p>
          <a:p>
            <a:pPr lvl="1">
              <a:buFont typeface="Arial" panose="020B0604020202020204" pitchFamily="34" charset="0"/>
              <a:buChar char="•"/>
            </a:pPr>
            <a:r>
              <a:rPr lang="en-US" dirty="0"/>
              <a:t>Instance </a:t>
            </a:r>
            <a:r>
              <a:rPr lang="en-US" dirty="0" smtClean="0"/>
              <a:t>variables.</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Class </a:t>
            </a:r>
            <a:r>
              <a:rPr lang="en-US" dirty="0" smtClean="0"/>
              <a:t>variables.</a:t>
            </a:r>
            <a:endParaRPr lang="en-US" dirty="0"/>
          </a:p>
          <a:p>
            <a:endParaRPr lang="en-US" dirty="0"/>
          </a:p>
          <a:p>
            <a:endParaRPr lang="en-US" dirty="0"/>
          </a:p>
          <a:p>
            <a:endParaRPr lang="en-US" dirty="0" smtClean="0"/>
          </a:p>
          <a:p>
            <a:endParaRPr lang="en-US" dirty="0"/>
          </a:p>
          <a:p>
            <a:endParaRPr lang="es-MX" dirty="0"/>
          </a:p>
        </p:txBody>
      </p:sp>
      <p:sp>
        <p:nvSpPr>
          <p:cNvPr id="5" name="4 Marcador de contenido"/>
          <p:cNvSpPr>
            <a:spLocks noGrp="1"/>
          </p:cNvSpPr>
          <p:nvPr>
            <p:ph sz="half" idx="2"/>
          </p:nvPr>
        </p:nvSpPr>
        <p:spPr>
          <a:xfrm>
            <a:off x="4648200" y="980728"/>
            <a:ext cx="4038600" cy="4964815"/>
          </a:xfrm>
        </p:spPr>
        <p:txBody>
          <a:bodyPr/>
          <a:lstStyle/>
          <a:p>
            <a:r>
              <a:rPr lang="es-MX" dirty="0" smtClean="0"/>
              <a:t>A </a:t>
            </a:r>
            <a:r>
              <a:rPr lang="es-MX" dirty="0" err="1" smtClean="0"/>
              <a:t>class</a:t>
            </a:r>
            <a:r>
              <a:rPr lang="es-MX" dirty="0" smtClean="0"/>
              <a:t> </a:t>
            </a:r>
            <a:r>
              <a:rPr lang="es-MX" dirty="0" err="1" smtClean="0"/>
              <a:t>provides</a:t>
            </a:r>
            <a:r>
              <a:rPr lang="es-MX" dirty="0" smtClean="0"/>
              <a:t> </a:t>
            </a:r>
            <a:r>
              <a:rPr lang="es-MX" dirty="0" err="1" smtClean="0"/>
              <a:t>methods</a:t>
            </a:r>
            <a:r>
              <a:rPr lang="es-MX" dirty="0" smtClean="0"/>
              <a:t> in </a:t>
            </a:r>
            <a:r>
              <a:rPr lang="es-MX" dirty="0" err="1" smtClean="0"/>
              <a:t>order</a:t>
            </a:r>
            <a:r>
              <a:rPr lang="es-MX" dirty="0" smtClean="0"/>
              <a:t> to </a:t>
            </a:r>
            <a:r>
              <a:rPr lang="es-MX" dirty="0" err="1" smtClean="0"/>
              <a:t>handle</a:t>
            </a:r>
            <a:r>
              <a:rPr lang="es-MX" dirty="0" smtClean="0"/>
              <a:t> </a:t>
            </a:r>
            <a:r>
              <a:rPr lang="es-MX" dirty="0" err="1" smtClean="0"/>
              <a:t>its</a:t>
            </a:r>
            <a:r>
              <a:rPr lang="es-MX" dirty="0" smtClean="0"/>
              <a:t> </a:t>
            </a:r>
            <a:r>
              <a:rPr lang="es-MX" dirty="0" err="1" smtClean="0"/>
              <a:t>behavior</a:t>
            </a:r>
            <a:r>
              <a:rPr lang="es-MX" dirty="0" smtClean="0"/>
              <a:t>:</a:t>
            </a:r>
          </a:p>
          <a:p>
            <a:pPr lvl="1">
              <a:buFont typeface="Arial" panose="020B0604020202020204" pitchFamily="34" charset="0"/>
              <a:buChar char="•"/>
            </a:pPr>
            <a:r>
              <a:rPr lang="es-MX" dirty="0" err="1" smtClean="0"/>
              <a:t>Constructors</a:t>
            </a:r>
            <a:endParaRPr lang="es-MX" dirty="0" smtClean="0"/>
          </a:p>
          <a:p>
            <a:pPr lvl="1">
              <a:buFont typeface="Arial" panose="020B0604020202020204" pitchFamily="34" charset="0"/>
              <a:buChar char="•"/>
            </a:pPr>
            <a:endParaRPr lang="es-MX" dirty="0"/>
          </a:p>
          <a:p>
            <a:pPr lvl="1">
              <a:buFont typeface="Arial" panose="020B0604020202020204" pitchFamily="34" charset="0"/>
              <a:buChar char="•"/>
            </a:pPr>
            <a:r>
              <a:rPr lang="es-MX" dirty="0" err="1" smtClean="0"/>
              <a:t>Methods</a:t>
            </a:r>
            <a:r>
              <a:rPr lang="es-MX" dirty="0"/>
              <a:t>.</a:t>
            </a:r>
          </a:p>
          <a:p>
            <a:endParaRPr lang="es-MX" dirty="0" smtClean="0"/>
          </a:p>
          <a:p>
            <a:r>
              <a:rPr lang="es-MX" dirty="0" err="1" smtClean="0"/>
              <a:t>Controlling</a:t>
            </a:r>
            <a:r>
              <a:rPr lang="es-MX" dirty="0" smtClean="0"/>
              <a:t> Access to </a:t>
            </a:r>
            <a:r>
              <a:rPr lang="es-MX" dirty="0" err="1" smtClean="0"/>
              <a:t>Members</a:t>
            </a:r>
            <a:r>
              <a:rPr lang="es-MX" dirty="0" smtClean="0"/>
              <a:t> of a </a:t>
            </a:r>
            <a:r>
              <a:rPr lang="es-MX" dirty="0" err="1" smtClean="0"/>
              <a:t>Class</a:t>
            </a:r>
            <a:endParaRPr lang="es-MX" dirty="0" smtClean="0"/>
          </a:p>
          <a:p>
            <a:endParaRPr lang="es-MX" dirty="0" smtClean="0"/>
          </a:p>
        </p:txBody>
      </p:sp>
      <p:sp>
        <p:nvSpPr>
          <p:cNvPr id="2" name="1 Título"/>
          <p:cNvSpPr>
            <a:spLocks noGrp="1"/>
          </p:cNvSpPr>
          <p:nvPr>
            <p:ph type="title"/>
          </p:nvPr>
        </p:nvSpPr>
        <p:spPr/>
        <p:txBody>
          <a:bodyPr/>
          <a:lstStyle/>
          <a:p>
            <a:r>
              <a:rPr lang="es-MX" dirty="0" err="1" smtClean="0"/>
              <a:t>Classes</a:t>
            </a:r>
            <a:endParaRPr lang="es-MX" dirty="0"/>
          </a:p>
        </p:txBody>
      </p:sp>
    </p:spTree>
    <p:extLst>
      <p:ext uri="{BB962C8B-B14F-4D97-AF65-F5344CB8AC3E}">
        <p14:creationId xmlns:p14="http://schemas.microsoft.com/office/powerpoint/2010/main" val="228078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b="1" dirty="0"/>
              <a:t>byte</a:t>
            </a:r>
            <a:r>
              <a:rPr lang="en-US" dirty="0"/>
              <a:t>: The byte data type is an </a:t>
            </a:r>
            <a:r>
              <a:rPr lang="en-US" u="sng" dirty="0"/>
              <a:t>8-bit signed two's complement integer</a:t>
            </a:r>
            <a:r>
              <a:rPr lang="en-US" dirty="0"/>
              <a:t>. </a:t>
            </a:r>
            <a:r>
              <a:rPr lang="en-US" dirty="0" smtClean="0"/>
              <a:t>It </a:t>
            </a:r>
            <a:r>
              <a:rPr lang="en-US" dirty="0"/>
              <a:t>has a minimum value of -128 and a maximum value of 127 (inclusive). </a:t>
            </a:r>
          </a:p>
          <a:p>
            <a:endParaRPr lang="en-US" dirty="0"/>
          </a:p>
          <a:p>
            <a:r>
              <a:rPr lang="en-US" b="1" dirty="0"/>
              <a:t>short</a:t>
            </a:r>
            <a:r>
              <a:rPr lang="en-US" dirty="0"/>
              <a:t>: The short data type is a </a:t>
            </a:r>
            <a:r>
              <a:rPr lang="en-US" u="sng" dirty="0"/>
              <a:t>16-bit signed two's complement integer</a:t>
            </a:r>
            <a:r>
              <a:rPr lang="en-US" dirty="0"/>
              <a:t>. </a:t>
            </a:r>
            <a:r>
              <a:rPr lang="en-US" dirty="0" smtClean="0"/>
              <a:t>It </a:t>
            </a:r>
            <a:r>
              <a:rPr lang="en-US" dirty="0"/>
              <a:t>has a minimum value of -32,768 and a maximum value of 32,767 (inclusive). </a:t>
            </a:r>
          </a:p>
          <a:p>
            <a:endParaRPr lang="en-US" dirty="0"/>
          </a:p>
          <a:p>
            <a:r>
              <a:rPr lang="en-US" b="1" dirty="0" err="1"/>
              <a:t>int</a:t>
            </a:r>
            <a:r>
              <a:rPr lang="en-US" dirty="0"/>
              <a:t>: By default, the </a:t>
            </a:r>
            <a:r>
              <a:rPr lang="en-US" dirty="0" err="1"/>
              <a:t>int</a:t>
            </a:r>
            <a:r>
              <a:rPr lang="en-US" dirty="0"/>
              <a:t> data type is a </a:t>
            </a:r>
            <a:r>
              <a:rPr lang="en-US" u="sng" dirty="0"/>
              <a:t>32-bit signed two's complement integer</a:t>
            </a:r>
            <a:r>
              <a:rPr lang="en-US" dirty="0"/>
              <a:t>, </a:t>
            </a:r>
            <a:r>
              <a:rPr lang="en-US" dirty="0" smtClean="0"/>
              <a:t>which </a:t>
            </a:r>
            <a:r>
              <a:rPr lang="en-US" dirty="0"/>
              <a:t>has a minimum value of -231 and a maximum value of 231-1. </a:t>
            </a:r>
          </a:p>
        </p:txBody>
      </p:sp>
      <p:sp>
        <p:nvSpPr>
          <p:cNvPr id="3" name="2 Marcador de contenido"/>
          <p:cNvSpPr>
            <a:spLocks noGrp="1"/>
          </p:cNvSpPr>
          <p:nvPr>
            <p:ph sz="half" idx="2"/>
          </p:nvPr>
        </p:nvSpPr>
        <p:spPr/>
        <p:txBody>
          <a:bodyPr/>
          <a:lstStyle/>
          <a:p>
            <a:r>
              <a:rPr lang="en-US" b="1" dirty="0" smtClean="0"/>
              <a:t>long</a:t>
            </a:r>
            <a:r>
              <a:rPr lang="en-US" dirty="0"/>
              <a:t>: The long data type is a </a:t>
            </a:r>
            <a:r>
              <a:rPr lang="en-US" u="sng" dirty="0"/>
              <a:t>64-bit two's complement integer</a:t>
            </a:r>
            <a:r>
              <a:rPr lang="en-US" dirty="0"/>
              <a:t>. </a:t>
            </a:r>
          </a:p>
          <a:p>
            <a:r>
              <a:rPr lang="en-US" dirty="0"/>
              <a:t>The signed long has a minimum value of -263 and a maximum value of 263-1. </a:t>
            </a:r>
          </a:p>
          <a:p>
            <a:endParaRPr lang="en-US" dirty="0"/>
          </a:p>
          <a:p>
            <a:r>
              <a:rPr lang="en-US" b="1" dirty="0"/>
              <a:t>float</a:t>
            </a:r>
            <a:r>
              <a:rPr lang="en-US" dirty="0"/>
              <a:t>: The float data type is a </a:t>
            </a:r>
            <a:r>
              <a:rPr lang="en-US" u="sng" dirty="0"/>
              <a:t>single-precision 32-bit </a:t>
            </a:r>
            <a:r>
              <a:rPr lang="en-US" dirty="0"/>
              <a:t>IEEE 754 floating point. </a:t>
            </a:r>
          </a:p>
          <a:p>
            <a:endParaRPr lang="en-US" dirty="0"/>
          </a:p>
          <a:p>
            <a:r>
              <a:rPr lang="en-US" b="1" dirty="0"/>
              <a:t>double</a:t>
            </a:r>
            <a:r>
              <a:rPr lang="en-US" dirty="0"/>
              <a:t>: The double data type is a </a:t>
            </a:r>
            <a:r>
              <a:rPr lang="en-US" u="sng" dirty="0"/>
              <a:t>double-precision 64-bit </a:t>
            </a:r>
            <a:r>
              <a:rPr lang="en-US" dirty="0"/>
              <a:t>IEEE 754 floating point. </a:t>
            </a:r>
          </a:p>
          <a:p>
            <a:endParaRPr lang="es-MX" dirty="0" smtClean="0"/>
          </a:p>
          <a:p>
            <a:endParaRPr lang="es-MX" dirty="0"/>
          </a:p>
        </p:txBody>
      </p:sp>
      <p:sp>
        <p:nvSpPr>
          <p:cNvPr id="4" name="3 Título"/>
          <p:cNvSpPr>
            <a:spLocks noGrp="1"/>
          </p:cNvSpPr>
          <p:nvPr>
            <p:ph type="title"/>
          </p:nvPr>
        </p:nvSpPr>
        <p:spPr/>
        <p:txBody>
          <a:bodyPr/>
          <a:lstStyle/>
          <a:p>
            <a:r>
              <a:rPr lang="es-MX" dirty="0" err="1" smtClean="0"/>
              <a:t>Primitive</a:t>
            </a:r>
            <a:r>
              <a:rPr lang="es-MX" dirty="0" smtClean="0"/>
              <a:t> data </a:t>
            </a:r>
            <a:r>
              <a:rPr lang="es-MX" dirty="0" err="1" smtClean="0"/>
              <a:t>types</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6</a:t>
            </a:fld>
            <a:endParaRPr lang="en-US" noProof="0"/>
          </a:p>
        </p:txBody>
      </p:sp>
    </p:spTree>
    <p:extLst>
      <p:ext uri="{BB962C8B-B14F-4D97-AF65-F5344CB8AC3E}">
        <p14:creationId xmlns:p14="http://schemas.microsoft.com/office/powerpoint/2010/main" val="1235642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b="1" dirty="0" err="1"/>
              <a:t>boolean</a:t>
            </a:r>
            <a:r>
              <a:rPr lang="en-US" dirty="0"/>
              <a:t>: The </a:t>
            </a:r>
            <a:r>
              <a:rPr lang="en-US" dirty="0" err="1"/>
              <a:t>boolean</a:t>
            </a:r>
            <a:r>
              <a:rPr lang="en-US" dirty="0"/>
              <a:t> data type has only two possible values: </a:t>
            </a:r>
            <a:r>
              <a:rPr lang="en-US" u="sng" dirty="0"/>
              <a:t>true and false</a:t>
            </a:r>
            <a:r>
              <a:rPr lang="en-US" dirty="0"/>
              <a:t>. </a:t>
            </a:r>
            <a:r>
              <a:rPr lang="en-US" dirty="0" smtClean="0"/>
              <a:t>This </a:t>
            </a:r>
            <a:r>
              <a:rPr lang="en-US" dirty="0"/>
              <a:t>data type represents one bit of information, </a:t>
            </a:r>
            <a:r>
              <a:rPr lang="en-US" u="sng" dirty="0"/>
              <a:t>but its "size" isn't something that's precisely defined</a:t>
            </a:r>
            <a:r>
              <a:rPr lang="en-US" dirty="0"/>
              <a:t>.</a:t>
            </a:r>
          </a:p>
          <a:p>
            <a:endParaRPr lang="en-US" dirty="0"/>
          </a:p>
          <a:p>
            <a:r>
              <a:rPr lang="en-US" b="1" dirty="0"/>
              <a:t>char</a:t>
            </a:r>
            <a:r>
              <a:rPr lang="en-US" dirty="0"/>
              <a:t>: The char data type is a </a:t>
            </a:r>
            <a:r>
              <a:rPr lang="en-US" u="sng" dirty="0"/>
              <a:t>single 16-bit Unicode character</a:t>
            </a:r>
            <a:r>
              <a:rPr lang="en-US" dirty="0"/>
              <a:t>. </a:t>
            </a:r>
            <a:r>
              <a:rPr lang="en-US" dirty="0" smtClean="0"/>
              <a:t>It </a:t>
            </a:r>
            <a:r>
              <a:rPr lang="en-US" dirty="0"/>
              <a:t>has a minimum value of '\u0000' (or 0) and a maximum value of '\</a:t>
            </a:r>
            <a:r>
              <a:rPr lang="en-US" dirty="0" err="1"/>
              <a:t>uffff</a:t>
            </a:r>
            <a:r>
              <a:rPr lang="en-US" dirty="0"/>
              <a:t>' (or 65,535 inclusive).</a:t>
            </a:r>
            <a:endParaRPr lang="es-MX" dirty="0"/>
          </a:p>
          <a:p>
            <a:endParaRPr lang="en-US" dirty="0"/>
          </a:p>
        </p:txBody>
      </p:sp>
      <p:sp>
        <p:nvSpPr>
          <p:cNvPr id="3" name="2 Marcador de contenido"/>
          <p:cNvSpPr>
            <a:spLocks noGrp="1"/>
          </p:cNvSpPr>
          <p:nvPr>
            <p:ph sz="half" idx="2"/>
          </p:nvPr>
        </p:nvSpPr>
        <p:spPr>
          <a:xfrm>
            <a:off x="4709864" y="1339993"/>
            <a:ext cx="4038600" cy="4964815"/>
          </a:xfrm>
        </p:spPr>
        <p:txBody>
          <a:bodyPr/>
          <a:lstStyle/>
          <a:p>
            <a:r>
              <a:rPr lang="en-US" b="1" dirty="0" smtClean="0"/>
              <a:t>String</a:t>
            </a:r>
            <a:r>
              <a:rPr lang="en-US" dirty="0" smtClean="0"/>
              <a:t>: </a:t>
            </a:r>
            <a:r>
              <a:rPr lang="en-US" dirty="0"/>
              <a:t>The </a:t>
            </a:r>
            <a:r>
              <a:rPr lang="en-US" dirty="0" smtClean="0"/>
              <a:t>String</a:t>
            </a:r>
            <a:r>
              <a:rPr lang="en-US" dirty="0"/>
              <a:t> class is not technically a primitive data </a:t>
            </a:r>
            <a:r>
              <a:rPr lang="en-US" dirty="0" smtClean="0"/>
              <a:t>type.</a:t>
            </a:r>
          </a:p>
          <a:p>
            <a:pPr marL="0" indent="0">
              <a:buNone/>
            </a:pPr>
            <a:endParaRPr lang="en-US" dirty="0" smtClean="0"/>
          </a:p>
          <a:p>
            <a:pPr marL="0" indent="0">
              <a:buNone/>
            </a:pPr>
            <a:r>
              <a:rPr lang="en-US" dirty="0" smtClean="0"/>
              <a:t>The </a:t>
            </a:r>
            <a:r>
              <a:rPr lang="en-US" dirty="0"/>
              <a:t>Java programming language also provides special support for character strings via the </a:t>
            </a:r>
            <a:r>
              <a:rPr lang="en-US" b="1" i="1" dirty="0" err="1"/>
              <a:t>java.lang.String</a:t>
            </a:r>
            <a:r>
              <a:rPr lang="en-US" dirty="0"/>
              <a:t> class.</a:t>
            </a:r>
          </a:p>
          <a:p>
            <a:endParaRPr lang="en-US" dirty="0" smtClean="0"/>
          </a:p>
          <a:p>
            <a:pPr marL="0" indent="0">
              <a:buNone/>
            </a:pPr>
            <a:r>
              <a:rPr lang="en-US" dirty="0"/>
              <a:t>String objects are </a:t>
            </a:r>
            <a:r>
              <a:rPr lang="en-US" b="1" i="1" dirty="0"/>
              <a:t>immutable</a:t>
            </a:r>
            <a:r>
              <a:rPr lang="en-US" dirty="0"/>
              <a:t>, which means that once created, their values cannot be changed</a:t>
            </a:r>
            <a:endParaRPr lang="es-MX" dirty="0"/>
          </a:p>
        </p:txBody>
      </p:sp>
      <p:sp>
        <p:nvSpPr>
          <p:cNvPr id="4" name="3 Título"/>
          <p:cNvSpPr>
            <a:spLocks noGrp="1"/>
          </p:cNvSpPr>
          <p:nvPr>
            <p:ph type="title"/>
          </p:nvPr>
        </p:nvSpPr>
        <p:spPr/>
        <p:txBody>
          <a:bodyPr/>
          <a:lstStyle/>
          <a:p>
            <a:r>
              <a:rPr lang="es-MX" dirty="0" err="1" smtClean="0"/>
              <a:t>Primitive</a:t>
            </a:r>
            <a:r>
              <a:rPr lang="es-MX" dirty="0" smtClean="0"/>
              <a:t> data </a:t>
            </a:r>
            <a:r>
              <a:rPr lang="es-MX" dirty="0" err="1" smtClean="0"/>
              <a:t>types</a:t>
            </a:r>
            <a:r>
              <a:rPr lang="es-MX" dirty="0" smtClean="0"/>
              <a:t> (cont.)</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spTree>
    <p:extLst>
      <p:ext uri="{BB962C8B-B14F-4D97-AF65-F5344CB8AC3E}">
        <p14:creationId xmlns:p14="http://schemas.microsoft.com/office/powerpoint/2010/main" val="3632627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457200" y="1339993"/>
            <a:ext cx="4038600" cy="3673183"/>
          </a:xfrm>
        </p:spPr>
        <p:txBody>
          <a:bodyPr/>
          <a:lstStyle/>
          <a:p>
            <a:pPr marL="0" indent="0">
              <a:buNone/>
            </a:pPr>
            <a:r>
              <a:rPr lang="en-US" u="sng" dirty="0" smtClean="0"/>
              <a:t>Standalone Java Application</a:t>
            </a:r>
          </a:p>
          <a:p>
            <a:pPr marL="0" indent="0">
              <a:buNone/>
            </a:pPr>
            <a:endParaRPr lang="en-US" u="sng" dirty="0" smtClean="0"/>
          </a:p>
          <a:p>
            <a:r>
              <a:rPr lang="en-US" dirty="0" smtClean="0"/>
              <a:t>Define restricted access to its properties (Data Encapsulation)</a:t>
            </a:r>
          </a:p>
          <a:p>
            <a:endParaRPr lang="en-US" dirty="0" smtClean="0"/>
          </a:p>
          <a:p>
            <a:r>
              <a:rPr lang="en-US" dirty="0" smtClean="0"/>
              <a:t>Provide public getter/setter to access its properties</a:t>
            </a:r>
          </a:p>
          <a:p>
            <a:endParaRPr lang="en-US" dirty="0"/>
          </a:p>
          <a:p>
            <a:r>
              <a:rPr lang="en-US" dirty="0" smtClean="0"/>
              <a:t>Provide public methods to handle the behavior </a:t>
            </a:r>
          </a:p>
          <a:p>
            <a:pPr marL="0" indent="0">
              <a:buNone/>
            </a:pPr>
            <a:endParaRPr lang="en-US" dirty="0" smtClean="0"/>
          </a:p>
          <a:p>
            <a:r>
              <a:rPr lang="en-US" dirty="0" smtClean="0"/>
              <a:t>public static void main(String[] </a:t>
            </a:r>
            <a:r>
              <a:rPr lang="en-US" dirty="0" err="1" smtClean="0"/>
              <a:t>args</a:t>
            </a:r>
            <a:r>
              <a:rPr lang="en-US" dirty="0" smtClean="0"/>
              <a:t>)</a:t>
            </a:r>
            <a:endParaRPr lang="en-US" dirty="0"/>
          </a:p>
        </p:txBody>
      </p:sp>
      <p:sp>
        <p:nvSpPr>
          <p:cNvPr id="10" name="Content Placeholder 9"/>
          <p:cNvSpPr>
            <a:spLocks noGrp="1"/>
          </p:cNvSpPr>
          <p:nvPr>
            <p:ph sz="half" idx="2"/>
          </p:nvPr>
        </p:nvSpPr>
        <p:spPr>
          <a:xfrm>
            <a:off x="4648200" y="1339993"/>
            <a:ext cx="4038600" cy="3097119"/>
          </a:xfrm>
        </p:spPr>
        <p:txBody>
          <a:bodyPr/>
          <a:lstStyle/>
          <a:p>
            <a:pPr marL="0" indent="0">
              <a:buNone/>
            </a:pPr>
            <a:r>
              <a:rPr lang="en-US" u="sng" dirty="0" smtClean="0"/>
              <a:t>Java Component</a:t>
            </a:r>
          </a:p>
          <a:p>
            <a:pPr marL="0" indent="0">
              <a:buNone/>
            </a:pPr>
            <a:endParaRPr lang="en-US" u="sng" dirty="0" smtClean="0"/>
          </a:p>
          <a:p>
            <a:r>
              <a:rPr lang="en-US" dirty="0"/>
              <a:t>Define restricted access to its properties (Data Encapsulation)</a:t>
            </a:r>
          </a:p>
          <a:p>
            <a:endParaRPr lang="en-US" dirty="0"/>
          </a:p>
          <a:p>
            <a:r>
              <a:rPr lang="en-US" dirty="0"/>
              <a:t>Provide public getter/setter to access its properties</a:t>
            </a:r>
          </a:p>
          <a:p>
            <a:endParaRPr lang="en-US" dirty="0" smtClean="0"/>
          </a:p>
          <a:p>
            <a:r>
              <a:rPr lang="en-US" dirty="0"/>
              <a:t>Provide public methods to handle the behavior </a:t>
            </a:r>
          </a:p>
          <a:p>
            <a:endParaRPr lang="en-US" dirty="0"/>
          </a:p>
        </p:txBody>
      </p:sp>
      <p:sp>
        <p:nvSpPr>
          <p:cNvPr id="8" name="Title 7"/>
          <p:cNvSpPr>
            <a:spLocks noGrp="1"/>
          </p:cNvSpPr>
          <p:nvPr>
            <p:ph type="title"/>
          </p:nvPr>
        </p:nvSpPr>
        <p:spPr/>
        <p:txBody>
          <a:bodyPr/>
          <a:lstStyle/>
          <a:p>
            <a:r>
              <a:rPr lang="en-US" dirty="0" smtClean="0"/>
              <a:t>Common structure Java Class</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8</a:t>
            </a:fld>
            <a:endParaRPr lang="en-US"/>
          </a:p>
        </p:txBody>
      </p:sp>
    </p:spTree>
    <p:extLst>
      <p:ext uri="{BB962C8B-B14F-4D97-AF65-F5344CB8AC3E}">
        <p14:creationId xmlns:p14="http://schemas.microsoft.com/office/powerpoint/2010/main" val="2884595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A </a:t>
            </a:r>
            <a:r>
              <a:rPr lang="en-US" i="1" dirty="0"/>
              <a:t>package</a:t>
            </a:r>
            <a:r>
              <a:rPr lang="en-US" dirty="0"/>
              <a:t> is a grouping of related types providing access protection and name space management</a:t>
            </a:r>
            <a:endParaRPr lang="en-US" dirty="0" smtClean="0"/>
          </a:p>
          <a:p>
            <a:endParaRPr lang="en-US" dirty="0"/>
          </a:p>
          <a:p>
            <a:r>
              <a:rPr lang="en-US" dirty="0" smtClean="0"/>
              <a:t>A </a:t>
            </a:r>
            <a:r>
              <a:rPr lang="en-US" dirty="0"/>
              <a:t>package is a namespace that organizes a set of related classes and interfaces</a:t>
            </a:r>
            <a:r>
              <a:rPr lang="en-US" dirty="0" smtClean="0"/>
              <a:t>.</a:t>
            </a:r>
          </a:p>
          <a:p>
            <a:endParaRPr lang="en-US" dirty="0"/>
          </a:p>
          <a:p>
            <a:r>
              <a:rPr lang="en-US" dirty="0"/>
              <a:t>Conceptually you can think of packages as being similar to different folders on your computer.</a:t>
            </a:r>
            <a:endParaRPr lang="es-MX" dirty="0"/>
          </a:p>
        </p:txBody>
      </p:sp>
      <p:sp>
        <p:nvSpPr>
          <p:cNvPr id="3" name="2 Marcador de contenido"/>
          <p:cNvSpPr>
            <a:spLocks noGrp="1"/>
          </p:cNvSpPr>
          <p:nvPr>
            <p:ph sz="half" idx="2"/>
          </p:nvPr>
        </p:nvSpPr>
        <p:spPr/>
        <p:txBody>
          <a:bodyPr/>
          <a:lstStyle/>
          <a:p>
            <a:r>
              <a:rPr lang="en-US" dirty="0"/>
              <a:t>Packages are nothing more than the way we organize files into different directories according to their </a:t>
            </a:r>
            <a:r>
              <a:rPr lang="en-US" dirty="0" smtClean="0"/>
              <a:t>functionality</a:t>
            </a:r>
          </a:p>
          <a:p>
            <a:endParaRPr lang="en-US" dirty="0"/>
          </a:p>
          <a:p>
            <a:r>
              <a:rPr lang="en-US" dirty="0"/>
              <a:t>We can use control access implicit “package” to all artifacts inside to a specific package</a:t>
            </a:r>
            <a:endParaRPr lang="es-MX" dirty="0"/>
          </a:p>
        </p:txBody>
      </p:sp>
      <p:sp>
        <p:nvSpPr>
          <p:cNvPr id="4" name="3 Título"/>
          <p:cNvSpPr>
            <a:spLocks noGrp="1"/>
          </p:cNvSpPr>
          <p:nvPr>
            <p:ph type="title"/>
          </p:nvPr>
        </p:nvSpPr>
        <p:spPr/>
        <p:txBody>
          <a:bodyPr/>
          <a:lstStyle/>
          <a:p>
            <a:r>
              <a:rPr lang="es-MX" dirty="0" err="1" smtClean="0"/>
              <a:t>Packages</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spTree>
    <p:extLst>
      <p:ext uri="{BB962C8B-B14F-4D97-AF65-F5344CB8AC3E}">
        <p14:creationId xmlns:p14="http://schemas.microsoft.com/office/powerpoint/2010/main" val="3854211966"/>
      </p:ext>
    </p:extLst>
  </p:cSld>
  <p:clrMapOvr>
    <a:masterClrMapping/>
  </p:clrMapOvr>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http://purl.org/dc/terms/"/>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90e5e253-50b2-47e0-ab40-088f51eedba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3513</TotalTime>
  <Words>753</Words>
  <Application>Microsoft Office PowerPoint</Application>
  <PresentationFormat>On-screen Show (4:3)</PresentationFormat>
  <Paragraphs>175</Paragraphs>
  <Slides>14</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ＭＳ Ｐゴシック</vt:lpstr>
      <vt:lpstr>Arial</vt:lpstr>
      <vt:lpstr>Arial Rounded MT Bold</vt:lpstr>
      <vt:lpstr>Calibri</vt:lpstr>
      <vt:lpstr>Courier New</vt:lpstr>
      <vt:lpstr>Lucida Grande</vt:lpstr>
      <vt:lpstr>Rockwell</vt:lpstr>
      <vt:lpstr>PPT_InternalTemplate_EN_2015</vt:lpstr>
      <vt:lpstr>Original_Logo/ Upper layout</vt:lpstr>
      <vt:lpstr>Java Basics</vt:lpstr>
      <vt:lpstr>Disclaimer</vt:lpstr>
      <vt:lpstr>Lesson 3:  Introduction to Classes, Objects and Methods</vt:lpstr>
      <vt:lpstr>Objects</vt:lpstr>
      <vt:lpstr>Classes</vt:lpstr>
      <vt:lpstr>Primitive data types</vt:lpstr>
      <vt:lpstr>Primitive data types (cont.)</vt:lpstr>
      <vt:lpstr>Common structure Java Class</vt:lpstr>
      <vt:lpstr>Packages</vt:lpstr>
      <vt:lpstr>Common structure</vt:lpstr>
      <vt:lpstr>Common frameworks and Best Practices</vt:lpstr>
      <vt:lpstr>Links and References</vt:lpstr>
      <vt:lpstr>PowerPoint Presentation</vt:lpstr>
      <vt:lpstr>PowerPoint Presentation</vt:lpstr>
    </vt:vector>
  </TitlesOfParts>
  <Company>LBDimension Computer's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Robles Quevedo</dc:creator>
  <cp:lastModifiedBy>Sarahi Flores Carreon</cp:lastModifiedBy>
  <cp:revision>40</cp:revision>
  <dcterms:created xsi:type="dcterms:W3CDTF">2015-07-23T07:25:45Z</dcterms:created>
  <dcterms:modified xsi:type="dcterms:W3CDTF">2016-11-10T04:32:16Z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