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154"/>
  </p:notesMasterIdLst>
  <p:sldIdLst>
    <p:sldId id="256" r:id="rId4"/>
    <p:sldId id="406" r:id="rId5"/>
    <p:sldId id="2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50" r:id="rId97"/>
    <p:sldId id="349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5" r:id="rId151"/>
    <p:sldId id="403" r:id="rId152"/>
    <p:sldId id="404" r:id="rId1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jQuery Basics" id="{BEADEFE6-1E6F-4FB7-9CDA-16D184D6C6EC}">
          <p14:sldIdLst>
            <p14:sldId id="283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</p14:sldIdLst>
        </p14:section>
        <p14:section name="Traversing the DOM" id="{F801AF68-436B-43F7-948C-6B5AF8894FCF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Manipulating the DOM" id="{CB680070-3E14-4ED4-8C25-16109008F18E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Listening to DOM events" id="{3B087B41-665A-44A8-9DCE-72DA957186C3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Styling" id="{E449618A-D2AF-407A-B0AA-BA7C92A8579E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5"/>
            <p14:sldId id="403"/>
            <p14:sldId id="4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presProps" Target="presProps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53" Type="http://schemas.openxmlformats.org/officeDocument/2006/relationships/slide" Target="slides/slide1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51" Type="http://schemas.openxmlformats.org/officeDocument/2006/relationships/slide" Target="slides/slide148.xml"/><Relationship Id="rId15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F0D8-51BC-4D3B-8B41-73524C0D47E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F0D8-51BC-4D3B-8B41-73524C0D47E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F0D8-51BC-4D3B-8B41-73524C0D47E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3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3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7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8.jpe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7.png"/><Relationship Id="rId4" Type="http://schemas.openxmlformats.org/officeDocument/2006/relationships/image" Target="../media/image108.jpe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3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8.jpe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://try.jque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query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1.png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5.png"/><Relationship Id="rId4" Type="http://schemas.openxmlformats.org/officeDocument/2006/relationships/image" Target="../media/image8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7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7.png"/><Relationship Id="rId4" Type="http://schemas.openxmlformats.org/officeDocument/2006/relationships/image" Target="../media/image89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7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79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7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4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Academia 2015 - jQuery</a:t>
            </a:r>
            <a:endParaRPr lang="en-US" dirty="0"/>
          </a:p>
        </p:txBody>
      </p:sp>
      <p:pic>
        <p:nvPicPr>
          <p:cNvPr id="1026" name="Picture 2" descr="https://upload.wikimedia.org/wikipedia/en/thumb/9/9e/JQuery_logo.svg/1280px-JQuery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8" y="2947803"/>
            <a:ext cx="3837532" cy="9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search through the DOM?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5140"/>
            <a:ext cx="3467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5621507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 types: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53" y="566806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5" y="5677584"/>
            <a:ext cx="600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14009" y="3276600"/>
            <a:ext cx="4125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JavaScript gives developers a</a:t>
            </a:r>
          </a:p>
          <a:p>
            <a:r>
              <a:rPr lang="en-US" b="1" i="1" dirty="0"/>
              <a:t>language to interact with the DOM.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8565"/>
            <a:ext cx="952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4572000" y="20574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87291" y="2838656"/>
            <a:ext cx="112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Forgot $(document).ready() already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559" y="1981200"/>
            <a:ext cx="808624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alert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($('button').length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confirmation').on('click', 'button',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150" y="1752600"/>
            <a:ext cx="623000" cy="7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81400" y="4114800"/>
            <a:ext cx="4472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button is found after the DOM has loaded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9" y="4504914"/>
            <a:ext cx="4743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Now that the DOM has loaded, jQuery can find our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32893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jQuery Air Atlantic – Vacation Confirmation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572572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Confirmations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655" y="3124200"/>
            <a:ext cx="33355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Hawaiian Vacation</a:t>
            </a:r>
          </a:p>
          <a:p>
            <a:r>
              <a:rPr lang="en-US" dirty="0"/>
              <a:t>Paid $399.99 on January 14,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038600"/>
            <a:ext cx="2362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Flight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83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Expanding on on()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What if we also want to show the ticket when </a:t>
            </a:r>
            <a:r>
              <a:rPr lang="en-US" i="1" dirty="0" smtClean="0"/>
              <a:t>they hover </a:t>
            </a:r>
            <a:r>
              <a:rPr lang="en-US" i="1" dirty="0"/>
              <a:t>over the </a:t>
            </a:r>
            <a:r>
              <a:rPr lang="en-US" b="1" i="1" dirty="0"/>
              <a:t>&lt;h3&gt; </a:t>
            </a:r>
            <a:r>
              <a:rPr lang="en-US" i="1" dirty="0"/>
              <a:t>tag?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32893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jQuery Air Atlantic – Vacation Confirmation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572572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Confirmations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655" y="3124200"/>
            <a:ext cx="33355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Hawaiian Vacation</a:t>
            </a:r>
          </a:p>
          <a:p>
            <a:r>
              <a:rPr lang="en-US" dirty="0"/>
              <a:t>Paid $399.99 on January 14,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038600"/>
            <a:ext cx="2362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Flight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8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an Event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95497"/>
            <a:ext cx="85344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confirmation').on('click', 'button',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$('.confirmation').on(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'h3',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5344" y="3271897"/>
            <a:ext cx="33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What event should we watch for?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57600" y="2814697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4114800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Mouse Events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799" y="46482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798" y="51816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dblclick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599" y="46482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focusin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51816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focusout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399" y="46482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1400" y="51816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199" y="46482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mousemove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9200" y="51816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000" y="46482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5181600"/>
            <a:ext cx="1371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mouseleave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0504" y="5867400"/>
            <a:ext cx="13716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mouseenter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05" y="5867400"/>
            <a:ext cx="311500" cy="3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847850" y="6282898"/>
            <a:ext cx="544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Fires when the mouse is first positioned over the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9" y="1447800"/>
            <a:ext cx="8091985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confirmation').on('click', 'button',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$('.confirmation').on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mousenter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'h3',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778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We have two ways of showing the ticket 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32893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jQuery Air Atlantic – Vacation Confirmation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572572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Confirmations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655" y="3124200"/>
            <a:ext cx="33355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Hawaiian Vacation</a:t>
            </a:r>
          </a:p>
          <a:p>
            <a:r>
              <a:rPr lang="en-US" dirty="0"/>
              <a:t>Paid $399.99 on January 14,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038600"/>
            <a:ext cx="2362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Flight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Handler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79248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confirmation').on('click', 'button',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$('.confirmation').on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mousenter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'h3',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8896" y="3556253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This code is duplicated, how can we refactor </a:t>
            </a:r>
            <a:r>
              <a:rPr lang="en-US" i="1" dirty="0" smtClean="0"/>
              <a:t>this? </a:t>
            </a:r>
            <a:r>
              <a:rPr lang="en-US" dirty="0" smtClean="0"/>
              <a:t>function </a:t>
            </a:r>
            <a:r>
              <a:rPr lang="en-US" dirty="0" err="1"/>
              <a:t>showTicket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6881" y="4431268"/>
            <a:ext cx="39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Extract out and name our event handler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800600"/>
            <a:ext cx="7924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showTicket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8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47800"/>
            <a:ext cx="6096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Handler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79248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showTicket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confirmation').on('click', 'button',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showTicket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$('.confirmation').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mouseenter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showTicket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200" y="4001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/>
              <a:t>Don’t add () at the end - that would execute the function immediately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770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5918" y="6172200"/>
            <a:ext cx="6191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Now the exact same code is run for both events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37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Keyboard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search through the DOM?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8110"/>
            <a:ext cx="685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86200"/>
            <a:ext cx="685800" cy="84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9250" y="30480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998" y="4729734"/>
            <a:ext cx="112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JavaScript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1905000"/>
            <a:ext cx="1524000" cy="3505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4998" y="1447800"/>
            <a:ext cx="1249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Web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2200" y="2389681"/>
            <a:ext cx="2139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Requests a Webpage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76521" y="3516868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Sends the HTML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4168" y="4068667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+ other files needed</a:t>
            </a:r>
          </a:p>
          <a:p>
            <a:pPr algn="ctr"/>
            <a:r>
              <a:rPr lang="en-US" dirty="0"/>
              <a:t>to load that page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76800" y="1977571"/>
            <a:ext cx="4114800" cy="3505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00398" y="1520371"/>
            <a:ext cx="1427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Web </a:t>
            </a:r>
            <a:r>
              <a:rPr lang="en-US" i="1" dirty="0" smtClean="0"/>
              <a:t>Browser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29" y="2198110"/>
            <a:ext cx="685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29" y="3886200"/>
            <a:ext cx="685800" cy="84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236279" y="30480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42027" y="4729734"/>
            <a:ext cx="112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JavaScript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66630" y="2205015"/>
            <a:ext cx="1148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 into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66630" y="4207166"/>
            <a:ext cx="147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Interacts with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799" y="3176173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782750">
            <a:off x="6973209" y="2634981"/>
            <a:ext cx="802910" cy="49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409970">
            <a:off x="6935207" y="3666085"/>
            <a:ext cx="802910" cy="49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9800" y="2759013"/>
            <a:ext cx="2291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55232" y="3944801"/>
            <a:ext cx="23533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Changing this “Tickets” input field should recalculate the total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32893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jQuery Travels – Trip Planner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6439" y="5650468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498559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2971800"/>
            <a:ext cx="231440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9655" y="5029200"/>
            <a:ext cx="196630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Total Price $399.99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Planner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720840"/>
            <a:ext cx="8001000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 class="vacation" data-price='399.99'&gt;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h3&gt;Hawaiian Vacation&lt;/h3&gt;</a:t>
            </a:r>
          </a:p>
          <a:p>
            <a:r>
              <a:rPr lang="sv-S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p&gt;$399.99 per ticket&lt;/p&gt;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Tickets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input type='number' class='quantity' value='1' /&gt;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Price: $&lt;span id='total'&gt;399.99&lt;/span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2438400"/>
            <a:ext cx="210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When this updates...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81400" y="2623066"/>
            <a:ext cx="60960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08685" y="3505200"/>
            <a:ext cx="3849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...we’ll update the calculated price here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303885" y="3689866"/>
            <a:ext cx="3048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and Form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720840"/>
            <a:ext cx="8001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vacation').on(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'.quantity', function()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0104" y="2590800"/>
            <a:ext cx="282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Which event should we use?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54304" y="2321004"/>
            <a:ext cx="685800" cy="40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3429000"/>
            <a:ext cx="173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522" y="3962400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keypress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399" y="4484132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keydown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399" y="5040868"/>
            <a:ext cx="10972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keyup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65319" y="3440484"/>
            <a:ext cx="133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Form Events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5600" y="50292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http://api.jquery.com/category/events/keyboard-events/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95600" y="5410200"/>
            <a:ext cx="5499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http://api.jquery.com/category/events/form-events/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8812" y="3962400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3827" y="4484132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3962400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9816" y="4484132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03520" y="3962400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pic>
        <p:nvPicPr>
          <p:cNvPr id="23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07" y="5034234"/>
            <a:ext cx="311500" cy="3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Event Handler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57150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$('.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', '.quantity',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the price for this vacation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the quantity entered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total to price * quantity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325035"/>
            <a:ext cx="60960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price = $(this).closest('.vacation').data('price');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315635"/>
            <a:ext cx="60960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price = 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$(this).closest('.vacation').data('price');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659868"/>
            <a:ext cx="93006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'399.99'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9663" y="4659868"/>
            <a:ext cx="242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Returns price as a string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5638800"/>
            <a:ext cx="93006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'399.99'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9663" y="5650468"/>
            <a:ext cx="383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 + to convert the string to a number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724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Quantity of Tickets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63880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'.quantity',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= +$(this).closest('.vacation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data('price');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the quantity entered</a:t>
            </a: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total to price * quantity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724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4006334"/>
            <a:ext cx="276870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quantity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724400"/>
            <a:ext cx="3066865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quantity = $(this).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410200"/>
            <a:ext cx="316625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quantity = +$(this).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3990109"/>
            <a:ext cx="270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Errors - not a jQuery object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88811" y="4724400"/>
            <a:ext cx="240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Sets quantity to a string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4886" y="5410200"/>
            <a:ext cx="259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Sets quantity to a number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3033" y="453973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jQuery Object Methods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4953000"/>
            <a:ext cx="17373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.</a:t>
            </a:r>
            <a:r>
              <a:rPr lang="en-US" dirty="0" err="1"/>
              <a:t>val</a:t>
            </a:r>
            <a:r>
              <a:rPr lang="en-US" dirty="0"/>
              <a:t>(&lt;new </a:t>
            </a:r>
            <a:r>
              <a:rPr lang="en-US" dirty="0" smtClean="0"/>
              <a:t>value)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81800" y="5410200"/>
            <a:ext cx="17373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.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</p:txBody>
      </p:sp>
      <p:pic>
        <p:nvPicPr>
          <p:cNvPr id="15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00" y="5245404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68" y="4787451"/>
            <a:ext cx="305823" cy="30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92" y="4008817"/>
            <a:ext cx="305823" cy="30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4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Total Price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$('.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', '.quantity',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+$(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this).closest('.vacation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data('price');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quantity = +$(this).</a:t>
            </a:r>
            <a:r>
              <a:rPr lang="en-US" sz="15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$('#total').text(price * quantity);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724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669268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You can pass a number or a string to the .text() method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38500" y="2819400"/>
            <a:ext cx="0" cy="870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0" y="4800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/>
              <a:t>Whenever the quantity is changed, the total will be updated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76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Link Layover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Clicking Show Comments will cause them to fade 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jQuery Travels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Vacation Packages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239" y="2454625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124200"/>
            <a:ext cx="2600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2638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5150"/>
            <a:ext cx="2600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9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Flight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917918"/>
            <a:ext cx="271653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.comments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display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none;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289518"/>
            <a:ext cx="5257800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Find the comments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Show the comments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90675"/>
            <a:ext cx="31908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53310" y="4890632"/>
            <a:ext cx="347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We need to write the event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Flight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02023"/>
            <a:ext cx="5257800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Find the comments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Show the comments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111823"/>
            <a:ext cx="52578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$(this).closest('.vacation').find('.comments')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7127" y="4507468"/>
            <a:ext cx="3796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Find the .comments </a:t>
            </a:r>
            <a:r>
              <a:rPr lang="en-US" i="1" dirty="0" err="1"/>
              <a:t>ul</a:t>
            </a:r>
            <a:r>
              <a:rPr lang="en-US" i="1" dirty="0"/>
              <a:t> using traversing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165"/>
            <a:ext cx="31718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2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course, there’s a catch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51" y="3118777"/>
            <a:ext cx="952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4278868"/>
            <a:ext cx="112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JavaScript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799" y="5334000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799" y="4521606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971799" y="3709213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71799" y="2896820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971799" y="2084427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181600" y="3200400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each browser has a </a:t>
            </a:r>
            <a:r>
              <a:rPr lang="en-US" sz="2400" b="1" i="1" dirty="0" smtClean="0"/>
              <a:t>slightly different </a:t>
            </a:r>
            <a:r>
              <a:rPr lang="en-US" sz="2400" b="1" i="1" dirty="0"/>
              <a:t>DOM interface</a:t>
            </a:r>
            <a:endParaRPr lang="en-US" sz="2400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 flipV="1">
            <a:off x="2133600" y="2315260"/>
            <a:ext cx="838199" cy="1189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133600" y="3127653"/>
            <a:ext cx="838199" cy="377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2133600" y="3505200"/>
            <a:ext cx="838199" cy="434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2133600" y="3505200"/>
            <a:ext cx="838199" cy="1247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2133600" y="3505200"/>
            <a:ext cx="838199" cy="205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57" y="1972928"/>
            <a:ext cx="684663" cy="6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ozorg.cdn.mozilla.net/media/img/firefox/desktop/index/animations/firefox-logo.bee1d85af18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42" y="2789390"/>
            <a:ext cx="651091" cy="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mg1.findthebest.com/sites/default/files/494/media/images/Internet_Explorer_Web_Browser_6016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564435"/>
            <a:ext cx="714433" cy="7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8" descr="Image result for safari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10" descr="Image result for safari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6" name="Picture 12" descr="http://www.yourmachelpers.com/wp-content/uploads/2014/08/FAC-safari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24525"/>
            <a:ext cx="855828" cy="8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www-static.opera.com/static-heap/c8/c88d29881912b2b7da63a051d5991b1253c9dda1/apple-touch-icon-152x15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18957" r="13476" b="15193"/>
          <a:stretch/>
        </p:blipFill>
        <p:spPr bwMode="auto">
          <a:xfrm>
            <a:off x="3810000" y="5285052"/>
            <a:ext cx="792486" cy="6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Flight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533400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this).closest('.vacation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find('.comments')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Show the comments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0"/>
            <a:ext cx="238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 Object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267200"/>
            <a:ext cx="1371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fadeIn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4267200"/>
            <a:ext cx="1371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fadeOut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267200"/>
            <a:ext cx="1371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fadeToggle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546" y="4800600"/>
            <a:ext cx="371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These are similar to the slide methods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165"/>
            <a:ext cx="31718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7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752600"/>
            <a:ext cx="541020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$(this).closest('.vacation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find('.comments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fadeToggle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165"/>
            <a:ext cx="31718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0255" y="4239491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fadeIn</a:t>
            </a:r>
            <a:r>
              <a:rPr lang="en-US" i="1" dirty="0"/>
              <a:t>() .comments on first click,</a:t>
            </a:r>
          </a:p>
          <a:p>
            <a:r>
              <a:rPr lang="en-US" i="1" dirty="0" err="1"/>
              <a:t>fadeOut</a:t>
            </a:r>
            <a:r>
              <a:rPr lang="en-US" i="1" dirty="0"/>
              <a:t>() .comments on next click.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rot="5400000">
            <a:off x="2544616" y="3398984"/>
            <a:ext cx="1273468" cy="419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03" y="1327023"/>
            <a:ext cx="737993" cy="8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Why does the page jump to the top?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jQuery Travels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Vacation Packages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239" y="2454625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124200"/>
            <a:ext cx="2600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2638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5150"/>
            <a:ext cx="2600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Browser Handles the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7239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class='expand'&gt;Show Comments&lt;/a&gt;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858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Follows the link!</a:t>
            </a:r>
          </a:p>
          <a:p>
            <a:r>
              <a:rPr lang="en-US" i="1" dirty="0"/>
              <a:t>(goes to the top of the page)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24000" y="2220962"/>
            <a:ext cx="228600" cy="750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40386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click event will “bubble up”</a:t>
            </a:r>
          </a:p>
          <a:p>
            <a:r>
              <a:rPr lang="en-US" i="1" dirty="0"/>
              <a:t>to each parent node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82033"/>
            <a:ext cx="33528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495800" y="4361765"/>
            <a:ext cx="1219200" cy="472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533400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function(event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$(this).closest('.vacation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find('.comments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fadeToggle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9990" y="3569732"/>
            <a:ext cx="25256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i="1" dirty="0"/>
              <a:t>Add the event parameter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3197545" y="2245241"/>
            <a:ext cx="1181296" cy="1262814"/>
          </a:xfrm>
          <a:prstGeom prst="bentArrow">
            <a:avLst>
              <a:gd name="adj1" fmla="val 8580"/>
              <a:gd name="adj2" fmla="val 9753"/>
              <a:gd name="adj3" fmla="val 1327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165"/>
            <a:ext cx="31718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18" y="1743530"/>
            <a:ext cx="6096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event.stopPropagation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52578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function(event) 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event.stopPropagation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this).closest('.vacation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find('.comments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fadeToggle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165"/>
            <a:ext cx="31718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9764" y="4114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/>
              <a:t>The browser will still handle the click event but will prevent </a:t>
            </a:r>
            <a:r>
              <a:rPr lang="en-US" i="1" dirty="0" smtClean="0"/>
              <a:t>it from </a:t>
            </a:r>
            <a:r>
              <a:rPr lang="en-US" i="1" dirty="0"/>
              <a:t>“bubbling up” to each parent node.</a:t>
            </a:r>
            <a:endParaRPr lang="en-US" dirty="0"/>
          </a:p>
        </p:txBody>
      </p:sp>
      <p:pic>
        <p:nvPicPr>
          <p:cNvPr id="7" name="Picture 6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689" y="1752600"/>
            <a:ext cx="619921" cy="6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7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event.preventDefault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007275"/>
            <a:ext cx="5334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vacation').on('click', '.expand',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function(event)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event.preventDefault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this).closest('.vacation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find('.comments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fadeToggle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165"/>
            <a:ext cx="31718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79" y="1668401"/>
            <a:ext cx="737993" cy="8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/>
              <a:t>The click event will “bubble up” but the browser won’t handle 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57222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/>
              <a:t>We’re preventing the default action of the browser now.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1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Level</a:t>
            </a:r>
            <a:r>
              <a:rPr lang="en-US" dirty="0"/>
              <a:t> </a:t>
            </a:r>
            <a:r>
              <a:rPr lang="en-US" sz="9600" dirty="0"/>
              <a:t>5</a:t>
            </a:r>
            <a:br>
              <a:rPr lang="en-US" sz="9600" dirty="0"/>
            </a:br>
            <a:r>
              <a:rPr lang="en-US" b="1" dirty="0"/>
              <a:t>Taming CSS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1362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To style something based on user</a:t>
            </a:r>
          </a:p>
          <a:p>
            <a:r>
              <a:rPr lang="en-US" i="1" dirty="0"/>
              <a:t>interaction, which would we use?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HTML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90600" y="2262848"/>
            <a:ext cx="971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content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14400" y="3085007"/>
            <a:ext cx="790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CSS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990600" y="3454339"/>
            <a:ext cx="664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style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14400" y="4191000"/>
            <a:ext cx="1880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JavaScript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990600" y="4585671"/>
            <a:ext cx="1093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behavior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1854399" y="3377394"/>
            <a:ext cx="1650799" cy="27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107467">
            <a:off x="2175515" y="3771713"/>
            <a:ext cx="1338655" cy="239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our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jQuery Travels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Vacation Packages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54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239" y="2454625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124200"/>
            <a:ext cx="2600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2638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5150"/>
            <a:ext cx="2600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82450" y="6336268"/>
            <a:ext cx="430643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i="1" dirty="0"/>
              <a:t>Let’s make all </a:t>
            </a:r>
            <a:r>
              <a:rPr lang="en-US" b="1" i="1" dirty="0"/>
              <a:t>.vacation </a:t>
            </a:r>
            <a:r>
              <a:rPr lang="en-US" i="1" dirty="0"/>
              <a:t>elements clickable...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to the rescue!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71" y="3200400"/>
            <a:ext cx="1828800" cy="44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6801" y="4796135"/>
            <a:ext cx="4150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our JavaScript uses jQuery to interact</a:t>
            </a:r>
          </a:p>
          <a:p>
            <a:r>
              <a:rPr lang="en-US" dirty="0"/>
              <a:t>with the DOM then it will work on most</a:t>
            </a:r>
          </a:p>
          <a:p>
            <a:r>
              <a:rPr lang="en-US" dirty="0"/>
              <a:t>modern browsers.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78371" y="5257800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78371" y="4445406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78371" y="3633013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78371" y="2820620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78371" y="2008227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DOM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5240172" y="2239060"/>
            <a:ext cx="838199" cy="1189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1"/>
          </p:cNvCxnSpPr>
          <p:nvPr/>
        </p:nvCxnSpPr>
        <p:spPr>
          <a:xfrm flipV="1">
            <a:off x="5240172" y="3051453"/>
            <a:ext cx="838199" cy="377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5240172" y="3429000"/>
            <a:ext cx="838199" cy="434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5240172" y="3429000"/>
            <a:ext cx="838199" cy="1247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5240172" y="3429000"/>
            <a:ext cx="838199" cy="205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29" y="1896728"/>
            <a:ext cx="684663" cy="6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mozorg.cdn.mozilla.net/media/img/firefox/desktop/index/animations/firefox-logo.bee1d85af18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14" y="2713190"/>
            <a:ext cx="651091" cy="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mg1.findthebest.com/sites/default/files/494/media/images/Internet_Explorer_Web_Browser_6016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71" y="3488235"/>
            <a:ext cx="714433" cy="7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http://www.yourmachelpers.com/wp-content/uploads/2014/08/FAC-safari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72" y="4248325"/>
            <a:ext cx="855828" cy="8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http://www-static.opera.com/static-heap/c8/c88d29881912b2b7da63a051d5991b1253c9dda1/apple-touch-icon-152x15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18957" r="13476" b="15193"/>
          <a:stretch/>
        </p:blipFill>
        <p:spPr bwMode="auto">
          <a:xfrm>
            <a:off x="6916572" y="5208852"/>
            <a:ext cx="792486" cy="6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2" y="2819400"/>
            <a:ext cx="952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125371" y="3979491"/>
            <a:ext cx="112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JavaScript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420771" y="3282285"/>
            <a:ext cx="609600" cy="350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'#252b30');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this).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('border-color', '1px solid #967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735896"/>
            <a:ext cx="58674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'#252b30')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('border-color', '1px solid #967');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58674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({'background-color': '#252b30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'border-color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': '1px solid #967'});</a:t>
            </a:r>
          </a:p>
        </p:txBody>
      </p:sp>
      <p:pic>
        <p:nvPicPr>
          <p:cNvPr id="7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92" y="1265345"/>
            <a:ext cx="467108" cy="4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2" y="3502152"/>
            <a:ext cx="43641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2" y="4552875"/>
            <a:ext cx="499485" cy="57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36737" y="4070545"/>
            <a:ext cx="238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 Object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9840" y="5498068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(&lt;object&gt;)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39840" y="5002768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(&lt;</a:t>
            </a:r>
            <a:r>
              <a:rPr lang="en-US" dirty="0" err="1"/>
              <a:t>attr</a:t>
            </a:r>
            <a:r>
              <a:rPr lang="en-US" dirty="0"/>
              <a:t>&gt;)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9840" y="4507468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(&lt;</a:t>
            </a:r>
            <a:r>
              <a:rPr lang="en-US" dirty="0" err="1"/>
              <a:t>attr</a:t>
            </a:r>
            <a:r>
              <a:rPr lang="en-US" dirty="0"/>
              <a:t>&gt;, &lt;value&gt;)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548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/>
              <a:t>Passing in a JavaScript Object as an argument is a common jQuery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Price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943600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({'background-color': '#252b30',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'border-color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'1px solid #967'});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$(this).find('.price').show();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611296"/>
            <a:ext cx="52578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$(this).find('.price').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('display', 'block');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114800"/>
            <a:ext cx="52578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$(this).find('.price').show();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572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Same as CSS syntax, but easier to read and understand</a:t>
            </a:r>
            <a:endParaRPr lang="en-US" dirty="0"/>
          </a:p>
        </p:txBody>
      </p:sp>
      <p:pic>
        <p:nvPicPr>
          <p:cNvPr id="8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40" y="3587465"/>
            <a:ext cx="334360" cy="2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06" y="4114800"/>
            <a:ext cx="336391" cy="38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36737" y="4070545"/>
            <a:ext cx="238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 Object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0" y="5002768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.hide()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0" y="4507468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.show()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791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i="1" dirty="0"/>
              <a:t>Our </a:t>
            </a:r>
            <a:r>
              <a:rPr lang="en-US" sz="2400" b="1" i="1" dirty="0"/>
              <a:t>.vacation </a:t>
            </a:r>
            <a:r>
              <a:rPr lang="en-US" sz="2400" i="1" dirty="0"/>
              <a:t>elements are highlighted when we click on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Styles to External 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571500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({'background-color': '#252b30',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'border-color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'1px solid #967'});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$(this).find('.price').show();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71407" y="3581400"/>
            <a:ext cx="3985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Can we move these to a CSS stylesheet?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4799" y="4267200"/>
            <a:ext cx="4191001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background-color: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#563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border-color: 1px solid #967;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display: block;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4274242"/>
            <a:ext cx="379628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</a:p>
        </p:txBody>
      </p:sp>
      <p:pic>
        <p:nvPicPr>
          <p:cNvPr id="9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77" y="4111903"/>
            <a:ext cx="523338" cy="60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7" y="4048756"/>
            <a:ext cx="523338" cy="60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Styles to External 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70672"/>
            <a:ext cx="58674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3124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It’s now much easier to manipulate with external CSS styles</a:t>
            </a:r>
            <a:endParaRPr lang="en-US" dirty="0"/>
          </a:p>
        </p:txBody>
      </p:sp>
      <p:pic>
        <p:nvPicPr>
          <p:cNvPr id="7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931" y="1364716"/>
            <a:ext cx="523338" cy="60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Styles to External 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2971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/>
              <a:t>We can only show price, but how would we hide price?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5257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</a:p>
        </p:txBody>
      </p:sp>
      <p:pic>
        <p:nvPicPr>
          <p:cNvPr id="8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76" y="3818705"/>
            <a:ext cx="523338" cy="60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495836" cy="4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4800" y="449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Adds the class if </a:t>
            </a:r>
            <a:r>
              <a:rPr lang="en-US" b="1" i="1" dirty="0"/>
              <a:t>$(this) </a:t>
            </a:r>
            <a:r>
              <a:rPr lang="en-US" i="1" dirty="0"/>
              <a:t>doesn’t have it, removes it if </a:t>
            </a:r>
            <a:r>
              <a:rPr lang="en-US" b="1" i="1" dirty="0"/>
              <a:t>$(this) </a:t>
            </a:r>
            <a:r>
              <a:rPr lang="en-US" i="1" dirty="0"/>
              <a:t>already has 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36737" y="3916775"/>
            <a:ext cx="238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 Object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4851916"/>
            <a:ext cx="2286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addClass</a:t>
            </a:r>
            <a:r>
              <a:rPr lang="en-US" dirty="0"/>
              <a:t>(&lt;class&gt;)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4343400"/>
            <a:ext cx="2297662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toggleClass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600" y="5360432"/>
            <a:ext cx="2286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removeClass</a:t>
            </a:r>
            <a:r>
              <a:rPr lang="en-US" dirty="0"/>
              <a:t>(&lt;class&gt;)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0262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i="1" dirty="0"/>
              <a:t>Our refactored page still works, and will be much easier to maintain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67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Animation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 can we do to add a bit more movement to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jQuery Travels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Vacation Packages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54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239" y="2454625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124200"/>
            <a:ext cx="2600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2638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5150"/>
            <a:ext cx="2600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7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Movement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399" y="1447800"/>
            <a:ext cx="591133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5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244334"/>
            <a:ext cx="54102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({'top': '-10px'});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202668"/>
            <a:ext cx="54102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669268"/>
            <a:ext cx="2658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box will jump up 10 </a:t>
            </a:r>
            <a:r>
              <a:rPr lang="en-US" i="1" dirty="0" err="1"/>
              <a:t>px</a:t>
            </a:r>
            <a:endParaRPr lang="en-US" dirty="0"/>
          </a:p>
        </p:txBody>
      </p:sp>
      <p:pic>
        <p:nvPicPr>
          <p:cNvPr id="8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95" y="4114532"/>
            <a:ext cx="396647" cy="4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95" y="3200400"/>
            <a:ext cx="425905" cy="3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36737" y="3916775"/>
            <a:ext cx="238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 Object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4343400"/>
            <a:ext cx="2297662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.animate(&lt;object&gt;)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3731" y="48006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Takes in a JavaScript object</a:t>
            </a:r>
          </a:p>
          <a:p>
            <a:r>
              <a:rPr lang="en-US" i="1" dirty="0"/>
              <a:t>similar to the .</a:t>
            </a:r>
            <a:r>
              <a:rPr lang="en-US" i="1" dirty="0" err="1"/>
              <a:t>css</a:t>
            </a:r>
            <a:r>
              <a:rPr lang="en-US" i="1" dirty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Movement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1708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$(this).animate({'top': '-10px'});</a:t>
            </a:r>
          </a:p>
          <a:p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3276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Will adjust a CSS property pixel by pixel in order to animate 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9666" y="5105400"/>
            <a:ext cx="604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Our animation can slide up but not slide down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84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jQuery usage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7534"/>
            <a:ext cx="952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4197" y="3597625"/>
            <a:ext cx="112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JavaScript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5963" y="2773528"/>
            <a:ext cx="22222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jQuery(&lt;code&gt;);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3636818"/>
            <a:ext cx="257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this is the jQuery function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4530745">
            <a:off x="3175467" y="3327971"/>
            <a:ext cx="609600" cy="2426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7870" y="5029200"/>
            <a:ext cx="5588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But how can we search through the DOM?</a:t>
            </a:r>
          </a:p>
        </p:txBody>
      </p:sp>
    </p:spTree>
    <p:extLst>
      <p:ext uri="{BB962C8B-B14F-4D97-AF65-F5344CB8AC3E}">
        <p14:creationId xmlns:p14="http://schemas.microsoft.com/office/powerpoint/2010/main" val="14342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Back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1708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$(this).animate({'top': '-10px'});</a:t>
            </a:r>
          </a:p>
          <a:p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33528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How do we set ‘</a:t>
            </a:r>
            <a:r>
              <a:rPr lang="en-US" b="1" i="1" dirty="0"/>
              <a:t>top</a:t>
            </a:r>
            <a:r>
              <a:rPr lang="en-US" i="1" dirty="0"/>
              <a:t>’ to ‘</a:t>
            </a:r>
            <a:r>
              <a:rPr lang="en-US" b="1" i="1" dirty="0"/>
              <a:t>0px</a:t>
            </a:r>
            <a:r>
              <a:rPr lang="en-US" i="1" dirty="0"/>
              <a:t>’ if a second click occurs?</a:t>
            </a:r>
            <a:endParaRPr lang="en-US" dirty="0"/>
          </a:p>
        </p:txBody>
      </p:sp>
      <p:pic>
        <p:nvPicPr>
          <p:cNvPr id="7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95" y="2834748"/>
            <a:ext cx="502105" cy="4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0911" y="4114800"/>
            <a:ext cx="5836479" cy="1246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&lt;vacation has the class highlighted&gt;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// animate the vacation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 else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// animate the vacation back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down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435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“</a:t>
            </a:r>
            <a:r>
              <a:rPr lang="en-US" b="1" i="1" dirty="0"/>
              <a:t>If statements</a:t>
            </a:r>
            <a:r>
              <a:rPr lang="en-US" i="1" dirty="0"/>
              <a:t>” allow your code to make decisions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Back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&lt;vacation has the class highlighted&gt;</a:t>
            </a:r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$(this).animate({'top': '-10px'});</a:t>
            </a:r>
          </a:p>
          <a:p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$(this).animate({'top': '0px'});</a:t>
            </a:r>
            <a:endParaRPr lang="en-US" sz="15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4419600"/>
            <a:ext cx="3581400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888468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 smtClean="0"/>
              <a:t>Returns </a:t>
            </a:r>
            <a:r>
              <a:rPr lang="en-US" b="1" i="1" dirty="0"/>
              <a:t>true </a:t>
            </a:r>
            <a:r>
              <a:rPr lang="en-US" i="1" dirty="0"/>
              <a:t>or </a:t>
            </a:r>
            <a:r>
              <a:rPr lang="en-US" b="1" i="1" dirty="0"/>
              <a:t>false</a:t>
            </a:r>
            <a:endParaRPr lang="en-US" dirty="0"/>
          </a:p>
        </p:txBody>
      </p:sp>
      <p:pic>
        <p:nvPicPr>
          <p:cNvPr id="8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52" y="4304009"/>
            <a:ext cx="396647" cy="4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36737" y="3916775"/>
            <a:ext cx="238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jQuery Object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4343400"/>
            <a:ext cx="2297662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hasClass</a:t>
            </a:r>
            <a:r>
              <a:rPr lang="en-US" dirty="0">
                <a:solidFill>
                  <a:schemeClr val="tx1"/>
                </a:solidFill>
              </a:rPr>
              <a:t>(&lt;class&gt;)</a:t>
            </a:r>
          </a:p>
        </p:txBody>
      </p:sp>
    </p:spTree>
    <p:extLst>
      <p:ext uri="{BB962C8B-B14F-4D97-AF65-F5344CB8AC3E}">
        <p14:creationId xmlns:p14="http://schemas.microsoft.com/office/powerpoint/2010/main" val="14739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Back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7772400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if(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</a:t>
            </a:r>
            <a:r>
              <a:rPr lang="en-US" sz="1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en-US" sz="15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'-10px'});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else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this).animate({'top': '0px'});</a:t>
            </a:r>
            <a:endParaRPr lang="en-US" sz="15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8145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2" y="1219200"/>
            <a:ext cx="601952" cy="6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44633" y="4267200"/>
            <a:ext cx="443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Our vacation package will move up and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Could we speed this up a little? Our customers don’t have all day.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jQuery Travels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/>
              <a:t>Vacation Packages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54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239" y="2454625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124200"/>
            <a:ext cx="2600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5150"/>
            <a:ext cx="2638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5150"/>
            <a:ext cx="2600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5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Speed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493776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1" y="2286000"/>
            <a:ext cx="493776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'-10px'}, 400);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9" y="3015734"/>
            <a:ext cx="493776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'-10px'},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'fast'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54147"/>
            <a:ext cx="493776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'-10px'},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1" y="4191000"/>
            <a:ext cx="493776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'-10px'},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'slow'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648200"/>
            <a:ext cx="493776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$(this).animate({'top': '-10px'},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399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/>
              <a:t>E!ects</a:t>
            </a:r>
            <a:r>
              <a:rPr lang="en-US" i="1" dirty="0"/>
              <a:t> methods like </a:t>
            </a:r>
            <a:r>
              <a:rPr lang="en-US" b="1" i="1" dirty="0"/>
              <a:t>animate()</a:t>
            </a:r>
            <a:r>
              <a:rPr lang="en-US" i="1" dirty="0"/>
              <a:t>, </a:t>
            </a:r>
            <a:r>
              <a:rPr lang="en-US" b="1" i="1" dirty="0" err="1"/>
              <a:t>slideToggle</a:t>
            </a:r>
            <a:r>
              <a:rPr lang="en-US" b="1" i="1" dirty="0"/>
              <a:t>() </a:t>
            </a:r>
            <a:r>
              <a:rPr lang="en-US" i="1" dirty="0"/>
              <a:t>and </a:t>
            </a:r>
            <a:r>
              <a:rPr lang="en-US" b="1" i="1" dirty="0" err="1"/>
              <a:t>fadeToggle</a:t>
            </a:r>
            <a:r>
              <a:rPr lang="en-US" b="1" i="1" dirty="0" smtClean="0"/>
              <a:t>() </a:t>
            </a:r>
            <a:r>
              <a:rPr lang="en-US" i="1" dirty="0" smtClean="0"/>
              <a:t>can </a:t>
            </a:r>
            <a:r>
              <a:rPr lang="en-US" i="1" dirty="0"/>
              <a:t>also be given a specific speed as a String or in milliseconds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187496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We can optionally pass in the speed as </a:t>
            </a:r>
            <a:r>
              <a:rPr lang="en-US" i="1" dirty="0" smtClean="0"/>
              <a:t>a second </a:t>
            </a:r>
            <a:r>
              <a:rPr lang="en-US" i="1" dirty="0"/>
              <a:t>argument to </a:t>
            </a:r>
            <a:r>
              <a:rPr lang="en-US" b="1" i="1" dirty="0"/>
              <a:t>animate()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>
            <a:off x="5015484" y="3124200"/>
            <a:ext cx="242316" cy="577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091684" y="4375666"/>
            <a:ext cx="242316" cy="577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Back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6629400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if($(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5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this).animate({'top': '-10px'}, 'fast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else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$(this).animate({'top': '0px'},’fast’);</a:t>
            </a:r>
          </a:p>
          <a:p>
            <a:r>
              <a:rPr lang="en-US" sz="15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2425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601952" cy="6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419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And with this we now have specific speeds for our animation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5791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Isn’t this still styling? Shouldn’t it be inside of a stylesheet?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0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Duration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9436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47" y="2053590"/>
            <a:ext cx="601952" cy="6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3397018"/>
            <a:ext cx="59436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.vacation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transition: top 0.2s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.highlighted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top: -10px;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349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Will only work with browsers that implement </a:t>
            </a:r>
            <a:r>
              <a:rPr lang="en-US" b="1" i="1" dirty="0"/>
              <a:t>CSS transitions</a:t>
            </a:r>
            <a:endParaRPr lang="en-US" dirty="0"/>
          </a:p>
        </p:txBody>
      </p:sp>
      <p:pic>
        <p:nvPicPr>
          <p:cNvPr id="9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86" y="4427274"/>
            <a:ext cx="502105" cy="4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133600" y="40386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Modern Browsers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8674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$('#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vacations').on('click', '.vacation', function()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$(this).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('highlighted');  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24" y="1447800"/>
            <a:ext cx="601952" cy="6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3397018"/>
            <a:ext cx="5867400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.vacation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-transition: top 0.2s;</a:t>
            </a:r>
          </a:p>
          <a:p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o-transition: top 0.2s;</a:t>
            </a:r>
          </a:p>
          <a:p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5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-transition: top 0.2s;</a:t>
            </a:r>
            <a:endParaRPr lang="en-US" sz="15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transition: top 0.2s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.highlighted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top: -10px;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5566843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Unlike jQuery, with CSS we have</a:t>
            </a:r>
          </a:p>
          <a:p>
            <a:r>
              <a:rPr lang="en-US" i="1" dirty="0"/>
              <a:t>to account for specific browsers</a:t>
            </a:r>
            <a:endParaRPr lang="en-US" dirty="0"/>
          </a:p>
        </p:txBody>
      </p:sp>
      <p:pic>
        <p:nvPicPr>
          <p:cNvPr id="12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24" y="3200400"/>
            <a:ext cx="601952" cy="6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use CSS selectors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1562" y="2667000"/>
            <a:ext cx="141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CSS selectors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3195429"/>
            <a:ext cx="265329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h1 { font-size: 3em;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886200"/>
            <a:ext cx="220445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 { color: blue; }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941255"/>
            <a:ext cx="4572000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title&gt;jQuery Adventures&lt;/title&gt;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h1&gt;Where do you want to go?&lt;/h1&gt;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p&gt;Plan your next adventure.&lt;/p&gt;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495800" y="3288268"/>
            <a:ext cx="1447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02282" y="3810000"/>
            <a:ext cx="1447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Videos</a:t>
            </a:r>
            <a:r>
              <a:rPr lang="en-US" sz="2400" dirty="0" smtClean="0"/>
              <a:t>, challenges, tutorials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http://try.jquery.com/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Official jQuery API documentation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http://api.jquery.com/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jQuery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https://jquery.com/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Using the jQuery function to find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41255"/>
            <a:ext cx="4572000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title&gt;jQuery Adventures&lt;/title&gt;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h1&gt;Where do you want to go?&lt;/h1&gt;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p&gt;Plan your next adventure.&lt;/p&gt;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95800" y="3183761"/>
            <a:ext cx="838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3846409"/>
            <a:ext cx="83819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51753" y="2667000"/>
            <a:ext cx="173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jQuery selectors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3175659"/>
            <a:ext cx="164339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jQuery("h1");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9" y="3865181"/>
            <a:ext cx="164339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jQuery("p");</a:t>
            </a:r>
          </a:p>
        </p:txBody>
      </p:sp>
      <p:pic>
        <p:nvPicPr>
          <p:cNvPr id="6146" name="Picture 2" descr="C:\Users\Daved\AppData\Local\Microsoft\Windows\Temporary Internet Files\Content.IE5\XM469522\equals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0" b="29827"/>
          <a:stretch/>
        </p:blipFill>
        <p:spPr bwMode="auto">
          <a:xfrm>
            <a:off x="7191002" y="3429000"/>
            <a:ext cx="486024" cy="51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768303" y="3175659"/>
            <a:ext cx="108234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$("h1");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8303" y="3846409"/>
            <a:ext cx="108234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$("p");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0300" y="4291756"/>
            <a:ext cx="1720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short </a:t>
            </a:r>
            <a:r>
              <a:rPr lang="en-US" dirty="0"/>
              <a:t>&amp; </a:t>
            </a:r>
            <a:r>
              <a:rPr lang="en-US" i="1" dirty="0" smtClean="0"/>
              <a:t>sweet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the content of an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4572000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title&gt;jQuery Adventures&lt;/title&gt;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h1&gt;Where do you want to go?&lt;/h1&gt;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p&gt;Plan your next adventure.&lt;/p&gt;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How can we modify the text</a:t>
            </a:r>
          </a:p>
          <a:p>
            <a:r>
              <a:rPr lang="en-US" i="1" dirty="0" smtClean="0"/>
              <a:t>of the &lt;h1&gt; element?</a:t>
            </a:r>
            <a:endParaRPr lang="en-US" i="1" dirty="0"/>
          </a:p>
        </p:txBody>
      </p:sp>
      <p:pic>
        <p:nvPicPr>
          <p:cNvPr id="7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90" y="295516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aved\AppData\Local\Microsoft\Windows\Temporary Internet Files\Content.IE5\TJWVWVW9\pencil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90" y="36950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19799" y="2999095"/>
            <a:ext cx="128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 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799" y="3738985"/>
            <a:ext cx="128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Change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by HTML element name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3242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1828800"/>
            <a:ext cx="35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text() </a:t>
            </a:r>
            <a:r>
              <a:rPr lang="en-US" i="1" dirty="0"/>
              <a:t>is a method </a:t>
            </a:r>
            <a:r>
              <a:rPr lang="en-US" i="1" dirty="0" smtClean="0"/>
              <a:t>offered </a:t>
            </a:r>
            <a:r>
              <a:rPr lang="en-US" i="1" dirty="0"/>
              <a:t>by jQuery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086" y="2667000"/>
            <a:ext cx="366431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").text();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3066411"/>
            <a:ext cx="279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Where do you want to go</a:t>
            </a:r>
            <a:r>
              <a:rPr lang="en-US" dirty="0"/>
              <a:t>"</a:t>
            </a:r>
          </a:p>
        </p:txBody>
      </p:sp>
      <p:sp>
        <p:nvSpPr>
          <p:cNvPr id="8" name="Striped Right Arrow 7"/>
          <p:cNvSpPr/>
          <p:nvPr/>
        </p:nvSpPr>
        <p:spPr>
          <a:xfrm>
            <a:off x="4419600" y="2851666"/>
            <a:ext cx="609600" cy="3994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flipV="1">
            <a:off x="789708" y="3051371"/>
            <a:ext cx="505691" cy="288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295400" y="2198132"/>
            <a:ext cx="152400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8086" y="4876800"/>
            <a:ext cx="400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text() also allows to modify the text node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6518" y="4407932"/>
            <a:ext cx="36358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").text("Where to?");</a:t>
            </a:r>
          </a:p>
        </p:txBody>
      </p:sp>
    </p:spTree>
    <p:extLst>
      <p:ext uri="{BB962C8B-B14F-4D97-AF65-F5344CB8AC3E}">
        <p14:creationId xmlns:p14="http://schemas.microsoft.com/office/powerpoint/2010/main" val="42439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may execute before the DOM loads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4191" y="213360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2391" y="213360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7191" y="27432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0%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870" y="274320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50%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1558" y="27432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100%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4791" y="2133600"/>
            <a:ext cx="3505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96539" y="2318266"/>
            <a:ext cx="304800" cy="141553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5593" y="3886200"/>
            <a:ext cx="266669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$("</a:t>
            </a:r>
            <a:r>
              <a:rPr lang="en-US" b="1" dirty="0"/>
              <a:t>h1</a:t>
            </a:r>
            <a:r>
              <a:rPr lang="en-US" dirty="0"/>
              <a:t>").text("Where to?");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6943" y="47244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need to make sure the DOM has finished loading </a:t>
            </a:r>
            <a:r>
              <a:rPr lang="en-US" dirty="0" smtClean="0"/>
              <a:t>the HTML </a:t>
            </a:r>
            <a:r>
              <a:rPr lang="en-US" dirty="0"/>
              <a:t>content before we can reliably use jQuery.</a:t>
            </a:r>
          </a:p>
        </p:txBody>
      </p:sp>
      <p:pic>
        <p:nvPicPr>
          <p:cNvPr id="8194" name="Picture 2" descr="C:\Users\Daved\AppData\Local\Microsoft\Windows\Temporary Internet Files\Content.IE5\TJWVWVW9\warning-general-2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60361"/>
            <a:ext cx="793943" cy="71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52139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</a:t>
                      </a:r>
                      <a:r>
                        <a:rPr lang="en-US" sz="1200" dirty="0" err="1" smtClean="0"/>
                        <a:t>Academiy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66907"/>
              </p:ext>
            </p:extLst>
          </p:nvPr>
        </p:nvGraphicFramePr>
        <p:xfrm>
          <a:off x="899592" y="4538816"/>
          <a:ext cx="756084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864096"/>
                <a:gridCol w="2952328"/>
                <a:gridCol w="1512168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20-08-15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David Orozco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Softtek, and are classified as Confidential. Any reproduction </a:t>
            </a:r>
            <a:br>
              <a: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Softtek.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ready event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063" y="138326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61263" y="1383268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56063" y="19928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0%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37742" y="199286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50%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0430" y="1992868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100%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03663" y="1383268"/>
            <a:ext cx="3505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0694" y="2690152"/>
            <a:ext cx="132914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“I’m ready!”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345939" y="1823650"/>
            <a:ext cx="318655" cy="70776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Daved\AppData\Local\Microsoft\Windows\Temporary Internet Files\Content.IE5\8IYYJJN3\antenna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17" y="2690152"/>
            <a:ext cx="452629" cy="60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04135" y="3290455"/>
            <a:ext cx="329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can we listen for this signal?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6400" y="3976255"/>
            <a:ext cx="384951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Listen for “I’m ready” then run &lt;code&gt;</a:t>
            </a:r>
          </a:p>
        </p:txBody>
      </p:sp>
      <p:pic>
        <p:nvPicPr>
          <p:cNvPr id="15" name="Picture 4" descr="C:\Users\Daved\AppData\Local\Microsoft\Windows\Temporary Internet Files\Content.IE5\TJWVWVW9\zoa__headphone_logo_by_nullsignal[1].jp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4" y="37037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76400" y="4419600"/>
            <a:ext cx="4572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jQuery(document).ready(function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&lt;code&gt;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400" y="57984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b="1" dirty="0"/>
              <a:t>Will only run this code once the DOM is “ready”</a:t>
            </a:r>
          </a:p>
        </p:txBody>
      </p:sp>
    </p:spTree>
    <p:extLst>
      <p:ext uri="{BB962C8B-B14F-4D97-AF65-F5344CB8AC3E}">
        <p14:creationId xmlns:p14="http://schemas.microsoft.com/office/powerpoint/2010/main" val="40879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completed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967334"/>
            <a:ext cx="5334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jQuery(document).ready(function(){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$("h1").text("Where to?");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C:\Users\Daved\AppData\Local\Microsoft\Windows\Temporary Internet Files\Content.IE5\TJWVWVW9\zoa__headphone_logo_by_nullsignal[1].jp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6733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jQuery</a:t>
            </a:r>
          </a:p>
        </p:txBody>
      </p:sp>
    </p:spTree>
    <p:extLst>
      <p:ext uri="{BB962C8B-B14F-4D97-AF65-F5344CB8AC3E}">
        <p14:creationId xmlns:p14="http://schemas.microsoft.com/office/powerpoint/2010/main" val="29139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32465"/>
            <a:ext cx="5638800" cy="281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686689"/>
            <a:ext cx="18071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download jQuery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88468"/>
            <a:ext cx="30973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load it in your HTML 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383516"/>
            <a:ext cx="35895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="jquery.min.js"&gt;&lt;/script&gt;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4888468"/>
            <a:ext cx="20411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start using it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59973" y="5383516"/>
            <a:ext cx="36268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="application.js"&gt;&lt;/script&gt;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905000"/>
            <a:ext cx="41870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154269"/>
            <a:ext cx="41870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611469"/>
            <a:ext cx="41870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99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multiple elements at once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id="destinations"&gt;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we change the text of</a:t>
            </a:r>
          </a:p>
          <a:p>
            <a:r>
              <a:rPr lang="en-US" dirty="0"/>
              <a:t>every &lt;li&gt; in this page?</a:t>
            </a:r>
          </a:p>
        </p:txBody>
      </p:sp>
      <p:pic>
        <p:nvPicPr>
          <p:cNvPr id="7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90" y="295516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aved\AppData\Local\Microsoft\Windows\Temporary Internet Files\Content.IE5\TJWVWVW9\pencil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90" y="36950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19799" y="2999095"/>
            <a:ext cx="1828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 them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799" y="3738985"/>
            <a:ext cx="1828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modify their text</a:t>
            </a:r>
          </a:p>
        </p:txBody>
      </p:sp>
    </p:spTree>
    <p:extLst>
      <p:ext uri="{BB962C8B-B14F-4D97-AF65-F5344CB8AC3E}">
        <p14:creationId xmlns:p14="http://schemas.microsoft.com/office/powerpoint/2010/main" val="24519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HTML into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id="destinations"&gt;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47303" y="5385955"/>
            <a:ext cx="148669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648" y="4783962"/>
            <a:ext cx="278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Selecting multiple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397623"/>
            <a:ext cx="1197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$(“li”);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55899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0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find elements by ID or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1754" y="1948934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CSS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84263" y="1948934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jQuery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471160" y="2678373"/>
            <a:ext cx="2377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$("p");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1160" y="3407196"/>
            <a:ext cx="2377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$("#container");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1160" y="4128058"/>
            <a:ext cx="2377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$(".articles");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1263" y="2686334"/>
            <a:ext cx="2377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{ ...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1263" y="3407196"/>
            <a:ext cx="2377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#container { ...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1263" y="4128058"/>
            <a:ext cx="2377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.articles { ... }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3698263" y="3396734"/>
            <a:ext cx="1371600" cy="6741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209800"/>
            <a:ext cx="31242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by unique ID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id="destinations"&gt;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313735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we specifically select the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that has a “destinations” ID?</a:t>
            </a:r>
          </a:p>
        </p:txBody>
      </p:sp>
      <p:pic>
        <p:nvPicPr>
          <p:cNvPr id="6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52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7800" y="5181600"/>
            <a:ext cx="25907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91000" y="5135296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by Class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4572000" cy="23083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id="destinations"&gt;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313735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can we select just the &lt;li&gt; that</a:t>
            </a:r>
          </a:p>
          <a:p>
            <a:r>
              <a:rPr lang="en-US" dirty="0"/>
              <a:t>has a “promo” class attribute?</a:t>
            </a:r>
          </a:p>
        </p:txBody>
      </p:sp>
      <p:pic>
        <p:nvPicPr>
          <p:cNvPr id="6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352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9800" y="5179230"/>
            <a:ext cx="17043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.promo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14800" y="5135296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299"/>
            <a:ext cx="3019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Level</a:t>
            </a:r>
            <a:r>
              <a:rPr lang="en-US" dirty="0"/>
              <a:t> </a:t>
            </a:r>
            <a:r>
              <a:rPr lang="en-US" sz="9600" dirty="0"/>
              <a:t>2</a:t>
            </a:r>
            <a:br>
              <a:rPr lang="en-US" sz="9600" dirty="0"/>
            </a:br>
            <a:r>
              <a:rPr lang="en-US" b="1" dirty="0"/>
              <a:t>Searching the DOM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Level</a:t>
            </a:r>
            <a:r>
              <a:rPr lang="en-US" dirty="0"/>
              <a:t> </a:t>
            </a:r>
            <a:r>
              <a:rPr lang="en-US" sz="9600" dirty="0" smtClean="0"/>
              <a:t>1</a:t>
            </a:r>
            <a:br>
              <a:rPr lang="en-US" sz="9600" dirty="0" smtClean="0"/>
            </a:br>
            <a:r>
              <a:rPr lang="en-US" b="1" dirty="0"/>
              <a:t>What is jQuery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descendants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2189018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we find the &lt;li&gt; elements that </a:t>
            </a:r>
            <a:r>
              <a:rPr lang="en-US" dirty="0" smtClean="0"/>
              <a:t>are inside </a:t>
            </a:r>
            <a:r>
              <a:rPr lang="en-US" dirty="0"/>
              <a:t>of the &lt;</a:t>
            </a:r>
            <a:r>
              <a:rPr lang="en-US" dirty="0" err="1"/>
              <a:t>ul</a:t>
            </a:r>
            <a:r>
              <a:rPr lang="en-US" dirty="0"/>
              <a:t>&gt; with a “destinations” ID?</a:t>
            </a:r>
          </a:p>
        </p:txBody>
      </p:sp>
      <p:pic>
        <p:nvPicPr>
          <p:cNvPr id="6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40" y="33850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72200" y="3429000"/>
            <a:ext cx="20766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8720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descendant 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905000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91145"/>
            <a:ext cx="28384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5400" y="5029200"/>
            <a:ext cx="29706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8981" y="5741579"/>
            <a:ext cx="804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parent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8561" y="4480594"/>
            <a:ext cx="18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space matters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4835" y="5750913"/>
            <a:ext cx="12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descendant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495800" y="4909066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29000" y="4849926"/>
            <a:ext cx="0" cy="36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2321174" y="5398532"/>
            <a:ext cx="1" cy="34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733800" y="5358810"/>
            <a:ext cx="216221" cy="392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direct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4572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9050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we find only the &lt;li&gt; elements that </a:t>
            </a:r>
            <a:r>
              <a:rPr lang="en-US" dirty="0" smtClean="0"/>
              <a:t>are children </a:t>
            </a:r>
            <a:r>
              <a:rPr lang="en-US" dirty="0"/>
              <a:t>of the “destinations” &lt;</a:t>
            </a:r>
            <a:r>
              <a:rPr lang="en-US" dirty="0" err="1"/>
              <a:t>ul</a:t>
            </a:r>
            <a:r>
              <a:rPr lang="en-US" dirty="0"/>
              <a:t>&gt;?</a:t>
            </a:r>
          </a:p>
        </p:txBody>
      </p:sp>
      <p:pic>
        <p:nvPicPr>
          <p:cNvPr id="6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40" y="33850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72200" y="3429000"/>
            <a:ext cx="21840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descendant </a:t>
            </a:r>
            <a:r>
              <a:rPr lang="en-US" dirty="0" smtClean="0"/>
              <a:t>selector?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direct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47244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5181600"/>
            <a:ext cx="29706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87068"/>
            <a:ext cx="33813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14800" y="5105400"/>
            <a:ext cx="1066800" cy="521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r>
              <a:rPr lang="en-US" b="1" dirty="0"/>
              <a:t>only</a:t>
            </a:r>
            <a:r>
              <a:rPr lang="en-US" dirty="0"/>
              <a:t> direct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2249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do we find only the &lt;li&gt; elements that are</a:t>
            </a:r>
          </a:p>
          <a:p>
            <a:r>
              <a:rPr lang="en-US" b="1" dirty="0"/>
              <a:t>direct </a:t>
            </a:r>
            <a:r>
              <a:rPr lang="en-US" dirty="0"/>
              <a:t>children of the “destinations” &lt;</a:t>
            </a:r>
            <a:r>
              <a:rPr lang="en-US" dirty="0" err="1"/>
              <a:t>ul</a:t>
            </a:r>
            <a:r>
              <a:rPr lang="en-US" dirty="0"/>
              <a:t>&gt; then?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38862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40" y="33850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72200" y="3429000"/>
            <a:ext cx="14584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Child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r>
              <a:rPr lang="en-US" b="1" dirty="0"/>
              <a:t>only</a:t>
            </a:r>
            <a:r>
              <a:rPr lang="en-US" dirty="0"/>
              <a:t> direct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4572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3623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4609" y="5300826"/>
            <a:ext cx="287771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&gt;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5835134"/>
            <a:ext cx="804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parent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06909" y="583513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child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3826" y="4625643"/>
            <a:ext cx="170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sign matters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14800" y="5197661"/>
            <a:ext cx="685800" cy="544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6976" y="4918670"/>
            <a:ext cx="0" cy="36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26193" y="5565969"/>
            <a:ext cx="1" cy="34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471513" y="5595787"/>
            <a:ext cx="247485" cy="356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multiple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012" y="1447800"/>
            <a:ext cx="433998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&lt;li&gt;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 class='promo'&gt;Rio&lt;/li&gt;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9812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we find only elements</a:t>
            </a:r>
          </a:p>
          <a:p>
            <a:r>
              <a:rPr lang="en-US" dirty="0"/>
              <a:t>with either a “promo” class or a “</a:t>
            </a:r>
            <a:r>
              <a:rPr lang="en-US" dirty="0" err="1"/>
              <a:t>france</a:t>
            </a:r>
            <a:r>
              <a:rPr lang="en-US" dirty="0"/>
              <a:t>” ID</a:t>
            </a:r>
          </a:p>
        </p:txBody>
      </p:sp>
      <p:pic>
        <p:nvPicPr>
          <p:cNvPr id="6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40" y="33850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72200" y="3429000"/>
            <a:ext cx="17774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Multiple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multiple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46349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&lt;li&gt;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 class='promo'&gt;Rio&lt;/li&gt;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2838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87294" y="5287679"/>
            <a:ext cx="254108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$(".promo, #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6791" y="4693987"/>
            <a:ext cx="202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comma matters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14800" y="5234190"/>
            <a:ext cx="1066800" cy="445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5063319"/>
            <a:ext cx="0" cy="39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CSS-like pseudo classes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0384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4240" y="2514600"/>
            <a:ext cx="37305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li:first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558" y="4355068"/>
            <a:ext cx="36038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li:last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4808" y="5012975"/>
            <a:ext cx="62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filter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flipV="1">
            <a:off x="1885929" y="2971800"/>
            <a:ext cx="3087853" cy="990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flipV="1">
            <a:off x="1907566" y="4828309"/>
            <a:ext cx="3087853" cy="990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33800" y="4724400"/>
            <a:ext cx="304800" cy="28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CSS-like pseudo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48114" y="3593067"/>
            <a:ext cx="36038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li:odd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8114" y="1862137"/>
            <a:ext cx="36038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li:even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62137"/>
            <a:ext cx="27051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5" idx="3"/>
            <a:endCxn id="11266" idx="1"/>
          </p:cNvCxnSpPr>
          <p:nvPr/>
        </p:nvCxnSpPr>
        <p:spPr>
          <a:xfrm>
            <a:off x="4551986" y="2046803"/>
            <a:ext cx="1163014" cy="19155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4551986" y="2046803"/>
            <a:ext cx="1315414" cy="34395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4551986" y="3777733"/>
            <a:ext cx="1239214" cy="1022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6689" y="5684215"/>
            <a:ext cx="3088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watch out, the index starts at 0</a:t>
            </a:r>
          </a:p>
        </p:txBody>
      </p:sp>
      <p:pic>
        <p:nvPicPr>
          <p:cNvPr id="20" name="Picture 2" descr="C:\Users\Daved\AppData\Local\Microsoft\Windows\Temporary Internet Files\Content.IE5\TJWVWVW9\warning-general-2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8" y="5389619"/>
            <a:ext cx="793943" cy="71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Query is a fast, small, and feature-rich </a:t>
            </a:r>
            <a:r>
              <a:rPr lang="en-US" b="1" dirty="0"/>
              <a:t>JavaScript library</a:t>
            </a:r>
            <a:r>
              <a:rPr lang="en-US" dirty="0"/>
              <a:t>. It makes things like HTML document traversal and manipulation, event handling, animation, and Ajax much simpler with an easy-to-use API that works across a multitude of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Traversing</a:t>
            </a:r>
          </a:p>
        </p:txBody>
      </p:sp>
    </p:spTree>
    <p:extLst>
      <p:ext uri="{BB962C8B-B14F-4D97-AF65-F5344CB8AC3E}">
        <p14:creationId xmlns:p14="http://schemas.microsoft.com/office/powerpoint/2010/main" val="1119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 by traversing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388620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li&gt;Rome&lt;/li&gt;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class='promo'&gt;Rio&lt;/li</a:t>
            </a:r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138294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we find all the &lt;li&gt; elements that</a:t>
            </a:r>
          </a:p>
          <a:p>
            <a:r>
              <a:rPr lang="en-US" dirty="0"/>
              <a:t>the “destinations” list contains without</a:t>
            </a:r>
          </a:p>
          <a:p>
            <a:r>
              <a:rPr lang="en-US" dirty="0"/>
              <a:t>using a descendant selector?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613666"/>
            <a:ext cx="18878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filter by traversing</a:t>
            </a:r>
          </a:p>
        </p:txBody>
      </p:sp>
      <p:pic>
        <p:nvPicPr>
          <p:cNvPr id="12291" name="Picture 3" descr="C:\Users\Daved\AppData\Local\Microsoft\Windows\Temporary Internet Files\Content.IE5\TJWVWVW9\pedestria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63308"/>
            <a:ext cx="532509" cy="7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by traversing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0091" y="2146816"/>
            <a:ext cx="29706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 li");</a:t>
            </a:r>
          </a:p>
        </p:txBody>
      </p:sp>
      <p:pic>
        <p:nvPicPr>
          <p:cNvPr id="13314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45732"/>
            <a:ext cx="64943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0091" y="3244334"/>
            <a:ext cx="3983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$("#destinations").find("li");</a:t>
            </a:r>
          </a:p>
        </p:txBody>
      </p:sp>
      <p:pic>
        <p:nvPicPr>
          <p:cNvPr id="13315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61548"/>
            <a:ext cx="637200" cy="7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4038600"/>
            <a:ext cx="102944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7" name="Up Arrow 6"/>
          <p:cNvSpPr/>
          <p:nvPr/>
        </p:nvSpPr>
        <p:spPr>
          <a:xfrm>
            <a:off x="2286000" y="3613666"/>
            <a:ext cx="218403" cy="272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8" y="4054825"/>
            <a:ext cx="9905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traversal</a:t>
            </a:r>
          </a:p>
        </p:txBody>
      </p:sp>
      <p:sp>
        <p:nvSpPr>
          <p:cNvPr id="11" name="Up Arrow 10"/>
          <p:cNvSpPr/>
          <p:nvPr/>
        </p:nvSpPr>
        <p:spPr>
          <a:xfrm>
            <a:off x="4011203" y="3660185"/>
            <a:ext cx="218403" cy="272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898" y="5410200"/>
            <a:ext cx="3842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 takes a bit more code, but it’s faster.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08414"/>
            <a:ext cx="2743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Daved\AppData\Local\Microsoft\Windows\Temporary Internet Files\Content.IE5\TJWVWVW9\pedestrian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01" y="4572000"/>
            <a:ext cx="329006" cy="4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Daved\AppData\Local\Microsoft\Windows\Temporary Internet Files\Content.IE5\TJWVWVW9\bw-home-icon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40" y="4516751"/>
            <a:ext cx="549568" cy="5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by traversing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8" y="2442831"/>
            <a:ext cx="28479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9240" y="1515904"/>
            <a:ext cx="198002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li:first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pic>
        <p:nvPicPr>
          <p:cNvPr id="6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8" y="1465362"/>
            <a:ext cx="447712" cy="3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54" y="1949718"/>
            <a:ext cx="327788" cy="37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49240" y="2034004"/>
            <a:ext cx="198002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$("li").first();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42831"/>
            <a:ext cx="28479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05077" y="1515904"/>
            <a:ext cx="186781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li:last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89153"/>
            <a:ext cx="445517" cy="39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04" y="1968440"/>
            <a:ext cx="327788" cy="37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209626" y="2013622"/>
            <a:ext cx="186781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$("li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").last();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388620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</a:t>
            </a:r>
            <a:r>
              <a:rPr lang="it-IT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'promo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'&gt;Rio&lt;/li</a:t>
            </a:r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21751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Can we find the middle list item, knowing</a:t>
            </a:r>
          </a:p>
          <a:p>
            <a:r>
              <a:rPr lang="en-US" dirty="0"/>
              <a:t>there is no filter to find it unlike </a:t>
            </a:r>
            <a:r>
              <a:rPr lang="en-US" b="1" dirty="0"/>
              <a:t>:first </a:t>
            </a:r>
            <a:r>
              <a:rPr lang="en-US" dirty="0"/>
              <a:t>or </a:t>
            </a:r>
            <a:r>
              <a:rPr lang="en-US" b="1" dirty="0"/>
              <a:t>:last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3244334"/>
            <a:ext cx="11108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traversing</a:t>
            </a:r>
          </a:p>
        </p:txBody>
      </p:sp>
      <p:pic>
        <p:nvPicPr>
          <p:cNvPr id="7" name="Picture 3" descr="C:\Users\Daved\AppData\Local\Microsoft\Windows\Temporary Internet Files\Content.IE5\TJWVWVW9\pedestria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09" y="3059162"/>
            <a:ext cx="532509" cy="7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657350"/>
            <a:ext cx="28384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1905000"/>
            <a:ext cx="22108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$("li").first();</a:t>
            </a:r>
          </a:p>
        </p:txBody>
      </p:sp>
    </p:spTree>
    <p:extLst>
      <p:ext uri="{BB962C8B-B14F-4D97-AF65-F5344CB8AC3E}">
        <p14:creationId xmlns:p14="http://schemas.microsoft.com/office/powerpoint/2010/main" val="36786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2108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3727" y="2590800"/>
            <a:ext cx="30973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$("li").first().next();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0861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8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2108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590800"/>
            <a:ext cx="30973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$("li").first().next();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3244334"/>
            <a:ext cx="3983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$("li").first().next().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666875"/>
            <a:ext cx="30670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up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388620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&lt;li&gt;Paris&lt;/li&gt;</a:t>
            </a:r>
          </a:p>
          <a:p>
            <a:r>
              <a:rPr lang="it-IT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class=</a:t>
            </a:r>
            <a:r>
              <a:rPr lang="it-IT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'promo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'&gt;Rio&lt;/li</a:t>
            </a:r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t-IT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2209800"/>
            <a:ext cx="4364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we started by selecting a child, can we </a:t>
            </a:r>
            <a:r>
              <a:rPr lang="en-US" dirty="0" smtClean="0"/>
              <a:t>figure out </a:t>
            </a:r>
            <a:r>
              <a:rPr lang="en-US" dirty="0"/>
              <a:t>what element is its direct parent</a:t>
            </a:r>
            <a:r>
              <a:rPr lang="en-US" dirty="0" smtClean="0"/>
              <a:t>? 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0227" y="3429000"/>
            <a:ext cx="14073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traversing up</a:t>
            </a:r>
          </a:p>
        </p:txBody>
      </p:sp>
      <p:pic>
        <p:nvPicPr>
          <p:cNvPr id="8" name="Picture 3" descr="C:\Users\Daved\AppData\Local\Microsoft\Windows\Temporary Internet Files\Content.IE5\TJWVWVW9\pedestria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91" y="3238658"/>
            <a:ext cx="532509" cy="7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up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905000"/>
            <a:ext cx="22108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05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0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jQuery makes it easy to: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characteristics</a:t>
            </a:r>
            <a:endParaRPr lang="en-US" dirty="0"/>
          </a:p>
        </p:txBody>
      </p:sp>
      <p:pic>
        <p:nvPicPr>
          <p:cNvPr id="2050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59" y="2057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ed\AppData\Local\Microsoft\Windows\Temporary Internet Files\Content.IE5\TJWVWVW9\pencil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2" y="2903945"/>
            <a:ext cx="448855" cy="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ed\AppData\Local\Microsoft\Windows\Temporary Internet Files\Content.IE5\TJWVWVW9\zoa__headphone_logo_by_nullsignal[1].jp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9" y="35814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ved\AppData\Local\Microsoft\Windows\Temporary Internet Files\Content.IE5\TJWVWVW9\film[1]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8" y="4418537"/>
            <a:ext cx="686863" cy="68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Daved\AppData\Local\Microsoft\Windows\Temporary Internet Files\Content.IE5\TJWVWVW9\Icon-irc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7" y="5248595"/>
            <a:ext cx="718344" cy="7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92729" y="2904014"/>
            <a:ext cx="12801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Change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0020" y="2094987"/>
            <a:ext cx="12801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2729" y="3713041"/>
            <a:ext cx="12801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Listen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2729" y="4522068"/>
            <a:ext cx="12801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Animate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6933" y="5331094"/>
            <a:ext cx="12801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Talk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2141153"/>
            <a:ext cx="318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elements in an HTML 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2943706"/>
            <a:ext cx="151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 content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3759207"/>
            <a:ext cx="40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what a user does and react accordingly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4568234"/>
            <a:ext cx="208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 on the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5369047"/>
            <a:ext cx="381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 the network to fetch new content</a:t>
            </a:r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up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905000"/>
            <a:ext cx="22108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933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88473" y="2667000"/>
            <a:ext cx="3350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$("li").first().parent();</a:t>
            </a:r>
          </a:p>
        </p:txBody>
      </p:sp>
    </p:spTree>
    <p:extLst>
      <p:ext uri="{BB962C8B-B14F-4D97-AF65-F5344CB8AC3E}">
        <p14:creationId xmlns:p14="http://schemas.microsoft.com/office/powerpoint/2010/main" val="27083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down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38862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&lt;h1&gt;Where do you want to go?&lt;/h1&gt;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&lt;h2&gt;Travel Destinations&lt;/h2&gt;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&lt;p&gt;Plan your next adventure.&lt;/p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&lt;li&gt;Rome&lt;/li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li&gt;Paris&lt;/li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 class=</a:t>
            </a:r>
            <a:r>
              <a:rPr lang="it-IT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'promo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'&gt;Rio&lt;/li&gt;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190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With a parent that has many children who in</a:t>
            </a:r>
          </a:p>
          <a:p>
            <a:r>
              <a:rPr lang="en-US" dirty="0"/>
              <a:t>turn have their own children, how could we</a:t>
            </a:r>
          </a:p>
          <a:p>
            <a:r>
              <a:rPr lang="en-US" dirty="0"/>
              <a:t>find only the first generation of children?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426630"/>
            <a:ext cx="16934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traversing down</a:t>
            </a:r>
          </a:p>
        </p:txBody>
      </p:sp>
      <p:pic>
        <p:nvPicPr>
          <p:cNvPr id="7" name="Picture 3" descr="C:\Users\Daved\AppData\Local\Microsoft\Windows\Temporary Internet Files\Content.IE5\TJWVWVW9\pedestria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91" y="3238658"/>
            <a:ext cx="532509" cy="7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 up and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069068"/>
            <a:ext cx="44903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$("#destinations").children("li");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07473" y="2459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children(), unlike find(), only selects direct children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181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0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Level</a:t>
            </a:r>
            <a:r>
              <a:rPr lang="en-US" dirty="0" smtClean="0"/>
              <a:t> </a:t>
            </a:r>
            <a:r>
              <a:rPr lang="en-US" sz="9600" dirty="0" smtClean="0"/>
              <a:t>3</a:t>
            </a:r>
            <a:br>
              <a:rPr lang="en-US" sz="9600" dirty="0" smtClean="0"/>
            </a:br>
            <a:r>
              <a:rPr lang="en-US" b="1" dirty="0"/>
              <a:t>Working with the DOM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199"/>
            <a:ext cx="273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029200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5851175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828800"/>
            <a:ext cx="25944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append a new DOM node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066800" y="2667000"/>
            <a:ext cx="25944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Remove a DOM </a:t>
            </a:r>
            <a:r>
              <a:rPr lang="en-US" dirty="0"/>
              <a:t>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71650"/>
            <a:ext cx="28479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661228" y="2013466"/>
            <a:ext cx="2129972" cy="232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661228" y="2851666"/>
            <a:ext cx="2129972" cy="82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4572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$(document).ready(function()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// create a &lt;p&gt; node with the price</a:t>
            </a: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4054" y="3657600"/>
            <a:ext cx="321434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price = "From $399.99";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4054" y="4381500"/>
            <a:ext cx="3999813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price = "&lt;p&gt;From $399.99&lt;/p&gt;";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054" y="5105400"/>
            <a:ext cx="433644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$399.99&lt;/p&gt;');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40041"/>
            <a:ext cx="289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45690" y="4341030"/>
            <a:ext cx="3234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Price node (not in the DOM yet)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800600"/>
            <a:ext cx="265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6" y="5045600"/>
            <a:ext cx="423928" cy="48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2" y="4279663"/>
            <a:ext cx="529256" cy="5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2" y="3562249"/>
            <a:ext cx="529256" cy="5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9146" y="5671250"/>
            <a:ext cx="4428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Creates a node but doesn’t add it to the DOM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 flipV="1">
            <a:off x="1295400" y="5562600"/>
            <a:ext cx="333746" cy="424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227" y="3779737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.append(&lt;element&gt;)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227" y="4289460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.after(&lt;element&gt;)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4640" y="3782107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.prepend(&lt;element&gt;)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4640" y="4289460"/>
            <a:ext cx="2194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.before(&lt;element&gt;)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227" y="1828800"/>
            <a:ext cx="493596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$399.99&lt;/p&gt;');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6105" y="2891227"/>
            <a:ext cx="38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ways to add this price node to the DOM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295400" y="2667000"/>
            <a:ext cx="240705" cy="944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40041"/>
            <a:ext cx="289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545690" y="4341030"/>
            <a:ext cx="3234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Price node (not in the DOM yet)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856678"/>
            <a:ext cx="265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9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51054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$('.vacation').before(price);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244334"/>
            <a:ext cx="3563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Puts the price node before </a:t>
            </a:r>
            <a:r>
              <a:rPr lang="en-US" b="1" i="1" dirty="0"/>
              <a:t>.vacation</a:t>
            </a:r>
            <a:endParaRPr lang="en-US" dirty="0"/>
          </a:p>
        </p:txBody>
      </p:sp>
      <p:pic>
        <p:nvPicPr>
          <p:cNvPr id="6" name="Picture 5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97" y="2546724"/>
            <a:ext cx="744056" cy="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752600"/>
            <a:ext cx="2857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8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51054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$('.vacation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').after(price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244334"/>
            <a:ext cx="3412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Puts the price node </a:t>
            </a:r>
            <a:r>
              <a:rPr lang="en-US" i="1" dirty="0" smtClean="0"/>
              <a:t>after </a:t>
            </a:r>
            <a:r>
              <a:rPr lang="en-US" b="1" i="1" dirty="0" smtClean="0"/>
              <a:t>.vacation</a:t>
            </a:r>
            <a:endParaRPr lang="en-US" dirty="0"/>
          </a:p>
        </p:txBody>
      </p:sp>
      <p:pic>
        <p:nvPicPr>
          <p:cNvPr id="6" name="Picture 5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97" y="2546724"/>
            <a:ext cx="744056" cy="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96" y="1741862"/>
            <a:ext cx="28860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0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Content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5097390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title&gt;jQuery Adventures&lt;/title&gt;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h1&gt;Where do you want to go?&lt;/h1&gt;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p&gt;Plan your next adventure.&lt;/p&gt;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19050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How can we modify the text</a:t>
            </a:r>
          </a:p>
          <a:p>
            <a:r>
              <a:rPr lang="en-US" i="1" dirty="0" smtClean="0"/>
              <a:t>of the &lt;h1&gt; element?</a:t>
            </a:r>
            <a:endParaRPr lang="en-US" i="1" dirty="0"/>
          </a:p>
        </p:txBody>
      </p:sp>
      <p:pic>
        <p:nvPicPr>
          <p:cNvPr id="7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90" y="295516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aved\AppData\Local\Microsoft\Windows\Temporary Internet Files\Content.IE5\TJWVWVW9\pencil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90" y="36950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2999095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 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738985"/>
            <a:ext cx="1097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Change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49530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$('.vacation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').prepend(price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244334"/>
            <a:ext cx="366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Adds the node to the top of </a:t>
            </a:r>
            <a:r>
              <a:rPr lang="en-US" b="1" i="1" dirty="0"/>
              <a:t>.vacation</a:t>
            </a:r>
            <a:endParaRPr lang="en-US" dirty="0"/>
          </a:p>
        </p:txBody>
      </p:sp>
      <p:pic>
        <p:nvPicPr>
          <p:cNvPr id="6" name="Picture 5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97" y="2546724"/>
            <a:ext cx="744056" cy="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29146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5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 and Append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49149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$('.vacation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append(price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3279296"/>
            <a:ext cx="449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Puts the price node at the bottom of </a:t>
            </a:r>
            <a:r>
              <a:rPr lang="en-US" b="1" i="1" dirty="0"/>
              <a:t>.vacation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96040"/>
            <a:ext cx="28860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99" y="2008733"/>
            <a:ext cx="685800" cy="7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5664" y="4267200"/>
            <a:ext cx="30398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/>
              <a:t>price.appendTo</a:t>
            </a:r>
            <a:r>
              <a:rPr lang="en-US" dirty="0"/>
              <a:t>($('.vacation'));</a:t>
            </a:r>
          </a:p>
        </p:txBody>
      </p:sp>
      <p:pic>
        <p:nvPicPr>
          <p:cNvPr id="14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21" y="4162484"/>
            <a:ext cx="342900" cy="3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Up Arrow 14"/>
          <p:cNvSpPr/>
          <p:nvPr/>
        </p:nvSpPr>
        <p:spPr>
          <a:xfrm flipH="1">
            <a:off x="990600" y="2703147"/>
            <a:ext cx="381000" cy="189096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491490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 = $('&lt;p&gt;From $399.99&lt;/p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$('.vacation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').append(price);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$('button').remove();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428964"/>
            <a:ext cx="685800" cy="7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4294" y="3429000"/>
            <a:ext cx="371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Removes the </a:t>
            </a:r>
            <a:r>
              <a:rPr lang="en-US" b="1" i="1" dirty="0"/>
              <a:t>&lt;button&gt; </a:t>
            </a:r>
            <a:r>
              <a:rPr lang="en-US" i="1" dirty="0"/>
              <a:t>from the DOM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9478"/>
            <a:ext cx="28860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Acting 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931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in a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945" y="1600200"/>
            <a:ext cx="512191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$(document).ready(&lt;event handler function&gt;);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5803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ready method takes an event handler function as argument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944" y="2819400"/>
            <a:ext cx="5121915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executing the function runs the code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between the braces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39624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We create a function with the function keyword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945" y="4724400"/>
            <a:ext cx="5121914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 function runs when the DOM is ready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587906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And we pass this function as an argument to the ready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for Click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47292"/>
            <a:ext cx="273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for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833" y="1828800"/>
            <a:ext cx="45720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runs when the DOM is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688" y="3962400"/>
            <a:ext cx="45720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$('button').on('click', function()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runs when any button is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clicked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433" y="3274413"/>
            <a:ext cx="182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Target all buttons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5332" y="3244334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Watch for any clicks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9361" y="4897214"/>
            <a:ext cx="345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Run the code inside of this function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23833" y="3567545"/>
            <a:ext cx="682900" cy="47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84833" y="3567545"/>
            <a:ext cx="1301200" cy="40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971433" y="4572000"/>
            <a:ext cx="507928" cy="50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33" y="1463159"/>
            <a:ext cx="31527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400438" y="4897214"/>
            <a:ext cx="34387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.on(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&lt;event&gt;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&lt;event handler&gt;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6261" y="4408280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jQuery Object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47244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run this function on click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655" y="4304207"/>
            <a:ext cx="287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runs when a button is clicked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2655" y="3373376"/>
            <a:ext cx="671945" cy="930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1916668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runs when the DOM is ready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2895600" y="22860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73214"/>
            <a:ext cx="32004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the DOM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49530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 = $('&lt;p&gt;From $399.99&lt;/p&gt;');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vacation').append(price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'button').remove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3181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529694"/>
            <a:ext cx="685800" cy="7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8836" y="41354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/>
              <a:t>Now the price will be shown when we click the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Refactor using Traversing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proper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999" y="1752600"/>
            <a:ext cx="5125099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title&gt;jQuery Adventures&lt;/title&gt;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h1&gt;Where do you want to go?&lt;/h1&gt;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p&gt;Plan your next adventure.&lt;/p&gt;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pic>
        <p:nvPicPr>
          <p:cNvPr id="5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4383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8809" y="2387768"/>
            <a:ext cx="9628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316366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can we search</a:t>
            </a:r>
          </a:p>
          <a:p>
            <a:r>
              <a:rPr lang="en-US" dirty="0"/>
              <a:t>through our html?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1225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need to understand how our browser</a:t>
            </a:r>
          </a:p>
          <a:p>
            <a:r>
              <a:rPr lang="en-US" dirty="0"/>
              <a:t>organizes the HTML it receives.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00200" y="527616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 if there are multiple vacation packages</a:t>
            </a:r>
            <a:r>
              <a:rPr lang="en-US" i="1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33018"/>
            <a:ext cx="2476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18" y="2990168"/>
            <a:ext cx="2419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13737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Working, but with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9464" y="1905000"/>
            <a:ext cx="5465073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 = $('&lt;p&gt;From $399.99&lt;/p&gt;');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$('.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vacation').append(price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$(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'button').remove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267200"/>
            <a:ext cx="2896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Every button will be removed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5272" y="4128700"/>
            <a:ext cx="3116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price will be appended to</a:t>
            </a:r>
          </a:p>
          <a:p>
            <a:r>
              <a:rPr lang="en-US" i="1" dirty="0"/>
              <a:t>both .vacation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397675"/>
            <a:ext cx="5307472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 = $('&lt;p&gt;From $399.99&lt;/p&gt;');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$('.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vacation').append(price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'button').remove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$(this)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6895" y="3465539"/>
            <a:ext cx="325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If clicked, the button will be ‘</a:t>
            </a:r>
            <a:r>
              <a:rPr lang="en-US" b="1" i="1" dirty="0"/>
              <a:t>this</a:t>
            </a:r>
            <a:r>
              <a:rPr lang="en-US" i="1" dirty="0"/>
              <a:t>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815" y="4039809"/>
            <a:ext cx="227056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327" y="4419600"/>
            <a:ext cx="416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Not a jQuery object, needs to be converted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1618" y="5014722"/>
            <a:ext cx="2301463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$(this).remove();</a:t>
            </a:r>
          </a:p>
        </p:txBody>
      </p:sp>
      <p:pic>
        <p:nvPicPr>
          <p:cNvPr id="9" name="Picture 8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81" y="3878857"/>
            <a:ext cx="565345" cy="56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21" y="1172697"/>
            <a:ext cx="744056" cy="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82" y="4878669"/>
            <a:ext cx="411509" cy="4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27666"/>
            <a:ext cx="33147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1397675"/>
            <a:ext cx="521649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 = $('&lt;p&gt;From $399.99&lt;/p&gt;');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$(this).after(price);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$(this).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from $(this)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27666"/>
            <a:ext cx="33147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7484" y="3581400"/>
            <a:ext cx="369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Add the price as a sibling after button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343400"/>
            <a:ext cx="423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Only removes whichever button was clicked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19400" y="2413337"/>
            <a:ext cx="0" cy="1147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2819400"/>
            <a:ext cx="0" cy="155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95" y="1241253"/>
            <a:ext cx="685800" cy="7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button is moved?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96982" y="1689318"/>
            <a:ext cx="5237018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 = $('&lt;p&gt;From $399.99&lt;/p&gt;');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$(this).after(price);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$(this).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42655"/>
            <a:ext cx="33528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67527" y="4267200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If the button is moved, the price will be moved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5181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How do we keep the</a:t>
            </a:r>
          </a:p>
          <a:p>
            <a:r>
              <a:rPr lang="en-US" i="1" dirty="0"/>
              <a:t>price as a child of </a:t>
            </a:r>
            <a:r>
              <a:rPr lang="en-US" b="1" i="1" dirty="0"/>
              <a:t>&lt;li&gt;</a:t>
            </a:r>
            <a:r>
              <a:rPr lang="en-US" i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.closest(&lt;selector&gt;)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254108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$(this).after(price);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467307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$(this).parent().parent().append(price);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733800"/>
            <a:ext cx="500970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$(this).parents('.vacation').append(price);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724400"/>
            <a:ext cx="500970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$(this).closest('.vacation').append(price);</a:t>
            </a:r>
          </a:p>
        </p:txBody>
      </p:sp>
      <p:pic>
        <p:nvPicPr>
          <p:cNvPr id="8" name="Picture 7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80" y="17042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02" y="4572001"/>
            <a:ext cx="476232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34" y="2712690"/>
            <a:ext cx="454366" cy="39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524000"/>
            <a:ext cx="33432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14958"/>
            <a:ext cx="454366" cy="39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Finished Handler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33242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971925"/>
            <a:ext cx="441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Adds the &lt;p&gt; node at the bottom of .vacation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1702475"/>
            <a:ext cx="5261781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price = $('&lt;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p&gt;From $399.99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&lt;/p&gt;');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this).closest('.vacation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append(price);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$(this).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81" y="1524000"/>
            <a:ext cx="685800" cy="7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4698" y="5486400"/>
            <a:ext cx="417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The prices will be added at the right place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6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Traversing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do we allow vacations to have </a:t>
            </a:r>
            <a:r>
              <a:rPr lang="en-US" i="1" dirty="0" smtClean="0"/>
              <a:t>different </a:t>
            </a:r>
            <a:r>
              <a:rPr lang="en-US" i="1" dirty="0"/>
              <a:t>prices?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33018"/>
            <a:ext cx="2476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18" y="2990168"/>
            <a:ext cx="2419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13737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the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33500"/>
            <a:ext cx="46482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vacation').first().data('price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"399.99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35434"/>
            <a:ext cx="58674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&lt;li class="vacation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 data-price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'399.99‘&gt;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h3&gt;Hawaiian Vacation&lt;/h3&gt;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button&gt;Get Price&lt;/button&gt;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class='comments'&gt;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li&gt;Amazing deal!&lt;/li&gt;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li&gt;Want to go!&lt;/li&gt;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7364" y="2286000"/>
            <a:ext cx="35936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All data attributes begin with ‘</a:t>
            </a:r>
            <a:r>
              <a:rPr lang="en-US" b="1" i="1" dirty="0">
                <a:solidFill>
                  <a:srgbClr val="FFFF00"/>
                </a:solidFill>
              </a:rPr>
              <a:t>data-</a:t>
            </a:r>
            <a:r>
              <a:rPr lang="en-US" i="1" dirty="0">
                <a:solidFill>
                  <a:srgbClr val="FFFF00"/>
                </a:solidFill>
              </a:rPr>
              <a:t>’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753" y="1259175"/>
            <a:ext cx="12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index.html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886200" y="1981200"/>
            <a:ext cx="651164" cy="4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93840" y="4038600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jQuery Object Methods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2296" y="4516352"/>
            <a:ext cx="239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.data(&lt;name&gt;)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2296" y="5029200"/>
            <a:ext cx="24045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.data(&lt;name&gt;, &lt;value&gt;)</a:t>
            </a:r>
          </a:p>
        </p:txBody>
      </p:sp>
    </p:spTree>
    <p:extLst>
      <p:ext uri="{BB962C8B-B14F-4D97-AF65-F5344CB8AC3E}">
        <p14:creationId xmlns:p14="http://schemas.microsoft.com/office/powerpoint/2010/main" val="391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2514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A tree-like structure created by browsers so we </a:t>
            </a:r>
            <a:r>
              <a:rPr lang="en-US" sz="2400" dirty="0" smtClean="0"/>
              <a:t>can quickly </a:t>
            </a:r>
            <a:r>
              <a:rPr lang="en-US" sz="2400" dirty="0"/>
              <a:t>find HTML Elements using JavaScript.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5147" y="3810000"/>
            <a:ext cx="1593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“DOM”</a:t>
            </a:r>
            <a:endParaRPr lang="en-US" sz="3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 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‘Get Price’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288" y="1645846"/>
            <a:ext cx="56388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= $('&lt;p&gt;From $399.99&lt;/p&gt;');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this).closest('.vacation').append(price);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this).remove();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288" y="4495800"/>
            <a:ext cx="656341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amount = $(this).closest('.vacation').data('price');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288" y="5008602"/>
            <a:ext cx="523412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price = $('&lt;p&gt;From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$‘ + amount + '&lt;/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p&gt;');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3963297"/>
            <a:ext cx="349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Reads from the data-price attribute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327103" y="4332629"/>
            <a:ext cx="827985" cy="23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83106" y="5650468"/>
            <a:ext cx="348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Joins two strings to create the price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11443" y="5345668"/>
            <a:ext cx="193757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68" y="1510284"/>
            <a:ext cx="535132" cy="47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48" y="4572509"/>
            <a:ext cx="660252" cy="7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600200"/>
            <a:ext cx="746760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amount = $(this).closest('.vacation').data('price');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= $('&lt;p&gt;From $'+amount+'&lt;/p&gt;');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this).closest('.vacation').append(price);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this).remove();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3745468"/>
            <a:ext cx="360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Each vacation can have its own price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74907" y="2383049"/>
            <a:ext cx="0" cy="1362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83049"/>
            <a:ext cx="660252" cy="7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849312"/>
          </a:xfrm>
        </p:spPr>
        <p:txBody>
          <a:bodyPr/>
          <a:lstStyle/>
          <a:p>
            <a:r>
              <a:rPr lang="en-US" dirty="0"/>
              <a:t>Refactoring ‘Get Price’</a:t>
            </a:r>
          </a:p>
        </p:txBody>
      </p:sp>
    </p:spTree>
    <p:extLst>
      <p:ext uri="{BB962C8B-B14F-4D97-AF65-F5344CB8AC3E}">
        <p14:creationId xmlns:p14="http://schemas.microsoft.com/office/powerpoint/2010/main" val="877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jQuery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6710144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vacation = $(this).closest('.vacation');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amount =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vacation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('price');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= $('&lt;p&gt;From $'+amount+'&lt;/p&gt;');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vacation.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this).remove();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1218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We’ll only query the DOM</a:t>
            </a:r>
          </a:p>
          <a:p>
            <a:r>
              <a:rPr lang="en-US" i="1" dirty="0"/>
              <a:t>once for this element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2398931"/>
            <a:ext cx="0" cy="64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92" y="2514600"/>
            <a:ext cx="660252" cy="7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33018"/>
            <a:ext cx="2476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18" y="2990168"/>
            <a:ext cx="2419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13737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93" y="1932893"/>
            <a:ext cx="3343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Each vacation can have its dynamic own price </a:t>
            </a:r>
            <a:r>
              <a:rPr lang="en-US" sz="2400" i="1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7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With a Selector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5682966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'button').on('click',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...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708196"/>
            <a:ext cx="6705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If we add new buttons anywhere, they will trigger this click handler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583587"/>
            <a:ext cx="568296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$('.vacation button').on('click', function() {});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601959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$('.vacation').on('click', 'button', function() {});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49924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Only target a ‘</a:t>
            </a:r>
            <a:r>
              <a:rPr lang="en-US" b="1" i="1" dirty="0"/>
              <a:t>button</a:t>
            </a:r>
            <a:r>
              <a:rPr lang="en-US" i="1" dirty="0"/>
              <a:t>’</a:t>
            </a:r>
          </a:p>
          <a:p>
            <a:r>
              <a:rPr lang="en-US" i="1" dirty="0"/>
              <a:t>if it’s inside a ‘</a:t>
            </a:r>
            <a:r>
              <a:rPr lang="en-US" b="1" i="1" dirty="0"/>
              <a:t>.vacation</a:t>
            </a:r>
            <a:r>
              <a:rPr lang="en-US" i="1" dirty="0"/>
              <a:t>’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64822" y="4560332"/>
            <a:ext cx="278578" cy="45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56" y="4072609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17665"/>
            <a:ext cx="409856" cy="36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4" y="1417395"/>
            <a:ext cx="744056" cy="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We’ll implement our new filters next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33018"/>
            <a:ext cx="2476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18" y="2990168"/>
            <a:ext cx="2419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13737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93" y="1932893"/>
            <a:ext cx="3343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5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903274"/>
            <a:ext cx="77724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&lt;div id='filters'&gt;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button class='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-filter'&gt;On Sale Now&lt;/button&gt;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button class='expiring-filter'&gt;Expiring&lt;/button&gt;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3886200"/>
            <a:ext cx="423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We’ll write 2 event handlers for our buttons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9819" y="4495800"/>
            <a:ext cx="405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We’ll highlight vacations with these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Vacations On sale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6468437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$('#filters').on('click', '.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find all vacations that are on-sale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add a class to these vacations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714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Vacations On sale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6468437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$('#filters').on('click', '.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find all vacations that are on-sale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add a class to these vacations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522" y="3426630"/>
            <a:ext cx="2844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vacation.onsale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7934" y="4126468"/>
            <a:ext cx="42370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$('.vacation').filter('.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7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02" y="4038855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ved\AppData\Local\Microsoft\Windows\Temporary Internet Files\Content.IE5\8IYYJJN3\Dange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70" y="3403249"/>
            <a:ext cx="409856" cy="36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62200" y="49924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Finds elements with a class</a:t>
            </a:r>
          </a:p>
          <a:p>
            <a:r>
              <a:rPr lang="en-US" i="1" dirty="0"/>
              <a:t>of </a:t>
            </a:r>
            <a:r>
              <a:rPr lang="en-US" b="1" i="1" dirty="0"/>
              <a:t>.vacation </a:t>
            </a:r>
            <a:r>
              <a:rPr lang="en-US" i="1" dirty="0"/>
              <a:t>and </a:t>
            </a:r>
            <a:r>
              <a:rPr lang="en-US" b="1" i="1" dirty="0"/>
              <a:t>.</a:t>
            </a:r>
            <a:r>
              <a:rPr lang="en-US" b="1" i="1" dirty="0" err="1"/>
              <a:t>onsale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40822" y="4495138"/>
            <a:ext cx="278578" cy="45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3333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2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Vacations On sale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6468437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$('#filters').on('click', '.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$('.vacation').filter('.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add a class to these vacations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97949"/>
            <a:ext cx="3333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150" y="4114800"/>
            <a:ext cx="220445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(&lt;class&gt;)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12" y="4115499"/>
            <a:ext cx="254108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(&lt;class&gt;)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2436" y="3597441"/>
            <a:ext cx="2005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 Manipulation</a:t>
            </a:r>
          </a:p>
        </p:txBody>
      </p:sp>
      <p:pic>
        <p:nvPicPr>
          <p:cNvPr id="9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50" y="4454053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8528" y="5909846"/>
            <a:ext cx="696047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$('.vacation').filter('.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</a:p>
        </p:txBody>
      </p:sp>
      <p:pic>
        <p:nvPicPr>
          <p:cNvPr id="11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51" y="5828325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that DOM structure look like?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4572000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title&gt;jQuery Adventures&lt;/title&gt;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h1&gt;Where do you want to go?&lt;/h1&gt;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p&gt;Plan your next adventure.&lt;/p&gt;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55" y="1312098"/>
            <a:ext cx="3467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Inside the DOM, HTML elements become “</a:t>
            </a:r>
            <a:r>
              <a:rPr lang="en-US" dirty="0" smtClean="0"/>
              <a:t>nodes” which </a:t>
            </a:r>
            <a:r>
              <a:rPr lang="en-US" dirty="0"/>
              <a:t>have relationships with one another.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4055" y="5338465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 types: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08" y="5385018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394542"/>
            <a:ext cx="600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572000" y="30480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Vacations On sale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7543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$('#filters').on('click', '.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-filter',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vacation').filter('.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('highlighted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3059668"/>
            <a:ext cx="291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Finds only the right vacations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98022" y="2601145"/>
            <a:ext cx="278578" cy="45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91200" y="3059668"/>
            <a:ext cx="281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Adds a class of ‘</a:t>
            </a:r>
            <a:r>
              <a:rPr lang="en-US" b="1" i="1" dirty="0"/>
              <a:t>highlighted</a:t>
            </a:r>
            <a:r>
              <a:rPr lang="en-US" i="1" dirty="0"/>
              <a:t>’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24381" y="2590800"/>
            <a:ext cx="424019" cy="502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3574" y="4267200"/>
            <a:ext cx="427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same can be done for our </a:t>
            </a:r>
            <a:r>
              <a:rPr lang="en-US" b="1" i="1" dirty="0"/>
              <a:t>expiring </a:t>
            </a:r>
            <a:r>
              <a:rPr lang="en-US" i="1" dirty="0"/>
              <a:t>filter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4648200"/>
            <a:ext cx="7543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$('#filters').on('click', '.expiring-filter',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$('.vacation').filter('.expiring').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('highlighted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64" y="1752727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42" y="4449439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do we make sure not all vacations are highlighted?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33018"/>
            <a:ext cx="2476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18" y="2990168"/>
            <a:ext cx="2419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13737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93" y="1932893"/>
            <a:ext cx="3343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5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Unhighlighting</a:t>
            </a:r>
            <a:r>
              <a:rPr lang="en-US" dirty="0"/>
              <a:t> Vacations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7924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$('#filters').on('click', 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-filter', function()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$('.highlighted').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('highlighted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$('.vacation').filter('.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('highlighted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962400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Remove the highlighted</a:t>
            </a:r>
          </a:p>
          <a:p>
            <a:r>
              <a:rPr lang="en-US" i="1" dirty="0"/>
              <a:t>class before adding it back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3576681" y="3271882"/>
            <a:ext cx="1000036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Users\Daved\AppData\Local\Microsoft\Windows\Temporary Internet Files\Content.IE5\9C5U8UQZ\Tick-Mark-Check-Correct-Choose-Accurate-13398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083" y="2297438"/>
            <a:ext cx="396195" cy="4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i="1" dirty="0"/>
              <a:t>We clear the highlighted class on click, </a:t>
            </a:r>
            <a:r>
              <a:rPr lang="en-US" sz="2600" i="1" dirty="0" smtClean="0"/>
              <a:t>only highlighting </a:t>
            </a:r>
            <a:r>
              <a:rPr lang="en-US" sz="2600" i="1" dirty="0"/>
              <a:t>the targeted </a:t>
            </a:r>
            <a:r>
              <a:rPr lang="en-US" sz="2600" i="1" dirty="0" smtClean="0"/>
              <a:t>vacations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32893"/>
            <a:ext cx="192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Vacation Packages</a:t>
            </a:r>
          </a:p>
          <a:p>
            <a:r>
              <a:rPr lang="en-US" dirty="0" smtClean="0"/>
              <a:t>jQuery Travels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33018"/>
            <a:ext cx="2476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18" y="2990168"/>
            <a:ext cx="2419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313737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93" y="1932893"/>
            <a:ext cx="3343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1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Level </a:t>
            </a:r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/>
              <a:t>On DOM load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 DOM </a:t>
            </a:r>
            <a:r>
              <a:rPr lang="en-US" b="1" dirty="0" smtClean="0"/>
              <a:t>Load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32893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jQuery Air Atlantic – Vacation Confirmation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572572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Confirmations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655" y="3124200"/>
            <a:ext cx="33355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Hawaiian Vacation</a:t>
            </a:r>
          </a:p>
          <a:p>
            <a:r>
              <a:rPr lang="en-US" dirty="0"/>
              <a:t>Paid $399.99 on January 14,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038600"/>
            <a:ext cx="2362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Flight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8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Ticket Confirmation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461697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&lt;li class="confirmation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button&gt;FLIGHT DETAILS&lt;/button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class="ticket"&gt;...&lt;/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419600"/>
            <a:ext cx="25908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.ticket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display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none;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332" y="1740932"/>
            <a:ext cx="21419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Clicking this button...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9567" y="3159654"/>
            <a:ext cx="21385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...will show the ticket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3858132" y="1925598"/>
            <a:ext cx="529200" cy="413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514600" y="2953021"/>
            <a:ext cx="986400" cy="206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799" y="4047898"/>
            <a:ext cx="2444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Hide ticket on page load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3863232"/>
            <a:ext cx="17373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watch for click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4444939"/>
            <a:ext cx="17373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find the ticket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5029200"/>
            <a:ext cx="17373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show the ticket</a:t>
            </a:r>
          </a:p>
        </p:txBody>
      </p:sp>
      <p:pic>
        <p:nvPicPr>
          <p:cNvPr id="17" name="Picture 2" descr="C:\Users\Daved\AppData\Local\Microsoft\Windows\Temporary Internet Files\Content.IE5\UHS6XWJ1\lgi01a20131021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31" y="444493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Daved\AppData\Local\Microsoft\Windows\Temporary Internet Files\Content.IE5\TJWVWVW9\pencil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263" y="5029200"/>
            <a:ext cx="321469" cy="3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Daved\AppData\Local\Microsoft\Windows\Temporary Internet Files\Content.IE5\TJWVWVW9\zoa__headphone_logo_by_nullsignal[1].jp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97" y="379122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slideDown</a:t>
            </a:r>
            <a:r>
              <a:rPr lang="en-US" dirty="0"/>
              <a:t> to Show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4572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&lt;li class="confirmation"&gt;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class="ticket"&gt;...&lt;/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&lt;button&gt;FLIGHT DETAILS&lt;/button&gt;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558" y="1600200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jQuery Object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02129" y="2057400"/>
            <a:ext cx="155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slideDown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2586059"/>
            <a:ext cx="155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slideUp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3147536"/>
            <a:ext cx="155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399" y="4343400"/>
            <a:ext cx="755927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$('.confirmation').on('click', 'button', function()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5328524"/>
            <a:ext cx="30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Searches up through ancestors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11079" y="5328524"/>
            <a:ext cx="318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Searches down through children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4953000"/>
            <a:ext cx="0" cy="375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1" y="4953000"/>
            <a:ext cx="152399" cy="375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Why doesn’t the button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28093"/>
            <a:ext cx="8534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336268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32893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jQuery Air Atlantic – Vacation Confirmation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572572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Confirmations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655" y="3124200"/>
            <a:ext cx="33355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Hawaiian Vacation</a:t>
            </a:r>
          </a:p>
          <a:p>
            <a:r>
              <a:rPr lang="en-US" dirty="0"/>
              <a:t>Paid $399.99 on January 14,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6439" y="5514293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us to make your reservation today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038600"/>
            <a:ext cx="2362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Flight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0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Alert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559" y="1981200"/>
            <a:ext cx="8086241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alert($('button').length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$('.confirmation').on('click', 'button', function()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this).closest('.confirmation').find('.ticket').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C:\Users\Daved\AppData\Local\Microsoft\Windows\Temporary Internet Files\Content.IE5\UHS6XWJ1\S43Q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1" y="1627369"/>
            <a:ext cx="744056" cy="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1847" y="3962400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alert dialog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2" y="4414859"/>
            <a:ext cx="45529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9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568</TotalTime>
  <Words>7303</Words>
  <Application>Microsoft Office PowerPoint</Application>
  <PresentationFormat>On-screen Show (4:3)</PresentationFormat>
  <Paragraphs>1329</Paragraphs>
  <Slides>150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150</vt:i4>
      </vt:variant>
    </vt:vector>
  </HeadingPairs>
  <TitlesOfParts>
    <vt:vector size="153" baseType="lpstr">
      <vt:lpstr>PPT_InternalTemplate_EN_2015</vt:lpstr>
      <vt:lpstr>Original_Logo/ Upper layout</vt:lpstr>
      <vt:lpstr>1_Original_Logo/ Upper layout</vt:lpstr>
      <vt:lpstr>Academia 2015 - jQuery</vt:lpstr>
      <vt:lpstr>Disclaimer</vt:lpstr>
      <vt:lpstr>Level 1 What is jQuery </vt:lpstr>
      <vt:lpstr>What is jQuery</vt:lpstr>
      <vt:lpstr>jQuery characteristics</vt:lpstr>
      <vt:lpstr>Changing Content</vt:lpstr>
      <vt:lpstr>Finding the proper HTML</vt:lpstr>
      <vt:lpstr>Document Object Model</vt:lpstr>
      <vt:lpstr>What does that DOM structure look like?</vt:lpstr>
      <vt:lpstr>How do we search through the DOM?</vt:lpstr>
      <vt:lpstr>How do we search through the DOM?</vt:lpstr>
      <vt:lpstr>Of course, there’s a catch</vt:lpstr>
      <vt:lpstr>jQuery to the rescue!</vt:lpstr>
      <vt:lpstr>Basic jQuery usage</vt:lpstr>
      <vt:lpstr>We need to use CSS selectors</vt:lpstr>
      <vt:lpstr>Using the jQuery function to find nodes</vt:lpstr>
      <vt:lpstr>Changing the content of an element</vt:lpstr>
      <vt:lpstr>Selecting by HTML element name</vt:lpstr>
      <vt:lpstr>JavaScript may execute before the DOM loads</vt:lpstr>
      <vt:lpstr>The DOM ready event</vt:lpstr>
      <vt:lpstr>Our completed code</vt:lpstr>
      <vt:lpstr>PowerPoint Presentation</vt:lpstr>
      <vt:lpstr>Getting started</vt:lpstr>
      <vt:lpstr>Changing multiple elements at once</vt:lpstr>
      <vt:lpstr>Load HTML into the DOM</vt:lpstr>
      <vt:lpstr>We can find elements by ID or Class</vt:lpstr>
      <vt:lpstr>Selecting by unique ID</vt:lpstr>
      <vt:lpstr>Selecting by Class Name</vt:lpstr>
      <vt:lpstr>Level 2 Searching the DOM </vt:lpstr>
      <vt:lpstr>Selecting descendants</vt:lpstr>
      <vt:lpstr>Using the descendant selector</vt:lpstr>
      <vt:lpstr>Selecting direct children</vt:lpstr>
      <vt:lpstr>Selecting direct children</vt:lpstr>
      <vt:lpstr>Selecting only direct children</vt:lpstr>
      <vt:lpstr>Selecting only direct children</vt:lpstr>
      <vt:lpstr>Selecting multiple elements</vt:lpstr>
      <vt:lpstr>Selecting multiple elements</vt:lpstr>
      <vt:lpstr>CSS-like pseudo classes</vt:lpstr>
      <vt:lpstr>CSS-like pseudo classes</vt:lpstr>
      <vt:lpstr>PowerPoint Presentation</vt:lpstr>
      <vt:lpstr>Walking the DOM by traversing it</vt:lpstr>
      <vt:lpstr>Filtering by traversing</vt:lpstr>
      <vt:lpstr>Filtering by traversing</vt:lpstr>
      <vt:lpstr>Walking the DOM</vt:lpstr>
      <vt:lpstr>Walking the DOM</vt:lpstr>
      <vt:lpstr>Walking the DOM</vt:lpstr>
      <vt:lpstr>Walking the DOM</vt:lpstr>
      <vt:lpstr>Walking up the DOM</vt:lpstr>
      <vt:lpstr>Walking up the DOM</vt:lpstr>
      <vt:lpstr>Walking up the DOM</vt:lpstr>
      <vt:lpstr>Walking down the DOM</vt:lpstr>
      <vt:lpstr>Walking the DOM up and down</vt:lpstr>
      <vt:lpstr>Level 3 Working with the DOM </vt:lpstr>
      <vt:lpstr>Manipulating the DOM</vt:lpstr>
      <vt:lpstr>Appending to the DOM</vt:lpstr>
      <vt:lpstr>Appending to the DOM</vt:lpstr>
      <vt:lpstr>Appending to the DOM</vt:lpstr>
      <vt:lpstr>Before</vt:lpstr>
      <vt:lpstr>After</vt:lpstr>
      <vt:lpstr>Prepend</vt:lpstr>
      <vt:lpstr>Prepend and Append</vt:lpstr>
      <vt:lpstr>Removing from the DOM</vt:lpstr>
      <vt:lpstr>PowerPoint Presentation</vt:lpstr>
      <vt:lpstr>Passing in a function</vt:lpstr>
      <vt:lpstr>Watching for Click</vt:lpstr>
      <vt:lpstr>Watching for Click</vt:lpstr>
      <vt:lpstr>Removing from the DOM</vt:lpstr>
      <vt:lpstr>Removing from the DOM</vt:lpstr>
      <vt:lpstr>PowerPoint Presentation</vt:lpstr>
      <vt:lpstr>What if there are multiple vacation packages?</vt:lpstr>
      <vt:lpstr>Working, but with Errors</vt:lpstr>
      <vt:lpstr>An Introduction to $(this)</vt:lpstr>
      <vt:lpstr>Traversing from $(this)</vt:lpstr>
      <vt:lpstr>What if the button is moved?</vt:lpstr>
      <vt:lpstr>Using .closest(&lt;selector&gt;)</vt:lpstr>
      <vt:lpstr>Our Finished Handler</vt:lpstr>
      <vt:lpstr>PowerPoint Presentation</vt:lpstr>
      <vt:lpstr>How do we allow vacations to have different prices?</vt:lpstr>
      <vt:lpstr>Tackling the HTML</vt:lpstr>
      <vt:lpstr>Refactoring ‘Get Price’</vt:lpstr>
      <vt:lpstr>Refactoring ‘Get Price’</vt:lpstr>
      <vt:lpstr>Reusing jQuery Objects</vt:lpstr>
      <vt:lpstr>Each vacation can have its dynamic own price now</vt:lpstr>
      <vt:lpstr>On With a Selector</vt:lpstr>
      <vt:lpstr>We’ll implement our new filters next</vt:lpstr>
      <vt:lpstr>Filtering HTML</vt:lpstr>
      <vt:lpstr>Filtering for Vacations On sale</vt:lpstr>
      <vt:lpstr>Filtering for Vacations On sale</vt:lpstr>
      <vt:lpstr>Filtering for Vacations On sale</vt:lpstr>
      <vt:lpstr>Filtering for Vacations On sale</vt:lpstr>
      <vt:lpstr>How do we make sure not all vacations are highlighted?</vt:lpstr>
      <vt:lpstr>Unhighlighting Vacations</vt:lpstr>
      <vt:lpstr>We clear the highlighted class on click, only highlighting the targeted vacations</vt:lpstr>
      <vt:lpstr>Level 4 On DOM load </vt:lpstr>
      <vt:lpstr>On DOM Load</vt:lpstr>
      <vt:lpstr>Adding Ticket Confirmation</vt:lpstr>
      <vt:lpstr>Using slideDown to Show Elements</vt:lpstr>
      <vt:lpstr>Why doesn’t the button work?</vt:lpstr>
      <vt:lpstr>Debugging with Alert</vt:lpstr>
      <vt:lpstr>We Forgot $(document).ready() already</vt:lpstr>
      <vt:lpstr>Now that the DOM has loaded, jQuery can find our button</vt:lpstr>
      <vt:lpstr>PowerPoint Presentation</vt:lpstr>
      <vt:lpstr>What if we also want to show the ticket when they hover over the &lt;h3&gt; tag?</vt:lpstr>
      <vt:lpstr>Deciding on an Event</vt:lpstr>
      <vt:lpstr>Mouse Events</vt:lpstr>
      <vt:lpstr>We have two ways of showing the ticket now</vt:lpstr>
      <vt:lpstr>Refactoring Handler Functions</vt:lpstr>
      <vt:lpstr>Refactoring Handler Functions</vt:lpstr>
      <vt:lpstr>PowerPoint Presentation</vt:lpstr>
      <vt:lpstr>Changing this “Tickets” input field should recalculate the total</vt:lpstr>
      <vt:lpstr>Trip Planner Page</vt:lpstr>
      <vt:lpstr>Keyboard and Form Events</vt:lpstr>
      <vt:lpstr>Writing our Event Handler</vt:lpstr>
      <vt:lpstr>Getting the Quantity of Tickets</vt:lpstr>
      <vt:lpstr>Setting the Total Price</vt:lpstr>
      <vt:lpstr>PowerPoint Presentation</vt:lpstr>
      <vt:lpstr>Clicking Show Comments will cause them to fade in</vt:lpstr>
      <vt:lpstr>Preparing for Flight</vt:lpstr>
      <vt:lpstr>Preparing for Flight</vt:lpstr>
      <vt:lpstr>Preparing for Flight</vt:lpstr>
      <vt:lpstr>Handling the Click</vt:lpstr>
      <vt:lpstr>Why does the page jump to the top?</vt:lpstr>
      <vt:lpstr>How the Browser Handles the Click</vt:lpstr>
      <vt:lpstr>The Event Object</vt:lpstr>
      <vt:lpstr>event.stopPropagation()</vt:lpstr>
      <vt:lpstr>event.preventDefault()</vt:lpstr>
      <vt:lpstr>Level 5 Taming CSS </vt:lpstr>
      <vt:lpstr>Separation of Concerns</vt:lpstr>
      <vt:lpstr>Changing our Style</vt:lpstr>
      <vt:lpstr>Changing the Style</vt:lpstr>
      <vt:lpstr>Showing the Price</vt:lpstr>
      <vt:lpstr>Moving Styles to External CSS</vt:lpstr>
      <vt:lpstr>Moving Styles to External CSS</vt:lpstr>
      <vt:lpstr>Moving Styles to External CSS</vt:lpstr>
      <vt:lpstr>PowerPoint Presentation</vt:lpstr>
      <vt:lpstr>Challenges</vt:lpstr>
      <vt:lpstr>What can we do to add a bit more movement to this?</vt:lpstr>
      <vt:lpstr>Adding Movement</vt:lpstr>
      <vt:lpstr>Adding Movement</vt:lpstr>
      <vt:lpstr>Moving Back Down</vt:lpstr>
      <vt:lpstr>Moving Back Down</vt:lpstr>
      <vt:lpstr>Moving Back Down</vt:lpstr>
      <vt:lpstr>Could we speed this up a little? Our customers don’t have all day.</vt:lpstr>
      <vt:lpstr>Changing the Speed</vt:lpstr>
      <vt:lpstr>Moving Back Down</vt:lpstr>
      <vt:lpstr>Animation Duration</vt:lpstr>
      <vt:lpstr>Working with Modern Browsers</vt:lpstr>
      <vt:lpstr>PowerPoint Presentation</vt:lpstr>
      <vt:lpstr>The End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Daved</cp:lastModifiedBy>
  <cp:revision>313</cp:revision>
  <dcterms:created xsi:type="dcterms:W3CDTF">2015-07-26T19:04:21Z</dcterms:created>
  <dcterms:modified xsi:type="dcterms:W3CDTF">2015-08-21T03:04:48Z</dcterms:modified>
</cp:coreProperties>
</file>