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9"/>
  </p:notesMasterIdLst>
  <p:handoutMasterIdLst>
    <p:handoutMasterId r:id="rId20"/>
  </p:handoutMasterIdLst>
  <p:sldIdLst>
    <p:sldId id="290" r:id="rId6"/>
    <p:sldId id="30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  <p:sldId id="307" r:id="rId16"/>
    <p:sldId id="308" r:id="rId17"/>
    <p:sldId id="29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33A3F5-1FE1-4771-96BA-D0249AC47DE1}">
          <p14:sldIdLst>
            <p14:sldId id="290"/>
            <p14:sldId id="306"/>
            <p14:sldId id="298"/>
            <p14:sldId id="299"/>
            <p14:sldId id="300"/>
            <p14:sldId id="301"/>
            <p14:sldId id="302"/>
            <p14:sldId id="303"/>
            <p14:sldId id="304"/>
            <p14:sldId id="288"/>
            <p14:sldId id="307"/>
            <p14:sldId id="30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791"/>
    <a:srgbClr val="276B9B"/>
    <a:srgbClr val="318ABE"/>
    <a:srgbClr val="3F358B"/>
    <a:srgbClr val="25BBD4"/>
    <a:srgbClr val="FFFFFF"/>
    <a:srgbClr val="008080"/>
    <a:srgbClr val="3380B5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 autoAdjust="0"/>
  </p:normalViewPr>
  <p:slideViewPr>
    <p:cSldViewPr>
      <p:cViewPr varScale="1">
        <p:scale>
          <a:sx n="72" d="100"/>
          <a:sy n="72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23/11/2016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23/11/2016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8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6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4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MX" sz="1200" b="0" i="0" u="none" strike="noStrike" kern="1200" cap="none" spc="0" normalizeH="0" baseline="0" noProof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s-MX" noProof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/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s-MX" noProof="0"/>
              <a:t>Click to edit Master text</a:t>
            </a:r>
            <a:br>
              <a:rPr lang="es-MX" noProof="0"/>
            </a:br>
            <a:r>
              <a:rPr lang="es-MX" noProof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/>
              <a:t>Click to edit Master title style</a:t>
            </a:r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MX" noProof="0"/>
              <a:t>Click to edit Master text styles</a:t>
            </a:r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  <a:p>
            <a:pPr lvl="0"/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s-MX" noProof="0"/>
              <a:t>Voice of the Costumer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At a Glance</a:t>
            </a:r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Challenge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The Solution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s-MX" noProof="0"/>
              <a:t>Benefits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s-MX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/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MX" noProof="0"/>
              <a:t>Click to </a:t>
            </a:r>
            <a:br>
              <a:rPr lang="es-MX" noProof="0"/>
            </a:br>
            <a:r>
              <a:rPr lang="es-MX" noProof="0"/>
              <a:t>edit Master </a:t>
            </a:r>
            <a:br>
              <a:rPr lang="es-MX" noProof="0"/>
            </a:br>
            <a:r>
              <a:rPr lang="es-MX" noProof="0"/>
              <a:t>title style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69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s-MX" sz="800" noProof="0">
                <a:solidFill>
                  <a:srgbClr val="FFFFFF"/>
                </a:solidFill>
                <a:cs typeface="Arial" charset="0"/>
              </a:rPr>
              <a:t>Todos los Derechos </a:t>
            </a:r>
            <a:r>
              <a:rPr lang="es-MX" sz="800" baseline="0" noProof="0">
                <a:solidFill>
                  <a:srgbClr val="FFFFFF"/>
                </a:solidFill>
                <a:cs typeface="Arial" charset="0"/>
              </a:rPr>
              <a:t>Reserva</a:t>
            </a:r>
            <a:r>
              <a:rPr lang="es-MX" sz="800" noProof="0">
                <a:solidFill>
                  <a:srgbClr val="FFFFFF"/>
                </a:solidFill>
                <a:cs typeface="Arial" charset="0"/>
              </a:rPr>
              <a:t>dos © Valores Corporativos Softtek S.A. de C.V. 2015. Interno.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60694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9269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1506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MX" sz="8000" spc="600" baseline="30000" noProof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MX" sz="12000" spc="600" noProof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solidFill>
                  <a:schemeClr val="tx1"/>
                </a:solidFill>
                <a:cs typeface="Arial" charset="0"/>
              </a:rPr>
              <a:t>Todos los Derechos Reservados © Valores Corporativos Softtek S.A. de C.V. 2015. Interno.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MX" noProof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86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  <p:sldLayoutId id="2147485198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text styles</a:t>
            </a:r>
          </a:p>
          <a:p>
            <a:pPr lvl="1"/>
            <a:r>
              <a:rPr lang="es-MX" noProof="0"/>
              <a:t>Second level</a:t>
            </a:r>
          </a:p>
          <a:p>
            <a:pPr lvl="2"/>
            <a:r>
              <a:rPr lang="es-MX" noProof="0"/>
              <a:t>Third level</a:t>
            </a:r>
          </a:p>
          <a:p>
            <a:pPr lvl="3"/>
            <a:r>
              <a:rPr lang="es-MX" noProof="0"/>
              <a:t>Fourth level</a:t>
            </a:r>
          </a:p>
          <a:p>
            <a:pPr lvl="2"/>
            <a:endParaRPr lang="es-MX" noProof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noProof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800" noProof="0">
                <a:cs typeface="Arial" charset="0"/>
              </a:rPr>
              <a:t>|</a:t>
            </a:r>
            <a:r>
              <a:rPr lang="es-MX" sz="800" baseline="0" noProof="0">
                <a:cs typeface="Arial" charset="0"/>
              </a:rPr>
              <a:t>  </a:t>
            </a:r>
            <a:r>
              <a:rPr lang="es-MX" sz="800" noProof="0">
                <a:cs typeface="Arial" charset="0"/>
              </a:rPr>
              <a:t>Todos los Derechos Reservados © Valores Corporativos Softtek S.A. de C.V. 2015. Interno.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‹#›</a:t>
            </a:fld>
            <a:endParaRPr lang="es-MX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orge.gonzalezm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w3schools.com/sql/func_date_format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SQL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Buildings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11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95536" y="909875"/>
            <a:ext cx="7750278" cy="5151051"/>
            <a:chOff x="395536" y="909875"/>
            <a:chExt cx="7750278" cy="5151051"/>
          </a:xfrm>
        </p:grpSpPr>
        <p:sp>
          <p:nvSpPr>
            <p:cNvPr id="8" name="TextBox 7"/>
            <p:cNvSpPr txBox="1"/>
            <p:nvPr/>
          </p:nvSpPr>
          <p:spPr>
            <a:xfrm>
              <a:off x="395536" y="909875"/>
              <a:ext cx="7750278" cy="3277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1. </a:t>
              </a:r>
              <a:r>
                <a:rPr lang="en-US" sz="900" dirty="0">
                  <a:cs typeface="Courier New" panose="02070309020205020404" pitchFamily="49" charset="0"/>
                </a:rPr>
                <a:t>Get all </a:t>
              </a:r>
              <a:r>
                <a:rPr lang="es-419" sz="900" i="1" dirty="0" err="1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cs typeface="Courier New" panose="02070309020205020404" pitchFamily="49" charset="0"/>
                </a:rPr>
                <a:t>containint</a:t>
              </a:r>
              <a:r>
                <a:rPr lang="en-US" sz="900" dirty="0">
                  <a:cs typeface="Courier New" panose="02070309020205020404" pitchFamily="49" charset="0"/>
                </a:rPr>
                <a:t> ‘</a:t>
              </a:r>
              <a:r>
                <a:rPr lang="es-419" sz="900" dirty="0">
                  <a:cs typeface="Courier New" panose="02070309020205020404" pitchFamily="49" charset="0"/>
                </a:rPr>
                <a:t>set</a:t>
              </a:r>
              <a:r>
                <a:rPr lang="en-US" sz="900" dirty="0">
                  <a:cs typeface="Courier New" panose="02070309020205020404" pitchFamily="49" charset="0"/>
                </a:rPr>
                <a:t>’ as description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unit_price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cs typeface="Courier New" panose="02070309020205020404" pitchFamily="49" charset="0"/>
                </a:rPr>
                <a:t> 500 and 23000.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s-419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amount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ShipTo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Status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other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cs typeface="Courier New" panose="02070309020205020404" pitchFamily="49" charset="0"/>
                </a:rPr>
                <a:t>3. </a:t>
              </a:r>
              <a:r>
                <a:rPr lang="en-US" sz="900" dirty="0">
                  <a:cs typeface="Courier New" panose="02070309020205020404" pitchFamily="49" charset="0"/>
                </a:rPr>
                <a:t>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mínimum_line_amount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OrderLines</a:t>
              </a:r>
              <a:r>
                <a:rPr lang="en-US" sz="900" dirty="0">
                  <a:cs typeface="Courier New" panose="02070309020205020404" pitchFamily="49" charset="0"/>
                </a:rPr>
                <a:t> w</a:t>
              </a:r>
              <a:r>
                <a:rPr lang="es-419" sz="900" dirty="0" err="1">
                  <a:cs typeface="Courier New" panose="02070309020205020404" pitchFamily="49" charset="0"/>
                </a:rPr>
                <a:t>here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i="1" dirty="0">
                  <a:cs typeface="Courier New" panose="02070309020205020404" pitchFamily="49" charset="0"/>
                </a:rPr>
                <a:t> are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 (3100, 3300)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minumum_line_amount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cs typeface="Courier New" panose="02070309020205020404" pitchFamily="49" charset="0"/>
                </a:rPr>
                <a:t> 1,500.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250315"/>
              <a:ext cx="7678270" cy="666517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2636912"/>
              <a:ext cx="1790700" cy="733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390" y="4293096"/>
              <a:ext cx="1703545" cy="1767830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91648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12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92088"/>
            <a:ext cx="7194430" cy="428600"/>
          </a:xfrm>
        </p:spPr>
        <p:txBody>
          <a:bodyPr/>
          <a:lstStyle/>
          <a:p>
            <a:r>
              <a:rPr lang="es-419" sz="2000" dirty="0" err="1">
                <a:latin typeface="+mn-lt"/>
              </a:rPr>
              <a:t>Query</a:t>
            </a:r>
            <a:r>
              <a:rPr lang="es-419" sz="2000" dirty="0">
                <a:latin typeface="+mn-lt"/>
              </a:rPr>
              <a:t> </a:t>
            </a:r>
            <a:r>
              <a:rPr lang="es-419" sz="2000" dirty="0" err="1">
                <a:latin typeface="+mn-lt"/>
              </a:rPr>
              <a:t>Buildings</a:t>
            </a:r>
            <a:r>
              <a:rPr lang="es-419" sz="2000" dirty="0">
                <a:latin typeface="+mn-lt"/>
              </a:rPr>
              <a:t> - </a:t>
            </a:r>
            <a:r>
              <a:rPr lang="es-419" sz="2000" dirty="0" err="1">
                <a:latin typeface="+mn-lt"/>
              </a:rPr>
              <a:t>Exercises</a:t>
            </a:r>
            <a:endParaRPr lang="es-419" sz="2000" dirty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9552" y="1268760"/>
            <a:ext cx="4896544" cy="1429109"/>
            <a:chOff x="539552" y="1268760"/>
            <a:chExt cx="4896544" cy="1429109"/>
          </a:xfrm>
        </p:grpSpPr>
        <p:sp>
          <p:nvSpPr>
            <p:cNvPr id="10" name="TextBox 9"/>
            <p:cNvSpPr txBox="1"/>
            <p:nvPr/>
          </p:nvSpPr>
          <p:spPr>
            <a:xfrm>
              <a:off x="539552" y="1268760"/>
              <a:ext cx="4896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4. </a:t>
              </a:r>
              <a:r>
                <a:rPr lang="es-419" sz="900" dirty="0" err="1"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that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includes</a:t>
              </a:r>
              <a:r>
                <a:rPr lang="es-419" sz="900" dirty="0">
                  <a:cs typeface="Courier New" panose="02070309020205020404" pitchFamily="49" charset="0"/>
                </a:rPr>
                <a:t> per </a:t>
              </a:r>
              <a:r>
                <a:rPr lang="es-419" sz="900" i="1" dirty="0" err="1">
                  <a:cs typeface="Courier New" panose="02070309020205020404" pitchFamily="49" charset="0"/>
                </a:rPr>
                <a:t>payment_method_id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total of </a:t>
              </a:r>
              <a:r>
                <a:rPr lang="es-419" sz="900" dirty="0" err="1"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cs typeface="Courier New" panose="02070309020205020404" pitchFamily="49" charset="0"/>
                </a:rPr>
                <a:t> in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Status.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cs typeface="Courier New" panose="02070309020205020404" pitchFamily="49" charset="0"/>
                </a:rPr>
                <a:t> has to </a:t>
              </a:r>
              <a:r>
                <a:rPr lang="es-419" sz="900" dirty="0" err="1">
                  <a:cs typeface="Courier New" panose="02070309020205020404" pitchFamily="49" charset="0"/>
                </a:rPr>
                <a:t>cosider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only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Order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dada of 2015.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844824"/>
              <a:ext cx="4355976" cy="85304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8533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Jorge Luis </a:t>
            </a:r>
            <a:r>
              <a:rPr lang="es-MX" dirty="0"/>
              <a:t>Gonzalez	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err="1">
                <a:hlinkClick r:id="rId2"/>
              </a:rPr>
              <a:t>jorge.gonzalezm</a:t>
            </a:r>
            <a:r>
              <a:rPr lang="en-US" dirty="0">
                <a:hlinkClick r:id="rId2"/>
              </a:rPr>
              <a:t>@softtek.com</a:t>
            </a:r>
            <a:endParaRPr lang="en-US" dirty="0"/>
          </a:p>
          <a:p>
            <a:r>
              <a:rPr lang="en-US" dirty="0"/>
              <a:t>Instructor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518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+mj-lt"/>
              </a:rPr>
              <a:t>eCommerce</a:t>
            </a:r>
            <a:r>
              <a:rPr lang="es-MX" dirty="0">
                <a:latin typeface="+mj-lt"/>
              </a:rPr>
              <a:t> DB </a:t>
            </a:r>
            <a:r>
              <a:rPr lang="es-MX" dirty="0" err="1">
                <a:latin typeface="+mj-lt"/>
              </a:rPr>
              <a:t>model</a:t>
            </a:r>
            <a:endParaRPr lang="es-MX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noProof="0" smtClean="0"/>
              <a:pPr>
                <a:defRPr/>
              </a:pPr>
              <a:t>2</a:t>
            </a:fld>
            <a:endParaRPr lang="es-MX" noProof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1" y="1041400"/>
            <a:ext cx="8803337" cy="4949973"/>
          </a:xfrm>
          <a:prstGeom prst="rect">
            <a:avLst/>
          </a:prstGeom>
          <a:ln>
            <a:solidFill>
              <a:srgbClr val="3F358B"/>
            </a:solidFill>
          </a:ln>
        </p:spPr>
      </p:pic>
    </p:spTree>
    <p:extLst>
      <p:ext uri="{BB962C8B-B14F-4D97-AF65-F5344CB8AC3E}">
        <p14:creationId xmlns:p14="http://schemas.microsoft.com/office/powerpoint/2010/main" val="38413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266056" y="1988840"/>
            <a:ext cx="3513856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SELECT 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column_name1, column_name2</a:t>
            </a:r>
          </a:p>
          <a:p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,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column_nameN</a:t>
            </a:r>
            <a:r>
              <a:rPr lang="en-US" sz="110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100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908720"/>
            <a:ext cx="3744416" cy="72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s-MX" sz="1100" b="1" dirty="0"/>
              <a:t>SELECT: </a:t>
            </a:r>
            <a:r>
              <a:rPr lang="es-MX" sz="1100" dirty="0" err="1"/>
              <a:t>Which</a:t>
            </a:r>
            <a:r>
              <a:rPr lang="es-MX" sz="1100" dirty="0"/>
              <a:t> data do I </a:t>
            </a:r>
            <a:r>
              <a:rPr lang="es-MX" sz="1100" dirty="0" err="1"/>
              <a:t>need</a:t>
            </a:r>
            <a:r>
              <a:rPr lang="es-MX" sz="1100" dirty="0"/>
              <a:t>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FROM: </a:t>
            </a:r>
            <a:r>
              <a:rPr lang="es-MX" sz="1100" dirty="0" err="1"/>
              <a:t>Where</a:t>
            </a:r>
            <a:r>
              <a:rPr lang="es-MX" sz="1100" dirty="0"/>
              <a:t> are data?</a:t>
            </a:r>
          </a:p>
          <a:p>
            <a:pPr>
              <a:lnSpc>
                <a:spcPct val="150000"/>
              </a:lnSpc>
            </a:pPr>
            <a:r>
              <a:rPr lang="es-MX" sz="1100" b="1" dirty="0"/>
              <a:t>WHERE:</a:t>
            </a:r>
            <a:r>
              <a:rPr lang="es-MX" sz="1100" dirty="0"/>
              <a:t> </a:t>
            </a:r>
            <a:r>
              <a:rPr lang="es-MX" sz="1100" dirty="0" err="1"/>
              <a:t>Which</a:t>
            </a:r>
            <a:r>
              <a:rPr lang="es-MX" sz="1100" dirty="0"/>
              <a:t> </a:t>
            </a:r>
            <a:r>
              <a:rPr lang="es-MX" sz="1100" dirty="0" err="1"/>
              <a:t>requirements</a:t>
            </a:r>
            <a:r>
              <a:rPr lang="es-MX" sz="1100" dirty="0"/>
              <a:t> </a:t>
            </a:r>
            <a:r>
              <a:rPr lang="es-MX" sz="1100" dirty="0" err="1"/>
              <a:t>they</a:t>
            </a:r>
            <a:r>
              <a:rPr lang="es-MX" sz="1100" dirty="0"/>
              <a:t> </a:t>
            </a:r>
            <a:r>
              <a:rPr lang="es-MX" sz="1100" dirty="0" err="1"/>
              <a:t>have</a:t>
            </a:r>
            <a:r>
              <a:rPr lang="es-MX" sz="1100" dirty="0"/>
              <a:t> to </a:t>
            </a:r>
            <a:r>
              <a:rPr lang="es-MX" sz="1100" dirty="0" err="1"/>
              <a:t>accomplish</a:t>
            </a:r>
            <a:r>
              <a:rPr lang="es-MX" sz="1100" dirty="0"/>
              <a:t>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9512" y="4653137"/>
            <a:ext cx="374441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LOGICAL OPERATORS: </a:t>
            </a:r>
          </a:p>
          <a:p>
            <a:r>
              <a:rPr lang="es-MX" sz="1100" dirty="0"/>
              <a:t>AND, OR, NOT.</a:t>
            </a:r>
          </a:p>
          <a:p>
            <a:endParaRPr lang="es-MX" sz="1100" dirty="0"/>
          </a:p>
          <a:p>
            <a:r>
              <a:rPr lang="es-MX" sz="1100" b="1" dirty="0"/>
              <a:t>NUMERICAL OPERATORS: </a:t>
            </a:r>
          </a:p>
          <a:p>
            <a:r>
              <a:rPr lang="es-MX" sz="1100" dirty="0"/>
              <a:t>=,  &lt;,  &lt;=,  &gt;,  &gt;=,  !=</a:t>
            </a:r>
          </a:p>
          <a:p>
            <a:endParaRPr lang="es-MX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6016" y="863088"/>
            <a:ext cx="4176464" cy="5599040"/>
            <a:chOff x="4716016" y="863088"/>
            <a:chExt cx="4176464" cy="5599040"/>
          </a:xfrm>
        </p:grpSpPr>
        <p:sp>
          <p:nvSpPr>
            <p:cNvPr id="8" name="TextBox 7"/>
            <p:cNvSpPr txBox="1"/>
            <p:nvPr/>
          </p:nvSpPr>
          <p:spPr>
            <a:xfrm>
              <a:off x="4716016" y="863088"/>
              <a:ext cx="417646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1. Get all Shipping Zones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2.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of Central Shipping Zone (CT).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shipping_zone_id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'CT';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cs typeface="Courier New" panose="02070309020205020404" pitchFamily="49" charset="0"/>
                </a:rPr>
                <a:t>3. Get </a:t>
              </a:r>
              <a:r>
                <a:rPr lang="en-US" sz="900" i="1" dirty="0">
                  <a:cs typeface="Courier New" panose="02070309020205020404" pitchFamily="49" charset="0"/>
                </a:rPr>
                <a:t>Cities</a:t>
              </a:r>
              <a:r>
                <a:rPr lang="en-US" sz="900" dirty="0">
                  <a:cs typeface="Courier New" panose="02070309020205020404" pitchFamily="49" charset="0"/>
                </a:rPr>
                <a:t> with </a:t>
              </a:r>
              <a:r>
                <a:rPr lang="en-US" sz="900" i="1" dirty="0">
                  <a:cs typeface="Courier New" panose="02070309020205020404" pitchFamily="49" charset="0"/>
                </a:rPr>
                <a:t>id </a:t>
              </a:r>
              <a:r>
                <a:rPr lang="en-US" sz="900" dirty="0">
                  <a:cs typeface="Courier New" panose="02070309020205020404" pitchFamily="49" charset="0"/>
                </a:rPr>
                <a:t>less than 150 and </a:t>
              </a:r>
              <a:r>
                <a:rPr lang="en-US" sz="900" i="1" dirty="0" err="1"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cs typeface="Courier New" panose="02070309020205020404" pitchFamily="49" charset="0"/>
                </a:rPr>
                <a:t> greater than 15.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city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city_id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150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15;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8024" y="3212976"/>
              <a:ext cx="2160240" cy="937779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8024" y="5425213"/>
              <a:ext cx="2592288" cy="10369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437" y="1412776"/>
              <a:ext cx="3909020" cy="690335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086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  <p:sp>
        <p:nvSpPr>
          <p:cNvPr id="10" name="Rounded Rectangle 9"/>
          <p:cNvSpPr/>
          <p:nvPr/>
        </p:nvSpPr>
        <p:spPr>
          <a:xfrm>
            <a:off x="5148064" y="980728"/>
            <a:ext cx="3384376" cy="129614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b="1" dirty="0"/>
              <a:t>FIELD CONTENT SEARCH:</a:t>
            </a:r>
          </a:p>
          <a:p>
            <a:r>
              <a:rPr lang="es-MX" sz="1100" dirty="0"/>
              <a:t> </a:t>
            </a:r>
            <a:r>
              <a:rPr lang="es-MX" sz="1100" dirty="0" err="1"/>
              <a:t>Like</a:t>
            </a:r>
            <a:r>
              <a:rPr lang="es-MX" sz="1100" dirty="0"/>
              <a:t> '%' and NULL.</a:t>
            </a:r>
          </a:p>
          <a:p>
            <a:endParaRPr lang="es-MX" sz="1100" dirty="0"/>
          </a:p>
          <a:p>
            <a:r>
              <a:rPr lang="es-MX" sz="1100" b="1" dirty="0"/>
              <a:t>RANGE SEARCH  </a:t>
            </a:r>
          </a:p>
          <a:p>
            <a:r>
              <a:rPr lang="es-MX" sz="1100" dirty="0"/>
              <a:t>BETWEEN – AND , IN ( )</a:t>
            </a:r>
          </a:p>
          <a:p>
            <a:endParaRPr lang="es-MX" sz="1100" dirty="0"/>
          </a:p>
        </p:txBody>
      </p:sp>
      <p:grpSp>
        <p:nvGrpSpPr>
          <p:cNvPr id="5" name="Group 4"/>
          <p:cNvGrpSpPr/>
          <p:nvPr/>
        </p:nvGrpSpPr>
        <p:grpSpPr>
          <a:xfrm>
            <a:off x="5076056" y="2924944"/>
            <a:ext cx="3816424" cy="3000821"/>
            <a:chOff x="5076056" y="2780928"/>
            <a:chExt cx="3816424" cy="3000821"/>
          </a:xfrm>
        </p:grpSpPr>
        <p:sp>
          <p:nvSpPr>
            <p:cNvPr id="12" name="TextBox 11"/>
            <p:cNvSpPr txBox="1"/>
            <p:nvPr/>
          </p:nvSpPr>
          <p:spPr>
            <a:xfrm>
              <a:off x="5076056" y="2780928"/>
              <a:ext cx="3384376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6</a:t>
              </a:r>
              <a:r>
                <a:rPr lang="en-US" sz="900" dirty="0">
                  <a:cs typeface="Courier New" panose="02070309020205020404" pitchFamily="49" charset="0"/>
                </a:rPr>
                <a:t>. Get </a:t>
              </a:r>
              <a:r>
                <a:rPr lang="en-US" sz="900" i="1" dirty="0"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cs typeface="Courier New" panose="02070309020205020404" pitchFamily="49" charset="0"/>
                </a:rPr>
                <a:t> in a </a:t>
              </a:r>
              <a:r>
                <a:rPr lang="es-419" sz="900" dirty="0" err="1">
                  <a:cs typeface="Courier New" panose="02070309020205020404" pitchFamily="49" charset="0"/>
                </a:rPr>
                <a:t>range</a:t>
              </a:r>
              <a:r>
                <a:rPr lang="es-419" sz="900" dirty="0">
                  <a:cs typeface="Courier New" panose="02070309020205020404" pitchFamily="49" charset="0"/>
                </a:rPr>
                <a:t> ($ 1,500 - $ 7,500) and </a:t>
              </a:r>
              <a:r>
                <a:rPr lang="es-419" sz="900" i="1" dirty="0">
                  <a:cs typeface="Courier New" panose="02070309020205020404" pitchFamily="49" charset="0"/>
                </a:rPr>
                <a:t>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among</a:t>
              </a:r>
              <a:r>
                <a:rPr lang="es-419" sz="900" dirty="0">
                  <a:cs typeface="Courier New" panose="02070309020205020404" pitchFamily="49" charset="0"/>
                </a:rPr>
                <a:t> 2,6,20,28,40,45,60 and 70.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1500 AND 7500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(2,6,20,28,40,45,60,70);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7590" y="4308450"/>
              <a:ext cx="3784890" cy="992758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7" name="Group 16"/>
          <p:cNvGrpSpPr/>
          <p:nvPr/>
        </p:nvGrpSpPr>
        <p:grpSpPr>
          <a:xfrm>
            <a:off x="281062" y="1197907"/>
            <a:ext cx="4729356" cy="4895389"/>
            <a:chOff x="281062" y="1197907"/>
            <a:chExt cx="4729356" cy="4895389"/>
          </a:xfrm>
        </p:grpSpPr>
        <p:sp>
          <p:nvSpPr>
            <p:cNvPr id="8" name="TextBox 7"/>
            <p:cNvSpPr txBox="1"/>
            <p:nvPr/>
          </p:nvSpPr>
          <p:spPr>
            <a:xfrm>
              <a:off x="329898" y="1197907"/>
              <a:ext cx="468052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4. Get all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States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containin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g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“</a:t>
              </a:r>
              <a:r>
                <a:rPr lang="en-US" sz="900" dirty="0" err="1">
                  <a:cs typeface="Courier New" panose="02070309020205020404" pitchFamily="49" charset="0"/>
                </a:rPr>
                <a:t>ch</a:t>
              </a:r>
              <a:r>
                <a:rPr lang="es-419" sz="900" dirty="0">
                  <a:cs typeface="Courier New" panose="02070309020205020404" pitchFamily="49" charset="0"/>
                </a:rPr>
                <a:t>”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as 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state_id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1 and 10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*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state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'%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OR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state_id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BETWEEN 1 AND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5. Get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id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starting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Sams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measured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pce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” 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description LIKE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%'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'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06" y="2249357"/>
              <a:ext cx="3168351" cy="110763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062" y="5128614"/>
              <a:ext cx="4513332" cy="964682"/>
            </a:xfrm>
            <a:prstGeom prst="rect">
              <a:avLst/>
            </a:prstGeom>
            <a:ln>
              <a:solidFill>
                <a:srgbClr val="3F358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1942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Query</a:t>
            </a:r>
            <a:r>
              <a:rPr lang="es-419" sz="2400" dirty="0">
                <a:latin typeface="+mn-lt"/>
              </a:rPr>
              <a:t> Basic </a:t>
            </a:r>
            <a:r>
              <a:rPr lang="es-419" sz="2400" dirty="0" err="1">
                <a:latin typeface="+mn-lt"/>
              </a:rPr>
              <a:t>Structure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251520" y="950046"/>
            <a:ext cx="3816424" cy="103879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s-419" sz="1100" b="1" dirty="0"/>
          </a:p>
          <a:p>
            <a:pPr>
              <a:lnSpc>
                <a:spcPct val="150000"/>
              </a:lnSpc>
            </a:pPr>
            <a:r>
              <a:rPr lang="es-419" sz="1100" b="1" dirty="0"/>
              <a:t>DISTINCT</a:t>
            </a:r>
            <a:r>
              <a:rPr lang="es-MX" sz="1100" b="1" dirty="0"/>
              <a:t>: </a:t>
            </a:r>
            <a:r>
              <a:rPr lang="es-419" sz="1100" dirty="0" err="1"/>
              <a:t>Avoids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GROUP BY</a:t>
            </a:r>
            <a:r>
              <a:rPr lang="es-MX" sz="1100" b="1" dirty="0"/>
              <a:t>: </a:t>
            </a:r>
            <a:r>
              <a:rPr lang="es-419" sz="1100" dirty="0"/>
              <a:t>To </a:t>
            </a:r>
            <a:r>
              <a:rPr lang="es-419" sz="1100" dirty="0" err="1"/>
              <a:t>group</a:t>
            </a:r>
            <a:r>
              <a:rPr lang="es-419" sz="1100" dirty="0"/>
              <a:t> </a:t>
            </a:r>
            <a:r>
              <a:rPr lang="es-419" sz="1100" dirty="0" err="1"/>
              <a:t>duplicate</a:t>
            </a:r>
            <a:r>
              <a:rPr lang="es-419" sz="1100" dirty="0"/>
              <a:t> </a:t>
            </a:r>
            <a:r>
              <a:rPr lang="es-419" sz="1100" dirty="0" err="1"/>
              <a:t>results</a:t>
            </a:r>
            <a:r>
              <a:rPr lang="es-419" sz="1100" dirty="0"/>
              <a:t> in a single </a:t>
            </a:r>
            <a:r>
              <a:rPr lang="es-419" sz="1100" dirty="0" err="1"/>
              <a:t>result</a:t>
            </a:r>
            <a:endParaRPr lang="es-MX" sz="1100" dirty="0"/>
          </a:p>
          <a:p>
            <a:pPr>
              <a:lnSpc>
                <a:spcPct val="150000"/>
              </a:lnSpc>
            </a:pPr>
            <a:r>
              <a:rPr lang="es-419" sz="1100" b="1" dirty="0"/>
              <a:t>ORDER BY</a:t>
            </a:r>
            <a:r>
              <a:rPr lang="es-MX" sz="1100" b="1" dirty="0"/>
              <a:t>:</a:t>
            </a:r>
            <a:r>
              <a:rPr lang="es-MX" sz="1100" dirty="0"/>
              <a:t> </a:t>
            </a:r>
            <a:r>
              <a:rPr lang="es-419" sz="1100" dirty="0"/>
              <a:t>To </a:t>
            </a:r>
            <a:r>
              <a:rPr lang="es-419" sz="1100" dirty="0" err="1"/>
              <a:t>sort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the</a:t>
            </a:r>
            <a:r>
              <a:rPr lang="es-419" sz="1100" dirty="0"/>
              <a:t> </a:t>
            </a:r>
            <a:r>
              <a:rPr lang="es-419" sz="1100" dirty="0" err="1"/>
              <a:t>result</a:t>
            </a:r>
            <a:endParaRPr lang="es-419" sz="1100" dirty="0"/>
          </a:p>
          <a:p>
            <a:pPr>
              <a:lnSpc>
                <a:spcPct val="150000"/>
              </a:lnSpc>
            </a:pPr>
            <a:endParaRPr lang="es-MX" sz="11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99992" y="908720"/>
            <a:ext cx="4311923" cy="5215171"/>
            <a:chOff x="4499992" y="908720"/>
            <a:chExt cx="4311923" cy="5215171"/>
          </a:xfrm>
        </p:grpSpPr>
        <p:sp>
          <p:nvSpPr>
            <p:cNvPr id="8" name="TextBox 7"/>
            <p:cNvSpPr txBox="1"/>
            <p:nvPr/>
          </p:nvSpPr>
          <p:spPr>
            <a:xfrm>
              <a:off x="4499992" y="908720"/>
              <a:ext cx="4311923" cy="410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7. Get all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distinct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are less than 500.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DISTINCT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8. Get grouping values to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i="1" dirty="0">
                  <a:cs typeface="Courier New" panose="02070309020205020404" pitchFamily="49" charset="0"/>
                </a:rPr>
                <a:t>, price</a:t>
              </a:r>
              <a:r>
                <a:rPr lang="en-US" sz="900" dirty="0">
                  <a:cs typeface="Courier New" panose="02070309020205020404" pitchFamily="49" charset="0"/>
                </a:rPr>
                <a:t> from </a:t>
              </a:r>
              <a:r>
                <a:rPr lang="en-US" sz="900" i="1" dirty="0"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cs typeface="Courier New" panose="02070309020205020404" pitchFamily="49" charset="0"/>
                </a:rPr>
                <a:t> where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n-US" sz="900" dirty="0">
                  <a:cs typeface="Courier New" panose="02070309020205020404" pitchFamily="49" charset="0"/>
                </a:rPr>
                <a:t> are less than 500, ordered first by </a:t>
              </a:r>
              <a:r>
                <a:rPr lang="en-US" sz="900" i="1" dirty="0" err="1"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cs typeface="Courier New" panose="02070309020205020404" pitchFamily="49" charset="0"/>
                </a:rPr>
                <a:t>, and then by </a:t>
              </a:r>
              <a:r>
                <a:rPr lang="en-US" sz="900" i="1" dirty="0">
                  <a:cs typeface="Courier New" panose="02070309020205020404" pitchFamily="49" charset="0"/>
                </a:rPr>
                <a:t>price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500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unit_price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DESC;</a:t>
              </a: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9563" y="1718392"/>
              <a:ext cx="1338173" cy="1555626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242" y="4581128"/>
              <a:ext cx="1349918" cy="1542763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2738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Agregate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r>
              <a:rPr lang="es-419" sz="2400" dirty="0">
                <a:latin typeface="+mn-lt"/>
              </a:rPr>
              <a:t> and Aliases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6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986518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Only "</a:t>
            </a:r>
            <a:r>
              <a:rPr lang="en-US" sz="1100" i="1" dirty="0"/>
              <a:t>Group By</a:t>
            </a:r>
            <a:r>
              <a:rPr lang="en-US" sz="1100" dirty="0"/>
              <a:t>" </a:t>
            </a:r>
            <a:r>
              <a:rPr lang="es-419" sz="1100" dirty="0" err="1"/>
              <a:t>columns</a:t>
            </a:r>
            <a:r>
              <a:rPr lang="es-419" sz="1100" dirty="0"/>
              <a:t> </a:t>
            </a:r>
            <a:r>
              <a:rPr lang="en-US" sz="1100" dirty="0"/>
              <a:t>and Summarized </a:t>
            </a:r>
            <a:r>
              <a:rPr lang="es-419" sz="1100" dirty="0" err="1"/>
              <a:t>expression</a:t>
            </a:r>
            <a:r>
              <a:rPr lang="en-US" sz="1100" dirty="0"/>
              <a:t>s(</a:t>
            </a:r>
            <a:r>
              <a:rPr lang="en-US" sz="1100" b="1" dirty="0"/>
              <a:t>COUNT, SUM, AVG, MAX, MIN</a:t>
            </a:r>
            <a:r>
              <a:rPr lang="en-US" sz="1100" dirty="0"/>
              <a:t>) </a:t>
            </a:r>
            <a:r>
              <a:rPr lang="es-419" sz="1100" dirty="0" err="1"/>
              <a:t>should</a:t>
            </a:r>
            <a:r>
              <a:rPr lang="en-US" sz="1100" dirty="0"/>
              <a:t> belong to SELECT clause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3528" y="1772816"/>
            <a:ext cx="3528392" cy="3240360"/>
            <a:chOff x="323528" y="1772816"/>
            <a:chExt cx="3528392" cy="3240360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+mn-lt"/>
                  <a:cs typeface="Courier New" panose="02070309020205020404" pitchFamily="49" charset="0"/>
                </a:rPr>
                <a:t>9.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containing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item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,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average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of ítem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;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all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ítem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total_carts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AVG(quantity) AS </a:t>
              </a:r>
              <a:r>
                <a:rPr lang="es-419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by_cart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3641314"/>
              <a:ext cx="3043039" cy="137186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4572000" y="1772816"/>
            <a:ext cx="3744416" cy="3346307"/>
            <a:chOff x="4572000" y="1772816"/>
            <a:chExt cx="3744416" cy="3346307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10. Get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least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greatest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amounts</a:t>
              </a:r>
              <a:r>
                <a:rPr lang="es-419" sz="900" dirty="0">
                  <a:cs typeface="Courier New" panose="02070309020205020404" pitchFamily="49" charset="0"/>
                </a:rPr>
                <a:t> f</a:t>
              </a:r>
              <a:r>
                <a:rPr lang="en-US" sz="900" dirty="0">
                  <a:cs typeface="Courier New" panose="02070309020205020404" pitchFamily="49" charset="0"/>
                </a:rPr>
                <a:t>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Cart</a:t>
              </a:r>
              <a:r>
                <a:rPr lang="en-US" sz="900" i="1" dirty="0"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>
                  <a:cs typeface="Courier New" panose="02070309020205020404" pitchFamily="49" charset="0"/>
                </a:rPr>
                <a:t>and </a:t>
              </a:r>
              <a:r>
                <a:rPr lang="es-419" sz="900" dirty="0" err="1">
                  <a:cs typeface="Courier New" panose="02070309020205020404" pitchFamily="49" charset="0"/>
                </a:rPr>
                <a:t>sort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result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by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cs typeface="Courier New" panose="02070309020205020404" pitchFamily="49" charset="0"/>
                </a:rPr>
                <a:t>ship_to_id</a:t>
              </a:r>
              <a:r>
                <a:rPr lang="es-419" sz="900" dirty="0"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cs typeface="Courier New" panose="02070309020205020404" pitchFamily="49" charset="0"/>
                </a:rPr>
                <a:t>status_id</a:t>
              </a:r>
              <a:r>
                <a:rPr lang="es-419" sz="900" dirty="0">
                  <a:cs typeface="Courier New" panose="02070309020205020404" pitchFamily="49" charset="0"/>
                </a:rPr>
                <a:t>.</a:t>
              </a: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MIN(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least_amount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MAX(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greatest_amount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934" y="3501008"/>
              <a:ext cx="3107426" cy="1618115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8644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53451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Having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7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9898" y="764704"/>
            <a:ext cx="7842502" cy="2880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dirty="0"/>
              <a:t>Lets us to set filters on results of Aggregate functions in a Query. </a:t>
            </a:r>
            <a:r>
              <a:rPr lang="en-US" sz="1100" b="1" dirty="0"/>
              <a:t>Only "Summary Columns" can belong Having clause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3528" y="1772816"/>
            <a:ext cx="3528392" cy="3459397"/>
            <a:chOff x="323528" y="1772816"/>
            <a:chExt cx="3528392" cy="3459397"/>
          </a:xfrm>
        </p:grpSpPr>
        <p:sp>
          <p:nvSpPr>
            <p:cNvPr id="8" name="TextBox 7"/>
            <p:cNvSpPr txBox="1"/>
            <p:nvPr/>
          </p:nvSpPr>
          <p:spPr>
            <a:xfrm>
              <a:off x="323528" y="1772816"/>
              <a:ext cx="35283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11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+mn-lt"/>
                  <a:cs typeface="Courier New" panose="02070309020205020404" pitchFamily="49" charset="0"/>
                </a:rPr>
                <a:t>fo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r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each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Cart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in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CartILine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total_ítems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4.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SUM(quantity)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total_items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cart_line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SUM(quantity) &gt; 4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3356992"/>
              <a:ext cx="1564124" cy="1875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4355976" y="1772816"/>
            <a:ext cx="3960440" cy="3330428"/>
            <a:chOff x="4355976" y="1772816"/>
            <a:chExt cx="3960440" cy="3330428"/>
          </a:xfrm>
        </p:grpSpPr>
        <p:sp>
          <p:nvSpPr>
            <p:cNvPr id="3" name="TextBox 2"/>
            <p:cNvSpPr txBox="1"/>
            <p:nvPr/>
          </p:nvSpPr>
          <p:spPr>
            <a:xfrm>
              <a:off x="4572000" y="1772816"/>
              <a:ext cx="374441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cs typeface="Courier New" panose="02070309020205020404" pitchFamily="49" charset="0"/>
                </a:rPr>
                <a:t>1</a:t>
              </a:r>
              <a:r>
                <a:rPr lang="es-419" sz="900" dirty="0">
                  <a:cs typeface="Courier New" panose="02070309020205020404" pitchFamily="49" charset="0"/>
                </a:rPr>
                <a:t>2</a:t>
              </a:r>
              <a:r>
                <a:rPr lang="en-US" sz="900" dirty="0">
                  <a:cs typeface="Courier New" panose="02070309020205020404" pitchFamily="49" charset="0"/>
                </a:rPr>
                <a:t>. Get the number of </a:t>
              </a:r>
              <a:r>
                <a:rPr lang="es-MX" sz="900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by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ShipTo</a:t>
              </a:r>
              <a:r>
                <a:rPr lang="es-MX" sz="900" dirty="0">
                  <a:cs typeface="Courier New" panose="02070309020205020404" pitchFamily="49" charset="0"/>
                </a:rPr>
                <a:t> and </a:t>
              </a:r>
              <a:r>
                <a:rPr lang="es-MX" sz="900" i="1" dirty="0">
                  <a:cs typeface="Courier New" panose="02070309020205020404" pitchFamily="49" charset="0"/>
                </a:rPr>
                <a:t>Status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from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i="1" dirty="0" err="1">
                  <a:cs typeface="Courier New" panose="02070309020205020404" pitchFamily="49" charset="0"/>
                </a:rPr>
                <a:t>Carts</a:t>
              </a:r>
              <a:r>
                <a:rPr lang="es-MX" sz="900" dirty="0">
                  <a:cs typeface="Courier New" panose="02070309020205020404" pitchFamily="49" charset="0"/>
                </a:rPr>
                <a:t> “NOT-CANCELED” and </a:t>
              </a:r>
              <a:r>
                <a:rPr lang="es-MX" sz="900" dirty="0" err="1">
                  <a:cs typeface="Courier New" panose="02070309020205020404" pitchFamily="49" charset="0"/>
                </a:rPr>
                <a:t>the</a:t>
              </a:r>
              <a:r>
                <a:rPr lang="es-MX" sz="900" dirty="0">
                  <a:cs typeface="Courier New" panose="02070309020205020404" pitchFamily="49" charset="0"/>
                </a:rPr>
                <a:t> 50% of sum of </a:t>
              </a:r>
              <a:r>
                <a:rPr lang="es-MX" sz="900" dirty="0" err="1">
                  <a:cs typeface="Courier New" panose="02070309020205020404" pitchFamily="49" charset="0"/>
                </a:rPr>
                <a:t>cart_amount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on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each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group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is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greater</a:t>
              </a:r>
              <a:r>
                <a:rPr lang="es-MX" sz="900" dirty="0">
                  <a:cs typeface="Courier New" panose="02070309020205020404" pitchFamily="49" charset="0"/>
                </a:rPr>
                <a:t> </a:t>
              </a:r>
              <a:r>
                <a:rPr lang="es-MX" sz="900" dirty="0" err="1">
                  <a:cs typeface="Courier New" panose="02070309020205020404" pitchFamily="49" charset="0"/>
                </a:rPr>
                <a:t>than</a:t>
              </a:r>
              <a:r>
                <a:rPr lang="es-MX" sz="900" dirty="0">
                  <a:cs typeface="Courier New" panose="02070309020205020404" pitchFamily="49" charset="0"/>
                </a:rPr>
                <a:t> $ 4,000.</a:t>
              </a:r>
              <a:endParaRPr lang="es-419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endParaRPr lang="en-US" sz="900" dirty="0"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COUNT(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carts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carts_amount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SUM(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cart_amount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0.5) AS carts_amount_50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cart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!= 1400 --1400: Canceled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GROUP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HAVING carts_amount_50 &gt; 4000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ORDER BY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ship_to_id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5976" y="4077072"/>
              <a:ext cx="3829819" cy="102617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4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8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179512" y="980728"/>
            <a:ext cx="4248472" cy="158417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1100" b="1" dirty="0"/>
              <a:t>STRING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string1, string2,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SUBSTR(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index_init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nun_characters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to_replace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condidyon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value_true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value_false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95536" y="3140968"/>
            <a:ext cx="3600400" cy="2280449"/>
            <a:chOff x="395536" y="3380799"/>
            <a:chExt cx="3600400" cy="2280449"/>
          </a:xfrm>
        </p:grpSpPr>
        <p:sp>
          <p:nvSpPr>
            <p:cNvPr id="14" name="TextBox 13"/>
            <p:cNvSpPr txBox="1"/>
            <p:nvPr/>
          </p:nvSpPr>
          <p:spPr>
            <a:xfrm>
              <a:off x="395536" y="3380799"/>
              <a:ext cx="3600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14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Get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</a:t>
              </a:r>
              <a:r>
                <a:rPr lang="en-US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uom_id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c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oncatenated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to </a:t>
              </a:r>
              <a:r>
                <a:rPr lang="es-419" sz="900" i="1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i="1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where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length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of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less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CONCAT(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uom_id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' - ', description) 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desc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LENGTH(description) &lt; 25;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724" y="4864027"/>
              <a:ext cx="2599632" cy="797221"/>
            </a:xfrm>
            <a:prstGeom prst="rect">
              <a:avLst/>
            </a:prstGeom>
            <a:ln>
              <a:solidFill>
                <a:srgbClr val="276B9B"/>
              </a:solidFill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5076056" y="3140968"/>
            <a:ext cx="3666038" cy="2901588"/>
            <a:chOff x="5076056" y="3356992"/>
            <a:chExt cx="3666038" cy="2901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803" y="4941168"/>
              <a:ext cx="2762573" cy="1317412"/>
            </a:xfrm>
            <a:prstGeom prst="rect">
              <a:avLst/>
            </a:prstGeom>
            <a:ln>
              <a:solidFill>
                <a:srgbClr val="318ABE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5076056" y="3356992"/>
              <a:ext cx="3666038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419" sz="900" dirty="0">
                  <a:cs typeface="Courier New" panose="02070309020205020404" pitchFamily="49" charset="0"/>
                </a:rPr>
                <a:t>15</a:t>
              </a:r>
              <a:r>
                <a:rPr lang="en-US" sz="900" dirty="0">
                  <a:cs typeface="Courier New" panose="02070309020205020404" pitchFamily="49" charset="0"/>
                </a:rPr>
                <a:t>. Get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first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characters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Items</a:t>
              </a:r>
              <a:r>
                <a:rPr lang="es-419" sz="900" dirty="0"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legth</a:t>
              </a:r>
              <a:r>
                <a:rPr lang="es-419" sz="900" dirty="0">
                  <a:cs typeface="Courier New" panose="02070309020205020404" pitchFamily="49" charset="0"/>
                </a:rPr>
                <a:t> of </a:t>
              </a:r>
              <a:r>
                <a:rPr lang="es-419" sz="900" dirty="0" err="1">
                  <a:cs typeface="Courier New" panose="02070309020205020404" pitchFamily="49" charset="0"/>
                </a:rPr>
                <a:t>description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is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greater</a:t>
              </a:r>
              <a:r>
                <a:rPr lang="es-419" sz="900" dirty="0"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cs typeface="Courier New" panose="02070309020205020404" pitchFamily="49" charset="0"/>
                </a:rPr>
                <a:t>htan</a:t>
              </a:r>
              <a:r>
                <a:rPr lang="es-419" sz="900" dirty="0">
                  <a:cs typeface="Courier New" panose="02070309020205020404" pitchFamily="49" charset="0"/>
                </a:rPr>
                <a:t> 25 </a:t>
              </a:r>
              <a:r>
                <a:rPr lang="es-419" sz="900" dirty="0" err="1">
                  <a:cs typeface="Courier New" panose="02070309020205020404" pitchFamily="49" charset="0"/>
                </a:rPr>
                <a:t>it</a:t>
              </a:r>
              <a:r>
                <a:rPr lang="es-419" sz="900" dirty="0">
                  <a:cs typeface="Courier New" panose="02070309020205020404" pitchFamily="49" charset="0"/>
                </a:rPr>
                <a:t> has to be </a:t>
              </a:r>
              <a:r>
                <a:rPr lang="es-419" sz="900" dirty="0" err="1">
                  <a:cs typeface="Courier New" panose="02070309020205020404" pitchFamily="49" charset="0"/>
                </a:rPr>
                <a:t>truncated</a:t>
              </a:r>
              <a:r>
                <a:rPr lang="es-419" sz="900" dirty="0">
                  <a:cs typeface="Courier New" panose="02070309020205020404" pitchFamily="49" charset="0"/>
                </a:rPr>
                <a:t> to 25 and </a:t>
              </a:r>
              <a:r>
                <a:rPr lang="es-419" sz="900" dirty="0" err="1">
                  <a:cs typeface="Courier New" panose="02070309020205020404" pitchFamily="49" charset="0"/>
                </a:rPr>
                <a:t>concatenated</a:t>
              </a:r>
              <a:r>
                <a:rPr lang="es-419" sz="900" dirty="0">
                  <a:cs typeface="Courier New" panose="02070309020205020404" pitchFamily="49" charset="0"/>
                </a:rPr>
                <a:t> to “…”.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item_id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IF (LENGTH(description) &gt; 25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CONCAT(SUBSTR(description,1,25), '...')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, description) AS description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item;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8" y="192088"/>
            <a:ext cx="7194430" cy="500608"/>
          </a:xfrm>
        </p:spPr>
        <p:txBody>
          <a:bodyPr/>
          <a:lstStyle/>
          <a:p>
            <a:pPr algn="l"/>
            <a:r>
              <a:rPr lang="es-419" sz="2400" dirty="0" err="1">
                <a:latin typeface="+mn-lt"/>
              </a:rPr>
              <a:t>MySQL</a:t>
            </a:r>
            <a:r>
              <a:rPr lang="es-419" sz="2400" dirty="0">
                <a:latin typeface="+mn-lt"/>
              </a:rPr>
              <a:t> </a:t>
            </a:r>
            <a:r>
              <a:rPr lang="es-419" sz="2400" dirty="0" err="1">
                <a:latin typeface="+mn-lt"/>
              </a:rPr>
              <a:t>Functions</a:t>
            </a:r>
            <a:endParaRPr lang="es-MX" sz="2400" dirty="0">
              <a:latin typeface="+mn-lt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s-MX" smtClean="0"/>
              <a:pPr>
                <a:defRPr/>
              </a:pPr>
              <a:t>9</a:t>
            </a:fld>
            <a:endParaRPr lang="es-MX"/>
          </a:p>
        </p:txBody>
      </p:sp>
      <p:sp>
        <p:nvSpPr>
          <p:cNvPr id="11" name="Rounded Rectangle 10"/>
          <p:cNvSpPr/>
          <p:nvPr/>
        </p:nvSpPr>
        <p:spPr>
          <a:xfrm>
            <a:off x="323528" y="908720"/>
            <a:ext cx="4248472" cy="13161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s-419" sz="1100" b="1" dirty="0"/>
              <a:t>DATE / TIME FUNCTIONS: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CURRENT_DATE(), LOCALTIME()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DATE_FORMAT(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</a:t>
            </a:r>
            <a:r>
              <a:rPr lang="es-419" sz="1100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format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DATE_ADD(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date, INTERVAL n (DAY|MONTH|YEAR)</a:t>
            </a: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419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DATEDIFF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date1</a:t>
            </a:r>
            <a:r>
              <a:rPr lang="es-MX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419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date2</a:t>
            </a:r>
            <a:r>
              <a:rPr lang="es-MX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419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6" y="2420888"/>
            <a:ext cx="5976664" cy="4021018"/>
            <a:chOff x="395536" y="2420888"/>
            <a:chExt cx="5976664" cy="4021018"/>
          </a:xfrm>
        </p:grpSpPr>
        <p:sp>
          <p:nvSpPr>
            <p:cNvPr id="16" name="TextBox 15"/>
            <p:cNvSpPr txBox="1"/>
            <p:nvPr/>
          </p:nvSpPr>
          <p:spPr>
            <a:xfrm>
              <a:off x="395536" y="2420888"/>
              <a:ext cx="59766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16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report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relevant</a:t>
              </a:r>
              <a:r>
                <a:rPr lang="en-US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dates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with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format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“YYYY-MM-DD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from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 and “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Partially</a:t>
              </a:r>
              <a:r>
                <a:rPr lang="es-419" sz="900" i="1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”,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created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last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2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year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.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Include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the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Delivery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Span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(in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days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between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scheduled_date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and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delivery_date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, and a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ontime_delivery_flag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showing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if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Orders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were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i="1" dirty="0" err="1">
                  <a:latin typeface="+mn-lt"/>
                  <a:cs typeface="Courier New" panose="02070309020205020404" pitchFamily="49" charset="0"/>
                </a:rPr>
                <a:t>delivered_ontime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(Y)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or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</a:t>
              </a:r>
              <a:r>
                <a:rPr lang="es-419" sz="900" dirty="0" err="1">
                  <a:latin typeface="+mn-lt"/>
                  <a:cs typeface="Courier New" panose="02070309020205020404" pitchFamily="49" charset="0"/>
                </a:rPr>
                <a:t>not</a:t>
              </a:r>
              <a:r>
                <a:rPr lang="es-419" sz="900" dirty="0">
                  <a:latin typeface="+mn-lt"/>
                  <a:cs typeface="Courier New" panose="02070309020205020404" pitchFamily="49" charset="0"/>
                </a:rPr>
                <a:t> (N).</a:t>
              </a:r>
              <a:endParaRPr lang="en-US" sz="900" dirty="0">
                <a:latin typeface="+mn-lt"/>
                <a:cs typeface="Courier New" panose="02070309020205020404" pitchFamily="49" charset="0"/>
              </a:endParaRPr>
            </a:p>
            <a:p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order_id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DATE_FORMAT(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delivery_date,'%Y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-%m-%d') AS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delivery_span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, IF (DATEDIFF(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schedule_date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delivery_date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'Y', 'N')</a:t>
              </a:r>
              <a:r>
                <a:rPr lang="es-419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AS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ontime_delivery</a:t>
              </a:r>
              <a:endParaRPr lang="en-US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FROM orders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WHERE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status_id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(2300,2350)</a:t>
              </a:r>
            </a:p>
            <a:p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AND </a:t>
              </a:r>
              <a:r>
                <a:rPr lang="en-US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order_date</a:t>
              </a:r>
              <a:r>
                <a:rPr lang="en-US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DATE_ADD(CURRENT_DATE, INTERVAL -2 YEAR);</a:t>
              </a:r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419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304" y="4391802"/>
              <a:ext cx="4676800" cy="205010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9383082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oTemplate_SP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90e5e253-50b2-47e0-ab40-088f51eedbac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- Conceptos Basicos</Template>
  <TotalTime>1848</TotalTime>
  <Words>1109</Words>
  <Application>Microsoft Office PowerPoint</Application>
  <PresentationFormat>On-screen Show (4:3)</PresentationFormat>
  <Paragraphs>254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Courier New</vt:lpstr>
      <vt:lpstr>Lucida Grande</vt:lpstr>
      <vt:lpstr>Rockwell</vt:lpstr>
      <vt:lpstr>PPT_InternoTemplate_SP_2015</vt:lpstr>
      <vt:lpstr>Original_Logo/ Upper layout</vt:lpstr>
      <vt:lpstr>SQL</vt:lpstr>
      <vt:lpstr>eCommerce DB model</vt:lpstr>
      <vt:lpstr>Query Basic Structure</vt:lpstr>
      <vt:lpstr>Query Basic Structure</vt:lpstr>
      <vt:lpstr>Query Basic Structure</vt:lpstr>
      <vt:lpstr>Agregate Functions and Aliases</vt:lpstr>
      <vt:lpstr>Having</vt:lpstr>
      <vt:lpstr>MySQL Functions</vt:lpstr>
      <vt:lpstr>MySQL Functions</vt:lpstr>
      <vt:lpstr>PowerPoint Presentation</vt:lpstr>
      <vt:lpstr>Query Buildings - Exercises</vt:lpstr>
      <vt:lpstr>Query Buildings - 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Jorge Luis González Martínez</dc:creator>
  <cp:lastModifiedBy>Jorge Gonzalez</cp:lastModifiedBy>
  <cp:revision>103</cp:revision>
  <dcterms:created xsi:type="dcterms:W3CDTF">2015-07-21T17:59:36Z</dcterms:created>
  <dcterms:modified xsi:type="dcterms:W3CDTF">2016-11-23T22:19:45Z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