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27"/>
  </p:notesMasterIdLst>
  <p:handoutMasterIdLst>
    <p:handoutMasterId r:id="rId28"/>
  </p:handoutMasterIdLst>
  <p:sldIdLst>
    <p:sldId id="290" r:id="rId6"/>
    <p:sldId id="293" r:id="rId7"/>
    <p:sldId id="291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4518" autoAdjust="0"/>
  </p:normalViewPr>
  <p:slideViewPr>
    <p:cSldViewPr>
      <p:cViewPr>
        <p:scale>
          <a:sx n="70" d="100"/>
          <a:sy n="70" d="100"/>
        </p:scale>
        <p:origin x="-105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12/12/2016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12/12/2016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898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.concha@softtek.com" TargetMode="External"/><Relationship Id="rId2" Type="http://schemas.openxmlformats.org/officeDocument/2006/relationships/hyperlink" Target="mailto:Alejandro.guerrero@softtek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JPA/HIBERNATE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 Persistence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Positional Parameters</a:t>
            </a:r>
            <a:endParaRPr lang="en-GB" altLang="en-US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340768"/>
            <a:ext cx="7772400" cy="2736304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GB" altLang="en-US" sz="2800" dirty="0" smtClean="0"/>
              <a:t>Positional parameters are prefixed with a question mark (?) followed the numeric position of the parameter in the query</a:t>
            </a: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r>
              <a:rPr lang="en-US" altLang="en-US" sz="2800" dirty="0" smtClean="0"/>
              <a:t>To set parameter values use method:</a:t>
            </a:r>
          </a:p>
          <a:p>
            <a:pPr lvl="1" eaLnBrk="1" hangingPunct="1">
              <a:buSzTx/>
              <a:buFontTx/>
              <a:buChar char="•"/>
            </a:pPr>
            <a:r>
              <a:rPr lang="en-GB" altLang="en-US" sz="1700" b="1" dirty="0" err="1" smtClean="0">
                <a:latin typeface="Courier New" pitchFamily="49" charset="0"/>
              </a:rPr>
              <a:t>Query.setParameter</a:t>
            </a:r>
            <a:r>
              <a:rPr lang="en-GB" altLang="en-US" sz="1700" b="1" dirty="0" smtClean="0">
                <a:latin typeface="Courier New" pitchFamily="49" charset="0"/>
              </a:rPr>
              <a:t>(integer position, Object value)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3568" y="4005064"/>
            <a:ext cx="7543800" cy="2182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dirty="0"/>
              <a:t>public List </a:t>
            </a:r>
            <a:r>
              <a:rPr lang="en-GB" altLang="en-US" b="1" dirty="0" err="1"/>
              <a:t>findWithName</a:t>
            </a:r>
            <a:r>
              <a:rPr lang="en-GB" altLang="en-US" b="1" dirty="0"/>
              <a:t>(String name)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	</a:t>
            </a:r>
            <a:r>
              <a:rPr lang="en-GB" altLang="en-US" b="1" dirty="0"/>
              <a:t>return </a:t>
            </a:r>
            <a:r>
              <a:rPr lang="en-GB" altLang="en-US" b="1" dirty="0" err="1"/>
              <a:t>em.createQuery</a:t>
            </a:r>
            <a:r>
              <a:rPr lang="en-GB" altLang="en-US" b="1" dirty="0"/>
              <a:t>(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	</a:t>
            </a:r>
            <a:r>
              <a:rPr lang="en-GB" altLang="en-US" b="1" dirty="0"/>
              <a:t>“SELECT c FROM Customer c WHERE c.name LIKE </a:t>
            </a:r>
            <a:r>
              <a:rPr lang="en-GB" altLang="en-US" b="1" dirty="0">
                <a:solidFill>
                  <a:srgbClr val="531FFB"/>
                </a:solidFill>
              </a:rPr>
              <a:t>?1</a:t>
            </a:r>
            <a:r>
              <a:rPr lang="en-GB" altLang="en-US" b="1" dirty="0"/>
              <a:t>”)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	</a:t>
            </a:r>
            <a:r>
              <a:rPr lang="en-GB" altLang="en-US" b="1" dirty="0"/>
              <a:t>.</a:t>
            </a:r>
            <a:r>
              <a:rPr lang="en-GB" altLang="en-US" b="1" dirty="0" err="1">
                <a:solidFill>
                  <a:srgbClr val="531FFB"/>
                </a:solidFill>
              </a:rPr>
              <a:t>setParameter</a:t>
            </a:r>
            <a:r>
              <a:rPr lang="en-GB" altLang="en-US" b="1" dirty="0">
                <a:solidFill>
                  <a:srgbClr val="531FFB"/>
                </a:solidFill>
              </a:rPr>
              <a:t>(1, name)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	</a:t>
            </a:r>
            <a:r>
              <a:rPr lang="en-GB" altLang="en-US" b="1" dirty="0"/>
              <a:t>.</a:t>
            </a:r>
            <a:r>
              <a:rPr lang="en-GB" altLang="en-US" b="1" dirty="0" err="1"/>
              <a:t>getResultList</a:t>
            </a:r>
            <a:r>
              <a:rPr lang="en-GB" altLang="en-US" b="1" dirty="0"/>
              <a:t>();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52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Dynamic Queries</a:t>
            </a:r>
            <a:endParaRPr lang="en-GB" altLang="en-US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268760"/>
            <a:ext cx="7772400" cy="2851150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GB" altLang="en-US" sz="2800" dirty="0" smtClean="0"/>
              <a:t>Dynamic queries are queries that are defined directly within an application’s business logic</a:t>
            </a: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endParaRPr lang="en-US" altLang="en-US" sz="400" dirty="0" smtClean="0"/>
          </a:p>
          <a:p>
            <a:pPr eaLnBrk="1" hangingPunct="1">
              <a:buSzTx/>
              <a:buFontTx/>
              <a:buChar char="•"/>
            </a:pPr>
            <a:r>
              <a:rPr lang="en-US" altLang="en-US" sz="2800" dirty="0" smtClean="0"/>
              <a:t>Worse</a:t>
            </a:r>
            <a:r>
              <a:rPr lang="en-GB" altLang="en-US" sz="2800" dirty="0" smtClean="0"/>
              <a:t> efficiency and </a:t>
            </a:r>
            <a:r>
              <a:rPr lang="en-US" altLang="en-US" sz="2800" dirty="0" smtClean="0"/>
              <a:t>slower </a:t>
            </a:r>
            <a:r>
              <a:rPr lang="en-GB" altLang="en-US" sz="2800" dirty="0" smtClean="0"/>
              <a:t>query execution</a:t>
            </a:r>
            <a:r>
              <a:rPr lang="en-US" altLang="en-US" sz="2800" dirty="0" smtClean="0"/>
              <a:t>, </a:t>
            </a:r>
            <a:r>
              <a:rPr lang="en-GB" altLang="en-US" sz="2800" dirty="0" smtClean="0"/>
              <a:t>as the persistence engine has to do all the parsing and validation stuffs, along with mapping the JPQL to the SQL at the run-time</a:t>
            </a:r>
          </a:p>
          <a:p>
            <a:pPr eaLnBrk="1" hangingPunct="1">
              <a:buSzTx/>
              <a:buFontTx/>
              <a:buChar char="•"/>
            </a:pPr>
            <a:endParaRPr lang="en-GB" altLang="en-US" sz="2800" dirty="0" smtClean="0"/>
          </a:p>
          <a:p>
            <a:pPr eaLnBrk="1" hangingPunct="1">
              <a:buSzTx/>
              <a:buFontTx/>
              <a:buNone/>
            </a:pPr>
            <a:endParaRPr lang="en-GB" altLang="en-US" sz="28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87624" y="4509120"/>
            <a:ext cx="6477000" cy="181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Tx/>
            </a:pPr>
            <a:r>
              <a:rPr lang="en-AU" altLang="en-US" b="1"/>
              <a:t>public List findAll(String entityName){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Tx/>
            </a:pPr>
            <a:r>
              <a:rPr lang="en-AU" altLang="en-US" b="1"/>
              <a:t>	return entityManager.createQuery(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Tx/>
            </a:pPr>
            <a:r>
              <a:rPr lang="en-AU" altLang="en-US" b="1"/>
              <a:t>      </a:t>
            </a:r>
            <a:r>
              <a:rPr lang="en-AU" altLang="en-US" b="1">
                <a:solidFill>
                  <a:srgbClr val="531FFB"/>
                </a:solidFill>
              </a:rPr>
              <a:t>"select e from " + entityName + " e"</a:t>
            </a:r>
            <a:r>
              <a:rPr lang="en-AU" altLang="en-US" b="1"/>
              <a:t>)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Tx/>
            </a:pPr>
            <a:r>
              <a:rPr lang="en-AU" altLang="en-US" b="1"/>
              <a:t>	.getResultList();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Tx/>
            </a:pPr>
            <a:r>
              <a:rPr lang="en-AU" altLang="en-US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81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Native Queries</a:t>
            </a:r>
            <a:endParaRPr lang="en-GB" altLang="en-US" b="1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7772400" cy="1555750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GB" altLang="en-US" sz="2800" dirty="0" smtClean="0">
                <a:solidFill>
                  <a:srgbClr val="444444"/>
                </a:solidFill>
              </a:rPr>
              <a:t>Queries may be expressed in native SQL</a:t>
            </a:r>
            <a:endParaRPr lang="en-US" altLang="en-US" sz="2800" dirty="0" smtClean="0">
              <a:solidFill>
                <a:srgbClr val="444444"/>
              </a:solidFill>
            </a:endParaRPr>
          </a:p>
          <a:p>
            <a:pPr eaLnBrk="1" hangingPunct="1">
              <a:buSzTx/>
              <a:buFontTx/>
              <a:buChar char="•"/>
            </a:pPr>
            <a:r>
              <a:rPr lang="en-US" altLang="en-US" sz="2800" dirty="0" smtClean="0">
                <a:solidFill>
                  <a:srgbClr val="444444"/>
                </a:solidFill>
              </a:rPr>
              <a:t>Support</a:t>
            </a:r>
            <a:r>
              <a:rPr lang="en-GB" altLang="en-US" sz="2800" dirty="0" smtClean="0">
                <a:solidFill>
                  <a:srgbClr val="444444"/>
                </a:solidFill>
              </a:rPr>
              <a:t> for cases where it is necessary to use the native SQL of the target database in use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27584" y="3212976"/>
            <a:ext cx="7772400" cy="2030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 b="1"/>
              <a:t> Query q = em.createNativeQuery(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800" b="1"/>
              <a:t>   "SELECT o.id, o.quantity, o.item " +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800" b="1"/>
              <a:t>   "FROM Order o, Item i " +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800" b="1"/>
              <a:t>   "WHERE (o.item = i.id) AND (i.name = 'widget')",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800" b="1"/>
              <a:t>   </a:t>
            </a:r>
            <a:r>
              <a:rPr lang="en-GB" altLang="en-US" sz="1800" b="1">
                <a:solidFill>
                  <a:srgbClr val="531FFB"/>
                </a:solidFill>
              </a:rPr>
              <a:t>com.acme.Order.class</a:t>
            </a:r>
            <a:r>
              <a:rPr lang="en-GB" altLang="en-US" sz="1800" b="1"/>
              <a:t>);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96632" y="5445224"/>
            <a:ext cx="7788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SzTx/>
              <a:buFontTx/>
              <a:buChar char="•"/>
            </a:pPr>
            <a:r>
              <a:rPr lang="en-GB" altLang="en-US" sz="2400" b="1" dirty="0">
                <a:solidFill>
                  <a:srgbClr val="444444"/>
                </a:solidFill>
              </a:rPr>
              <a:t>@</a:t>
            </a:r>
            <a:r>
              <a:rPr lang="en-GB" altLang="en-US" sz="2400" b="1" dirty="0" err="1">
                <a:solidFill>
                  <a:srgbClr val="444444"/>
                </a:solidFill>
              </a:rPr>
              <a:t>SqlResultSetMapping</a:t>
            </a:r>
            <a:r>
              <a:rPr lang="en-US" altLang="en-US" sz="2800" dirty="0">
                <a:solidFill>
                  <a:srgbClr val="444444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444444"/>
                </a:solidFill>
                <a:latin typeface="Times New Roman" pitchFamily="18" charset="0"/>
              </a:rPr>
              <a:t>annotaton</a:t>
            </a:r>
            <a:r>
              <a:rPr lang="en-US" altLang="en-US" sz="2800" dirty="0">
                <a:solidFill>
                  <a:srgbClr val="444444"/>
                </a:solidFill>
                <a:latin typeface="Times New Roman" pitchFamily="18" charset="0"/>
              </a:rPr>
              <a:t> is used for more  advanced cases</a:t>
            </a:r>
            <a:endParaRPr lang="en-GB" alt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3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Query Operations – Multiple Results</a:t>
            </a:r>
            <a:endParaRPr lang="en-GB" altLang="en-US" b="1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203325"/>
            <a:ext cx="7848600" cy="4756150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GB" altLang="en-US" sz="2400" b="1" dirty="0" err="1" smtClean="0">
                <a:latin typeface="Courier New" pitchFamily="49" charset="0"/>
              </a:rPr>
              <a:t>Query.getResultList</a:t>
            </a:r>
            <a:r>
              <a:rPr lang="en-GB" altLang="en-US" sz="2400" b="1" dirty="0" smtClean="0">
                <a:latin typeface="Courier New" pitchFamily="49" charset="0"/>
              </a:rPr>
              <a:t>()</a:t>
            </a:r>
            <a:r>
              <a:rPr lang="en-GB" altLang="en-US" sz="2800" dirty="0" smtClean="0"/>
              <a:t> will execute a query and may return a List object containing multiple entity instances</a:t>
            </a: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endParaRPr lang="en-US" altLang="en-US" sz="4800" dirty="0" smtClean="0"/>
          </a:p>
          <a:p>
            <a:pPr eaLnBrk="1" hangingPunct="1">
              <a:buSzTx/>
              <a:buFontTx/>
              <a:buChar char="•"/>
            </a:pPr>
            <a:r>
              <a:rPr lang="en-US" altLang="en-US" sz="2800" dirty="0" smtClean="0"/>
              <a:t>W</a:t>
            </a:r>
            <a:r>
              <a:rPr lang="en-GB" altLang="en-US" sz="2800" dirty="0" smtClean="0"/>
              <a:t>ill return a non-parameterized List object</a:t>
            </a: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r>
              <a:rPr lang="en-US" altLang="en-US" sz="2800" dirty="0" smtClean="0"/>
              <a:t>C</a:t>
            </a:r>
            <a:r>
              <a:rPr lang="en-GB" altLang="en-US" sz="2800" dirty="0" smtClean="0"/>
              <a:t>an only execute on select statements as opposed to UPDATE or DELETE statements</a:t>
            </a:r>
            <a:endParaRPr lang="en-US" altLang="en-US" sz="2800" dirty="0" smtClean="0"/>
          </a:p>
          <a:p>
            <a:pPr lvl="1" eaLnBrk="1" hangingPunct="1">
              <a:buSzTx/>
              <a:buFontTx/>
              <a:buChar char="•"/>
            </a:pPr>
            <a:r>
              <a:rPr lang="en-US" altLang="en-US" sz="2400" dirty="0" smtClean="0"/>
              <a:t>For a statement other than SELECT run-time </a:t>
            </a:r>
            <a:r>
              <a:rPr lang="en-GB" altLang="en-US" sz="2200" b="1" dirty="0" err="1" smtClean="0">
                <a:latin typeface="Courier New" pitchFamily="49" charset="0"/>
              </a:rPr>
              <a:t>IllegalStateException</a:t>
            </a:r>
            <a:r>
              <a:rPr lang="en-US" altLang="en-US" sz="2400" dirty="0" smtClean="0"/>
              <a:t> will be thrown</a:t>
            </a:r>
            <a:endParaRPr lang="en-GB" altLang="en-US" sz="2400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71600" y="2708920"/>
            <a:ext cx="7848600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b="1" dirty="0"/>
              <a:t>Query </a:t>
            </a:r>
            <a:r>
              <a:rPr lang="en-US" altLang="en-US" sz="1400" b="1" dirty="0"/>
              <a:t>query</a:t>
            </a:r>
            <a:r>
              <a:rPr lang="en-GB" altLang="en-US" sz="1400" b="1" dirty="0"/>
              <a:t> = </a:t>
            </a:r>
            <a:r>
              <a:rPr lang="en-GB" altLang="en-US" sz="1400" b="1" dirty="0" err="1"/>
              <a:t>entityManager.createQuery</a:t>
            </a:r>
            <a:r>
              <a:rPr lang="en-GB" altLang="en-US" sz="1400" b="1" dirty="0"/>
              <a:t>(“SELECT </a:t>
            </a:r>
            <a:r>
              <a:rPr lang="en-US" altLang="en-US" sz="1400" b="1" dirty="0"/>
              <a:t>C</a:t>
            </a:r>
            <a:r>
              <a:rPr lang="en-GB" altLang="en-US" sz="1400" b="1" dirty="0"/>
              <a:t> FROM </a:t>
            </a:r>
            <a:r>
              <a:rPr lang="en-US" altLang="en-US" sz="1400" b="1" dirty="0"/>
              <a:t>CUSTOMER</a:t>
            </a:r>
            <a:r>
              <a:rPr lang="en-GB" altLang="en-US" sz="1400" b="1" dirty="0"/>
              <a:t>”);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400" b="1" dirty="0"/>
              <a:t>List&lt;</a:t>
            </a:r>
            <a:r>
              <a:rPr lang="en-GB" altLang="en-US" sz="1400" b="1" dirty="0" err="1"/>
              <a:t>MobileEntity</a:t>
            </a:r>
            <a:r>
              <a:rPr lang="en-GB" altLang="en-US" sz="1400" b="1" dirty="0"/>
              <a:t>&gt; mobiles =</a:t>
            </a:r>
            <a:r>
              <a:rPr lang="en-US" altLang="en-US" sz="1400" b="1" dirty="0"/>
              <a:t> </a:t>
            </a:r>
            <a:r>
              <a:rPr lang="en-GB" altLang="en-US" sz="1400" b="1" dirty="0"/>
              <a:t>(List&lt;</a:t>
            </a:r>
            <a:r>
              <a:rPr lang="en-GB" altLang="en-US" sz="1400" b="1" dirty="0" err="1"/>
              <a:t>MobileEntity</a:t>
            </a:r>
            <a:r>
              <a:rPr lang="en-GB" altLang="en-US" sz="1400" b="1" dirty="0"/>
              <a:t>&gt;)</a:t>
            </a:r>
            <a:r>
              <a:rPr lang="en-US" altLang="en-US" sz="1400" b="1" dirty="0"/>
              <a:t>query</a:t>
            </a:r>
            <a:r>
              <a:rPr lang="en-GB" altLang="en-US" sz="1400" b="1" dirty="0"/>
              <a:t>.</a:t>
            </a:r>
            <a:r>
              <a:rPr lang="en-GB" altLang="en-US" sz="1400" b="1" dirty="0" err="1">
                <a:solidFill>
                  <a:srgbClr val="531FFB"/>
                </a:solidFill>
              </a:rPr>
              <a:t>getResultList</a:t>
            </a:r>
            <a:r>
              <a:rPr lang="en-GB" altLang="en-US" sz="1400" b="1" dirty="0">
                <a:solidFill>
                  <a:srgbClr val="531FFB"/>
                </a:solidFill>
              </a:rPr>
              <a:t>()</a:t>
            </a:r>
            <a:r>
              <a:rPr lang="en-GB" altLang="en-US" sz="1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42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Query Operations – Single Result</a:t>
            </a:r>
            <a:endParaRPr lang="en-GB" altLang="en-US" b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7772400" cy="4756150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altLang="en-US" sz="2800" dirty="0" smtClean="0"/>
              <a:t>A</a:t>
            </a:r>
            <a:r>
              <a:rPr lang="en-GB" altLang="en-US" sz="2800" dirty="0" smtClean="0"/>
              <a:t> query that returns a single entity object </a:t>
            </a: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r>
              <a:rPr lang="en-GB" altLang="en-US" sz="2800" dirty="0" smtClean="0"/>
              <a:t>If the match wasn’t successful, then </a:t>
            </a:r>
            <a:r>
              <a:rPr lang="en-GB" altLang="en-US" sz="2400" b="1" dirty="0" err="1" smtClean="0">
                <a:latin typeface="Courier New" pitchFamily="49" charset="0"/>
              </a:rPr>
              <a:t>EntityNotFoundException</a:t>
            </a:r>
            <a:r>
              <a:rPr lang="en-US" altLang="en-US" sz="2800" dirty="0" smtClean="0"/>
              <a:t> is returned</a:t>
            </a:r>
          </a:p>
          <a:p>
            <a:pPr eaLnBrk="1" hangingPunct="1">
              <a:buSzTx/>
              <a:buFontTx/>
              <a:buChar char="•"/>
            </a:pPr>
            <a:endParaRPr lang="en-US" altLang="en-US" sz="1000" dirty="0" smtClean="0"/>
          </a:p>
          <a:p>
            <a:pPr eaLnBrk="1" hangingPunct="1">
              <a:buSzTx/>
              <a:buFontTx/>
              <a:buChar char="•"/>
            </a:pPr>
            <a:r>
              <a:rPr lang="en-US" altLang="en-US" sz="2800" dirty="0" smtClean="0"/>
              <a:t>If more than one matches occur during query execution a run-time exception </a:t>
            </a:r>
            <a:r>
              <a:rPr lang="en-US" altLang="en-US" sz="2400" b="1" dirty="0" err="1" smtClean="0">
                <a:latin typeface="Courier New" pitchFamily="49" charset="0"/>
              </a:rPr>
              <a:t>NonUniqueResultException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800" dirty="0" smtClean="0"/>
              <a:t>will be thrown</a:t>
            </a:r>
            <a:endParaRPr lang="en-GB" altLang="en-US" sz="2800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55576" y="1988840"/>
            <a:ext cx="7772400" cy="1082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Query singleSelectQuery = entityManager.createQuery(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b="1"/>
              <a:t>“SELECT </a:t>
            </a:r>
            <a:r>
              <a:rPr lang="en-US" altLang="en-US" b="1"/>
              <a:t>C</a:t>
            </a:r>
            <a:r>
              <a:rPr lang="en-GB" altLang="en-US" b="1"/>
              <a:t> FROM </a:t>
            </a:r>
            <a:r>
              <a:rPr lang="en-US" altLang="en-US" b="1"/>
              <a:t>CUSTOMER</a:t>
            </a:r>
            <a:r>
              <a:rPr lang="en-GB" altLang="en-US" b="1"/>
              <a:t> WHERE </a:t>
            </a:r>
            <a:r>
              <a:rPr lang="en-US" altLang="en-US" b="1"/>
              <a:t>C</a:t>
            </a:r>
            <a:r>
              <a:rPr lang="en-GB" altLang="en-US" b="1"/>
              <a:t>.</a:t>
            </a:r>
            <a:r>
              <a:rPr lang="en-US" altLang="en-US" b="1"/>
              <a:t>ID</a:t>
            </a:r>
            <a:r>
              <a:rPr lang="en-GB" altLang="en-US" b="1"/>
              <a:t> = ‘ABC-123’”);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Customer</a:t>
            </a:r>
            <a:r>
              <a:rPr lang="en-GB" altLang="en-US" b="1"/>
              <a:t> </a:t>
            </a:r>
            <a:r>
              <a:rPr lang="en-US" altLang="en-US" b="1"/>
              <a:t>cust</a:t>
            </a:r>
            <a:r>
              <a:rPr lang="en-GB" altLang="en-US" b="1"/>
              <a:t>Obj = singleSelectQuery.</a:t>
            </a:r>
            <a:r>
              <a:rPr lang="en-GB" altLang="en-US" b="1">
                <a:solidFill>
                  <a:srgbClr val="531FFB"/>
                </a:solidFill>
              </a:rPr>
              <a:t>getSingleResult()</a:t>
            </a:r>
            <a:r>
              <a:rPr lang="en-GB" altLang="en-US" b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871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Paging Query Results</a:t>
            </a:r>
            <a:endParaRPr lang="en-GB" altLang="en-US" b="1" dirty="0" smtClean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628800"/>
            <a:ext cx="7924800" cy="4495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maxRecords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 = 10;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startPosition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queryString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 = “SELECT M FROM MOBILEENTITY”;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while(true){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	Query 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selectQuery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entityManager.createQuery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queryString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selectQuery.</a:t>
            </a:r>
            <a:r>
              <a:rPr lang="en-GB" altLang="en-US" sz="1600" b="1" dirty="0" err="1" smtClean="0">
                <a:solidFill>
                  <a:srgbClr val="531FFB"/>
                </a:solidFill>
                <a:latin typeface="Courier New" pitchFamily="49" charset="0"/>
                <a:cs typeface="Courier New" pitchFamily="49" charset="0"/>
              </a:rPr>
              <a:t>setMaxResults</a:t>
            </a:r>
            <a:r>
              <a:rPr lang="en-GB" altLang="en-US" sz="1600" b="1" dirty="0" smtClean="0">
                <a:solidFill>
                  <a:srgbClr val="531FFB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600" b="1" dirty="0" err="1" smtClean="0">
                <a:solidFill>
                  <a:srgbClr val="531FFB"/>
                </a:solidFill>
                <a:latin typeface="Courier New" pitchFamily="49" charset="0"/>
                <a:cs typeface="Courier New" pitchFamily="49" charset="0"/>
              </a:rPr>
              <a:t>maxRecords</a:t>
            </a:r>
            <a:r>
              <a:rPr lang="en-GB" altLang="en-US" sz="1600" b="1" dirty="0" smtClean="0">
                <a:solidFill>
                  <a:srgbClr val="531FFB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selectQuery.</a:t>
            </a:r>
            <a:r>
              <a:rPr lang="en-GB" altLang="en-US" sz="1600" b="1" dirty="0" err="1" smtClean="0">
                <a:solidFill>
                  <a:srgbClr val="531FFB"/>
                </a:solidFill>
                <a:latin typeface="Courier New" pitchFamily="49" charset="0"/>
                <a:cs typeface="Courier New" pitchFamily="49" charset="0"/>
              </a:rPr>
              <a:t>setFirstResult</a:t>
            </a:r>
            <a:r>
              <a:rPr lang="en-GB" altLang="en-US" sz="1600" b="1" dirty="0" smtClean="0">
                <a:solidFill>
                  <a:srgbClr val="531FFB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600" b="1" dirty="0" err="1" smtClean="0">
                <a:solidFill>
                  <a:srgbClr val="531FFB"/>
                </a:solidFill>
                <a:latin typeface="Courier New" pitchFamily="49" charset="0"/>
                <a:cs typeface="Courier New" pitchFamily="49" charset="0"/>
              </a:rPr>
              <a:t>startPosition</a:t>
            </a:r>
            <a:r>
              <a:rPr lang="en-GB" altLang="en-US" sz="1600" b="1" dirty="0" smtClean="0">
                <a:solidFill>
                  <a:srgbClr val="531FFB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	List&lt;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MobileEntity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&gt; mobiles = 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entityManager.getResultList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queryString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mobiles.isEmpty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()){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alt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	process(mobiles);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p</a:t>
            </a:r>
            <a:r>
              <a:rPr lang="en-GB" altLang="en-US" sz="1600" dirty="0" err="1" smtClean="0">
                <a:latin typeface="Courier New" pitchFamily="49" charset="0"/>
                <a:cs typeface="Courier New" pitchFamily="49" charset="0"/>
              </a:rPr>
              <a:t>rocess</a:t>
            </a:r>
            <a:r>
              <a:rPr lang="en-GB" altLang="en-US" sz="1600" dirty="0" smtClean="0">
                <a:latin typeface="Courier New" pitchFamily="49" charset="0"/>
                <a:cs typeface="Courier New" pitchFamily="49" charset="0"/>
              </a:rPr>
              <a:t> the mobile entities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entityManager.clear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// detach the mobile objects</a:t>
            </a:r>
            <a:endParaRPr lang="en-GB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startPosition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startPosition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altLang="en-US" sz="1600" b="1" dirty="0" err="1" smtClean="0">
                <a:latin typeface="Courier New" pitchFamily="49" charset="0"/>
                <a:cs typeface="Courier New" pitchFamily="49" charset="0"/>
              </a:rPr>
              <a:t>mobiles.size</a:t>
            </a: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GB" alt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618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Flushing Query Objects</a:t>
            </a:r>
            <a:endParaRPr lang="en-GB" altLang="en-US" b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7367" y="1474053"/>
            <a:ext cx="7772400" cy="4527550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Two modes of flushing query objects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SzTx/>
              <a:buFontTx/>
              <a:buChar char="•"/>
            </a:pPr>
            <a:r>
              <a:rPr lang="en-GB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(default)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eaLnBrk="1" hangingPunct="1">
              <a:buSzTx/>
              <a:buFontTx/>
              <a:buNone/>
            </a:pPr>
            <a:endParaRPr lang="en-US" altLang="en-US" sz="1000" dirty="0" smtClean="0"/>
          </a:p>
          <a:p>
            <a:pPr lvl="1" eaLnBrk="1" hangingPunct="1">
              <a:buFontTx/>
              <a:buChar char="•"/>
            </a:pPr>
            <a:r>
              <a:rPr lang="en-US" altLang="en-US" sz="2200" b="1" dirty="0" smtClean="0">
                <a:latin typeface="Courier New" pitchFamily="49" charset="0"/>
              </a:rPr>
              <a:t>AUTO</a:t>
            </a:r>
            <a:r>
              <a:rPr lang="en-US" altLang="en-US" sz="2200" dirty="0" smtClean="0"/>
              <a:t> - </a:t>
            </a:r>
            <a:r>
              <a:rPr lang="en-GB" altLang="en-US" sz="2200" dirty="0" smtClean="0"/>
              <a:t>any changes made to entity objects will be reflected the very next time when a </a:t>
            </a:r>
            <a:r>
              <a:rPr lang="en-US" altLang="en-US" sz="2200" dirty="0" smtClean="0"/>
              <a:t>SELECT</a:t>
            </a:r>
            <a:r>
              <a:rPr lang="en-GB" altLang="en-US" sz="2200" dirty="0" smtClean="0"/>
              <a:t> query is made</a:t>
            </a:r>
            <a:endParaRPr lang="en-US" altLang="en-US" sz="2200" dirty="0" smtClean="0"/>
          </a:p>
          <a:p>
            <a:pPr lvl="1" eaLnBrk="1" hangingPunct="1">
              <a:buFontTx/>
              <a:buChar char="•"/>
            </a:pPr>
            <a:endParaRPr lang="en-US" altLang="en-US" sz="700" dirty="0" smtClean="0"/>
          </a:p>
          <a:p>
            <a:pPr lvl="1" eaLnBrk="1" hangingPunct="1">
              <a:buFontTx/>
              <a:buChar char="•"/>
            </a:pPr>
            <a:r>
              <a:rPr lang="en-US" altLang="en-US" sz="2200" b="1" dirty="0" smtClean="0">
                <a:latin typeface="Courier New" pitchFamily="49" charset="0"/>
              </a:rPr>
              <a:t>COMMIT</a:t>
            </a:r>
            <a:r>
              <a:rPr lang="en-US" altLang="en-US" sz="2200" dirty="0" smtClean="0"/>
              <a:t> - </a:t>
            </a:r>
            <a:r>
              <a:rPr lang="en-GB" altLang="en-US" sz="2200" dirty="0" smtClean="0"/>
              <a:t>the persistence engine may only update all the state of the entities during the database COMMIT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18783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JPQL Statement Language</a:t>
            </a:r>
            <a:endParaRPr lang="en-GB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84784"/>
            <a:ext cx="7772400" cy="45275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dirty="0" smtClean="0"/>
              <a:t>JPQL statement types: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/>
              <a:t>SELECT, UPDATE, DELETE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dirty="0" smtClean="0"/>
              <a:t>Supported clauses: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/>
              <a:t>FROM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/>
              <a:t>WHERE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/>
              <a:t>GROUP_BY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/>
              <a:t>HAVING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/>
              <a:t>ORDER BY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/>
              <a:t>…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dirty="0" smtClean="0"/>
              <a:t>Conditional expressions, aggregate functions,…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3326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194430" cy="849312"/>
          </a:xfrm>
        </p:spPr>
        <p:txBody>
          <a:bodyPr/>
          <a:lstStyle/>
          <a:p>
            <a:pPr eaLnBrk="1" hangingPunct="1"/>
            <a:r>
              <a:rPr lang="en-GB" altLang="en-US" b="1" dirty="0" smtClean="0"/>
              <a:t>JPQL Enhancements over EJBQL 2.x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GB" altLang="en-US" smtClean="0"/>
              <a:t>Simplified query syntax </a:t>
            </a:r>
          </a:p>
          <a:p>
            <a:pPr eaLnBrk="1" hangingPunct="1">
              <a:buSzTx/>
              <a:buFontTx/>
              <a:buChar char="•"/>
            </a:pPr>
            <a:r>
              <a:rPr lang="en-GB" altLang="en-US" smtClean="0"/>
              <a:t>JOIN operations </a:t>
            </a:r>
          </a:p>
          <a:p>
            <a:pPr eaLnBrk="1" hangingPunct="1">
              <a:buSzTx/>
              <a:buFontTx/>
              <a:buChar char="•"/>
            </a:pPr>
            <a:r>
              <a:rPr lang="en-GB" altLang="en-US" smtClean="0"/>
              <a:t>Group By and Having Clause </a:t>
            </a:r>
          </a:p>
          <a:p>
            <a:pPr eaLnBrk="1" hangingPunct="1">
              <a:buSzTx/>
              <a:buFontTx/>
              <a:buChar char="•"/>
            </a:pPr>
            <a:r>
              <a:rPr lang="en-GB" altLang="en-US" smtClean="0"/>
              <a:t>Subqueries </a:t>
            </a:r>
          </a:p>
          <a:p>
            <a:pPr eaLnBrk="1" hangingPunct="1">
              <a:buSzTx/>
              <a:buFontTx/>
              <a:buChar char="•"/>
            </a:pPr>
            <a:r>
              <a:rPr lang="en-GB" altLang="en-US" smtClean="0"/>
              <a:t>Dynamic queries </a:t>
            </a:r>
          </a:p>
          <a:p>
            <a:pPr eaLnBrk="1" hangingPunct="1">
              <a:buSzTx/>
              <a:buFontTx/>
              <a:buChar char="•"/>
            </a:pPr>
            <a:r>
              <a:rPr lang="en-GB" altLang="en-US" smtClean="0"/>
              <a:t>Named parameters </a:t>
            </a:r>
          </a:p>
          <a:p>
            <a:pPr eaLnBrk="1" hangingPunct="1">
              <a:buSzTx/>
              <a:buFontTx/>
              <a:buChar char="•"/>
            </a:pPr>
            <a:r>
              <a:rPr lang="en-GB" altLang="en-US" smtClean="0"/>
              <a:t>Bulk update and delete </a:t>
            </a:r>
          </a:p>
        </p:txBody>
      </p:sp>
    </p:spTree>
    <p:extLst>
      <p:ext uri="{BB962C8B-B14F-4D97-AF65-F5344CB8AC3E}">
        <p14:creationId xmlns:p14="http://schemas.microsoft.com/office/powerpoint/2010/main" val="66502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OO-style vs. SQL-style queries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268760"/>
            <a:ext cx="7772400" cy="47561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/>
              <a:t>The main difference is that you query the application model, i.e. the entities, rather than any database tables</a:t>
            </a:r>
            <a:endParaRPr lang="en-US" altLang="en-US" sz="2400" dirty="0" smtClean="0">
              <a:latin typeface="ArialMT" charset="0"/>
            </a:endParaRP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GB" altLang="en-US" sz="2400" dirty="0" smtClean="0">
                <a:latin typeface="ArialMT" charset="0"/>
              </a:rPr>
              <a:t>Productivity can be increased if OO-style </a:t>
            </a:r>
            <a:r>
              <a:rPr lang="en-US" altLang="en-US" sz="2400" dirty="0" smtClean="0">
                <a:latin typeface="ArialMT" charset="0"/>
              </a:rPr>
              <a:t>queries</a:t>
            </a:r>
            <a:r>
              <a:rPr lang="en-GB" altLang="en-US" sz="2400" dirty="0" smtClean="0">
                <a:latin typeface="ArialMT" charset="0"/>
              </a:rPr>
              <a:t>, e.g.</a:t>
            </a:r>
            <a:endParaRPr lang="en-US" altLang="en-US" sz="2400" dirty="0" smtClean="0">
              <a:latin typeface="ArialMT" charset="0"/>
            </a:endParaRP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endParaRPr lang="en-US" altLang="en-US" sz="400" dirty="0" smtClean="0">
              <a:latin typeface="ArialMT" charset="0"/>
            </a:endParaRPr>
          </a:p>
          <a:p>
            <a:pPr algn="ctr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</a:t>
            </a:r>
            <a:r>
              <a:rPr lang="en-GB" altLang="en-US" sz="1600" b="1" dirty="0" err="1" smtClean="0">
                <a:latin typeface="Courier New" pitchFamily="49" charset="0"/>
              </a:rPr>
              <a:t>employeeXYZ.getManager</a:t>
            </a:r>
            <a:r>
              <a:rPr lang="en-GB" altLang="en-US" sz="1600" b="1" dirty="0" smtClean="0">
                <a:latin typeface="Courier New" pitchFamily="49" charset="0"/>
              </a:rPr>
              <a:t>().</a:t>
            </a:r>
            <a:r>
              <a:rPr lang="en-GB" altLang="en-US" sz="1600" b="1" dirty="0" err="1" smtClean="0">
                <a:latin typeface="Courier New" pitchFamily="49" charset="0"/>
              </a:rPr>
              <a:t>getAddress</a:t>
            </a:r>
            <a:r>
              <a:rPr lang="en-GB" altLang="en-US" sz="1600" b="1" dirty="0" smtClean="0">
                <a:latin typeface="Courier New" pitchFamily="49" charset="0"/>
              </a:rPr>
              <a:t>()</a:t>
            </a:r>
            <a:endParaRPr lang="en-US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SzTx/>
              <a:buFontTx/>
              <a:buNone/>
            </a:pPr>
            <a:endParaRPr lang="en-US" altLang="en-US" sz="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	</a:t>
            </a:r>
            <a:r>
              <a:rPr lang="en-GB" altLang="en-US" sz="2400" dirty="0" smtClean="0">
                <a:latin typeface="ArialMT" charset="0"/>
              </a:rPr>
              <a:t>are automatically translated by the ORM engine into correct SQL code, e.g.</a:t>
            </a:r>
            <a:endParaRPr lang="en-US" altLang="en-US" sz="2400" dirty="0" smtClean="0">
              <a:latin typeface="ArialMT" charset="0"/>
            </a:endParaRPr>
          </a:p>
          <a:p>
            <a:pPr eaLnBrk="1" hangingPunct="1">
              <a:lnSpc>
                <a:spcPct val="90000"/>
              </a:lnSpc>
              <a:buSzTx/>
              <a:buFontTx/>
              <a:buNone/>
            </a:pPr>
            <a:endParaRPr lang="en-US" altLang="en-US" sz="1600" dirty="0" smtClean="0">
              <a:latin typeface="ArialMT" charset="0"/>
            </a:endParaRPr>
          </a:p>
          <a:p>
            <a:pPr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GB" altLang="en-US" sz="1600" b="1" dirty="0" smtClean="0">
                <a:latin typeface="Courier New" pitchFamily="49" charset="0"/>
              </a:rPr>
              <a:t>SELECT t3.* FROM EMP t1, EMP t2, ADDR t3</a:t>
            </a:r>
          </a:p>
          <a:p>
            <a:pPr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	</a:t>
            </a:r>
            <a:r>
              <a:rPr lang="en-GB" altLang="en-US" sz="1600" b="1" dirty="0" smtClean="0">
                <a:latin typeface="Courier New" pitchFamily="49" charset="0"/>
              </a:rPr>
              <a:t>WHERE t1.EMP_ID = “XYZ” AND t1.MGR_ID = t2.EMP_ID</a:t>
            </a:r>
          </a:p>
          <a:p>
            <a:pPr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1600" b="1" dirty="0" smtClean="0">
                <a:latin typeface="Courier New" pitchFamily="49" charset="0"/>
              </a:rPr>
              <a:t>	</a:t>
            </a:r>
            <a:r>
              <a:rPr lang="en-GB" altLang="en-US" sz="1600" b="1" dirty="0" smtClean="0">
                <a:latin typeface="Courier New" pitchFamily="49" charset="0"/>
              </a:rPr>
              <a:t>AND t2.ADDR_ID = t3.ADDR_ID</a:t>
            </a:r>
            <a:endParaRPr lang="en-US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SzTx/>
              <a:buFontTx/>
              <a:buNone/>
            </a:pPr>
            <a:endParaRPr lang="en-GB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GB" altLang="en-US" sz="2400" dirty="0" smtClean="0">
                <a:latin typeface="ArialMT" charset="0"/>
              </a:rPr>
              <a:t>Notice that the two-step object traversal was packed into a single DB query</a:t>
            </a:r>
          </a:p>
        </p:txBody>
      </p:sp>
    </p:spTree>
    <p:extLst>
      <p:ext uri="{BB962C8B-B14F-4D97-AF65-F5344CB8AC3E}">
        <p14:creationId xmlns:p14="http://schemas.microsoft.com/office/powerpoint/2010/main" val="388932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588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Beginners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80290"/>
              </p:ext>
            </p:extLst>
          </p:nvPr>
        </p:nvGraphicFramePr>
        <p:xfrm>
          <a:off x="899592" y="4538816"/>
          <a:ext cx="756084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8"/>
                <a:gridCol w="936104"/>
                <a:gridCol w="2808312"/>
                <a:gridCol w="1512168"/>
                <a:gridCol w="1512168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2015/09/14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Benjamin Concha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32040" y="2564904"/>
            <a:ext cx="4032448" cy="546100"/>
          </a:xfrm>
        </p:spPr>
        <p:txBody>
          <a:bodyPr/>
          <a:lstStyle/>
          <a:p>
            <a:r>
              <a:rPr lang="en-US" dirty="0" smtClean="0"/>
              <a:t>Alejandro Guerrero</a:t>
            </a:r>
          </a:p>
          <a:p>
            <a:r>
              <a:rPr lang="en-US" dirty="0" smtClean="0">
                <a:hlinkClick r:id="rId2"/>
              </a:rPr>
              <a:t>Alejandro.guerrero@softtek.com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932040" y="620688"/>
            <a:ext cx="3995936" cy="546100"/>
          </a:xfrm>
        </p:spPr>
        <p:txBody>
          <a:bodyPr/>
          <a:lstStyle/>
          <a:p>
            <a:r>
              <a:rPr lang="en-US" dirty="0" smtClean="0"/>
              <a:t>Benjamin Concha</a:t>
            </a:r>
          </a:p>
          <a:p>
            <a:r>
              <a:rPr lang="en-US" dirty="0" smtClean="0">
                <a:hlinkClick r:id="rId3"/>
              </a:rPr>
              <a:t>Benjamin.concha@softtek.com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Related to training material </a:t>
            </a:r>
          </a:p>
          <a:p>
            <a:r>
              <a:rPr lang="en-US" dirty="0" smtClean="0"/>
              <a:t>(Java JPA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DAY 3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JPA JPQL</a:t>
            </a:r>
            <a:r>
              <a:rPr lang="es-MX" dirty="0"/>
              <a:t/>
            </a:r>
            <a:br>
              <a:rPr lang="es-MX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s-MX" dirty="0" err="1" smtClean="0"/>
              <a:t>Introduction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JPA 2.1</a:t>
            </a:r>
          </a:p>
          <a:p>
            <a:r>
              <a:rPr lang="es-MX" dirty="0" smtClean="0"/>
              <a:t>Basic </a:t>
            </a:r>
            <a:r>
              <a:rPr lang="es-MX" dirty="0" err="1" smtClean="0"/>
              <a:t>Configuration</a:t>
            </a:r>
            <a:endParaRPr lang="es-MX" dirty="0" smtClean="0"/>
          </a:p>
          <a:p>
            <a:r>
              <a:rPr lang="es-MX" dirty="0" err="1" smtClean="0"/>
              <a:t>Entity</a:t>
            </a:r>
            <a:r>
              <a:rPr lang="es-MX" dirty="0" smtClean="0"/>
              <a:t> </a:t>
            </a:r>
            <a:r>
              <a:rPr lang="es-MX" dirty="0" err="1" smtClean="0"/>
              <a:t>Mapping</a:t>
            </a:r>
            <a:r>
              <a:rPr lang="es-MX" dirty="0" smtClean="0"/>
              <a:t> and </a:t>
            </a:r>
            <a:r>
              <a:rPr lang="es-MX" dirty="0" err="1" smtClean="0"/>
              <a:t>Relationships</a:t>
            </a:r>
            <a:endParaRPr lang="es-MX" dirty="0"/>
          </a:p>
          <a:p>
            <a:r>
              <a:rPr lang="es-MX" dirty="0" err="1" smtClean="0"/>
              <a:t>Persistence</a:t>
            </a:r>
            <a:r>
              <a:rPr lang="es-MX" dirty="0" smtClean="0"/>
              <a:t> </a:t>
            </a:r>
            <a:r>
              <a:rPr lang="es-MX" dirty="0" err="1" smtClean="0"/>
              <a:t>Operations</a:t>
            </a:r>
            <a:r>
              <a:rPr lang="es-MX" dirty="0" smtClean="0"/>
              <a:t> and </a:t>
            </a:r>
            <a:r>
              <a:rPr lang="es-MX" dirty="0" err="1" smtClean="0"/>
              <a:t>Queries</a:t>
            </a:r>
            <a:endParaRPr lang="es-MX" dirty="0" smtClean="0"/>
          </a:p>
          <a:p>
            <a:r>
              <a:rPr lang="es-MX" dirty="0" err="1" smtClean="0"/>
              <a:t>Transaction</a:t>
            </a:r>
            <a:r>
              <a:rPr lang="es-MX" dirty="0" smtClean="0"/>
              <a:t> </a:t>
            </a:r>
            <a:r>
              <a:rPr lang="es-MX" dirty="0" err="1" smtClean="0"/>
              <a:t>operation</a:t>
            </a:r>
            <a:r>
              <a:rPr lang="es-MX" dirty="0" smtClean="0"/>
              <a:t> and </a:t>
            </a:r>
            <a:r>
              <a:rPr lang="es-MX" dirty="0" err="1" smtClean="0"/>
              <a:t>Locking</a:t>
            </a:r>
            <a:endParaRPr lang="es-MX" dirty="0" smtClean="0"/>
          </a:p>
          <a:p>
            <a:r>
              <a:rPr lang="es-MX" dirty="0" smtClean="0"/>
              <a:t>Spring Data and JPA*</a:t>
            </a:r>
          </a:p>
          <a:p>
            <a:r>
              <a:rPr lang="es-MX" dirty="0" smtClean="0"/>
              <a:t>Spring Data and JPA and </a:t>
            </a:r>
            <a:r>
              <a:rPr lang="es-MX" dirty="0" err="1" smtClean="0"/>
              <a:t>Mysema</a:t>
            </a:r>
            <a:r>
              <a:rPr lang="es-MX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Introduction</a:t>
            </a:r>
            <a:endParaRPr lang="en-GB" altLang="en-US" b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340768"/>
            <a:ext cx="7772400" cy="4451350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altLang="en-US" sz="2800" dirty="0" smtClean="0"/>
              <a:t>T</a:t>
            </a:r>
            <a:r>
              <a:rPr lang="en-GB" altLang="en-US" sz="2800" dirty="0" smtClean="0"/>
              <a:t>he Java Persistence API specifies a query language that allows</a:t>
            </a:r>
            <a:r>
              <a:rPr lang="en-US" altLang="en-US" sz="2800" dirty="0" smtClean="0"/>
              <a:t> </a:t>
            </a:r>
            <a:r>
              <a:rPr lang="en-GB" altLang="en-US" sz="2800" dirty="0" smtClean="0"/>
              <a:t>to define queries over entities and their persistent state</a:t>
            </a: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r>
              <a:rPr lang="en-US" altLang="en-US" sz="2800" dirty="0" smtClean="0"/>
              <a:t>JPQL is an extension of EJB QL</a:t>
            </a:r>
          </a:p>
          <a:p>
            <a:pPr eaLnBrk="1" hangingPunct="1">
              <a:buSzTx/>
              <a:buFontTx/>
              <a:buChar char="•"/>
            </a:pPr>
            <a:r>
              <a:rPr lang="en-US" altLang="en-US" sz="2800" dirty="0" smtClean="0"/>
              <a:t>M</a:t>
            </a:r>
            <a:r>
              <a:rPr lang="en-GB" altLang="en-US" sz="2800" dirty="0" smtClean="0"/>
              <a:t>ore robust flexible and object-oriented than SQL</a:t>
            </a: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r>
              <a:rPr lang="en-GB" altLang="en-US" sz="2800" dirty="0" smtClean="0"/>
              <a:t>The persistence engine parse the query string, transform the JPQL to the native SQL before executing it</a:t>
            </a:r>
          </a:p>
        </p:txBody>
      </p:sp>
    </p:spTree>
    <p:extLst>
      <p:ext uri="{BB962C8B-B14F-4D97-AF65-F5344CB8AC3E}">
        <p14:creationId xmlns:p14="http://schemas.microsoft.com/office/powerpoint/2010/main" val="1532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Creating Queries</a:t>
            </a:r>
            <a:endParaRPr lang="en-GB" altLang="en-US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268760"/>
            <a:ext cx="7772400" cy="4756150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GB" altLang="en-US" sz="2400" dirty="0" smtClean="0"/>
              <a:t>Query instances are obtained</a:t>
            </a:r>
            <a:r>
              <a:rPr lang="en-US" altLang="en-US" sz="2400" dirty="0" smtClean="0"/>
              <a:t> using:</a:t>
            </a:r>
          </a:p>
          <a:p>
            <a:pPr lvl="1" eaLnBrk="1" hangingPunct="1">
              <a:buSzTx/>
              <a:buFontTx/>
              <a:buChar char="•"/>
            </a:pPr>
            <a:r>
              <a:rPr lang="en-GB" altLang="en-US" sz="1900" b="1" dirty="0" err="1" smtClean="0">
                <a:latin typeface="Courier New" pitchFamily="49" charset="0"/>
              </a:rPr>
              <a:t>EntityManager.createQuery</a:t>
            </a:r>
            <a:r>
              <a:rPr lang="en-US" altLang="en-US" sz="1900" b="1" dirty="0" smtClean="0">
                <a:latin typeface="Courier New" pitchFamily="49" charset="0"/>
              </a:rPr>
              <a:t> </a:t>
            </a:r>
            <a:r>
              <a:rPr lang="en-US" altLang="en-US" sz="2000" dirty="0" smtClean="0"/>
              <a:t> (</a:t>
            </a:r>
            <a:r>
              <a:rPr lang="en-US" altLang="en-US" sz="2200" dirty="0" smtClean="0"/>
              <a:t>dynamic query)</a:t>
            </a:r>
          </a:p>
          <a:p>
            <a:pPr lvl="1" eaLnBrk="1" hangingPunct="1">
              <a:buSzTx/>
              <a:buFontTx/>
              <a:buChar char="•"/>
            </a:pPr>
            <a:r>
              <a:rPr lang="en-GB" altLang="en-US" sz="1900" b="1" dirty="0" err="1" smtClean="0">
                <a:latin typeface="Courier New" pitchFamily="49" charset="0"/>
              </a:rPr>
              <a:t>EntityManager.createNamedQuery</a:t>
            </a:r>
            <a:r>
              <a:rPr lang="en-US" altLang="en-US" sz="1900" b="1" dirty="0" smtClean="0">
                <a:latin typeface="Courier New" pitchFamily="49" charset="0"/>
              </a:rPr>
              <a:t> </a:t>
            </a:r>
            <a:r>
              <a:rPr lang="en-US" altLang="en-US" sz="2200" dirty="0" smtClean="0"/>
              <a:t>(static query)</a:t>
            </a:r>
          </a:p>
          <a:p>
            <a:pPr eaLnBrk="1" hangingPunct="1">
              <a:buSzTx/>
              <a:buFontTx/>
              <a:buChar char="•"/>
            </a:pPr>
            <a:endParaRPr lang="en-US" altLang="en-US" sz="400" dirty="0" smtClean="0"/>
          </a:p>
          <a:p>
            <a:pPr eaLnBrk="1" hangingPunct="1">
              <a:buSzTx/>
              <a:buFontTx/>
              <a:buChar char="•"/>
            </a:pPr>
            <a:r>
              <a:rPr lang="en-GB" altLang="en-US" sz="2400" dirty="0" smtClean="0"/>
              <a:t>Query API:</a:t>
            </a:r>
            <a:endParaRPr lang="en-US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US" sz="2400" b="1" dirty="0" smtClean="0"/>
              <a:t>	</a:t>
            </a:r>
            <a:r>
              <a:rPr lang="en-GB" altLang="en-US" sz="1900" b="1" dirty="0" err="1" smtClean="0">
                <a:latin typeface="Courier New" pitchFamily="49" charset="0"/>
              </a:rPr>
              <a:t>getResultList</a:t>
            </a:r>
            <a:r>
              <a:rPr lang="en-GB" altLang="en-US" sz="1900" b="1" dirty="0" smtClean="0">
                <a:latin typeface="Courier New" pitchFamily="49" charset="0"/>
              </a:rPr>
              <a:t>()</a:t>
            </a:r>
            <a:r>
              <a:rPr lang="en-GB" altLang="en-US" sz="1900" dirty="0" smtClean="0"/>
              <a:t> – execute query returning multiple results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1900" b="1" dirty="0" smtClean="0"/>
              <a:t>	</a:t>
            </a:r>
            <a:r>
              <a:rPr lang="en-GB" altLang="en-US" sz="1900" b="1" dirty="0" err="1" smtClean="0">
                <a:latin typeface="Courier New" pitchFamily="49" charset="0"/>
              </a:rPr>
              <a:t>getSingleResult</a:t>
            </a:r>
            <a:r>
              <a:rPr lang="en-GB" altLang="en-US" sz="1900" b="1" dirty="0" smtClean="0">
                <a:latin typeface="Courier New" pitchFamily="49" charset="0"/>
              </a:rPr>
              <a:t>()</a:t>
            </a:r>
            <a:r>
              <a:rPr lang="en-GB" altLang="en-US" sz="1900" b="1" dirty="0" smtClean="0"/>
              <a:t> </a:t>
            </a:r>
            <a:r>
              <a:rPr lang="en-GB" altLang="en-US" sz="1900" dirty="0" smtClean="0"/>
              <a:t>– execute query returning single result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altLang="en-US" sz="1900" b="1" dirty="0" smtClean="0"/>
              <a:t>	</a:t>
            </a:r>
            <a:r>
              <a:rPr lang="en-AU" altLang="en-US" sz="1900" b="1" dirty="0" err="1" smtClean="0">
                <a:latin typeface="Courier New" pitchFamily="49" charset="0"/>
              </a:rPr>
              <a:t>executeUpdate</a:t>
            </a:r>
            <a:r>
              <a:rPr lang="en-AU" altLang="en-US" sz="1900" b="1" dirty="0" smtClean="0">
                <a:latin typeface="Courier New" pitchFamily="49" charset="0"/>
              </a:rPr>
              <a:t>()</a:t>
            </a:r>
            <a:r>
              <a:rPr lang="en-AU" altLang="en-US" sz="1900" b="1" dirty="0" smtClean="0"/>
              <a:t> </a:t>
            </a:r>
            <a:r>
              <a:rPr lang="en-AU" altLang="en-US" sz="1900" dirty="0" smtClean="0"/>
              <a:t>– execute bulk update or delete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altLang="en-US" sz="1900" b="1" dirty="0" smtClean="0"/>
              <a:t>	</a:t>
            </a:r>
            <a:r>
              <a:rPr lang="en-AU" altLang="en-US" sz="1900" b="1" dirty="0" err="1" smtClean="0">
                <a:latin typeface="Courier New" pitchFamily="49" charset="0"/>
              </a:rPr>
              <a:t>setFirstResult</a:t>
            </a:r>
            <a:r>
              <a:rPr lang="en-AU" altLang="en-US" sz="1900" b="1" dirty="0" smtClean="0">
                <a:latin typeface="Courier New" pitchFamily="49" charset="0"/>
              </a:rPr>
              <a:t>()</a:t>
            </a:r>
            <a:r>
              <a:rPr lang="en-AU" altLang="en-US" sz="1900" b="1" dirty="0" smtClean="0"/>
              <a:t> </a:t>
            </a:r>
            <a:r>
              <a:rPr lang="en-AU" altLang="en-US" sz="1900" dirty="0" smtClean="0"/>
              <a:t>– set the first result to retrieve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altLang="en-US" sz="1900" b="1" dirty="0" smtClean="0"/>
              <a:t>	</a:t>
            </a:r>
            <a:r>
              <a:rPr lang="en-AU" altLang="en-US" sz="1900" b="1" dirty="0" err="1" smtClean="0">
                <a:latin typeface="Courier New" pitchFamily="49" charset="0"/>
              </a:rPr>
              <a:t>setMaxResults</a:t>
            </a:r>
            <a:r>
              <a:rPr lang="en-AU" altLang="en-US" sz="1900" b="1" dirty="0" smtClean="0">
                <a:latin typeface="Courier New" pitchFamily="49" charset="0"/>
              </a:rPr>
              <a:t>()</a:t>
            </a:r>
            <a:r>
              <a:rPr lang="en-AU" altLang="en-US" sz="1900" b="1" dirty="0" smtClean="0"/>
              <a:t> </a:t>
            </a:r>
            <a:r>
              <a:rPr lang="en-AU" altLang="en-US" sz="1900" dirty="0" smtClean="0"/>
              <a:t>– set the maximum number of results to retrieve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altLang="en-US" sz="1900" b="1" dirty="0" smtClean="0"/>
              <a:t>	</a:t>
            </a:r>
            <a:r>
              <a:rPr lang="en-AU" altLang="en-US" sz="1900" b="1" dirty="0" err="1" smtClean="0">
                <a:latin typeface="Courier New" pitchFamily="49" charset="0"/>
              </a:rPr>
              <a:t>setParameter</a:t>
            </a:r>
            <a:r>
              <a:rPr lang="en-AU" altLang="en-US" sz="1900" b="1" dirty="0" smtClean="0">
                <a:latin typeface="Courier New" pitchFamily="49" charset="0"/>
              </a:rPr>
              <a:t>()</a:t>
            </a:r>
            <a:r>
              <a:rPr lang="en-AU" altLang="en-US" sz="1900" b="1" dirty="0" smtClean="0"/>
              <a:t> </a:t>
            </a:r>
            <a:r>
              <a:rPr lang="en-AU" altLang="en-US" sz="1900" dirty="0" smtClean="0"/>
              <a:t>– bind a value to a named or positional parameter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altLang="en-US" sz="1900" b="1" dirty="0" smtClean="0"/>
              <a:t>	</a:t>
            </a:r>
            <a:r>
              <a:rPr lang="en-AU" altLang="en-US" sz="1900" b="1" dirty="0" err="1" smtClean="0">
                <a:latin typeface="Courier New" pitchFamily="49" charset="0"/>
              </a:rPr>
              <a:t>setHint</a:t>
            </a:r>
            <a:r>
              <a:rPr lang="en-AU" altLang="en-US" sz="1900" b="1" dirty="0" smtClean="0">
                <a:latin typeface="Courier New" pitchFamily="49" charset="0"/>
              </a:rPr>
              <a:t>()</a:t>
            </a:r>
            <a:r>
              <a:rPr lang="en-AU" altLang="en-US" sz="1900" b="1" dirty="0" smtClean="0"/>
              <a:t> </a:t>
            </a:r>
            <a:r>
              <a:rPr lang="en-AU" altLang="en-US" sz="1900" dirty="0" smtClean="0"/>
              <a:t>– apply a vendor-specific hint to the query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altLang="en-US" sz="1900" b="1" dirty="0" smtClean="0"/>
              <a:t>	</a:t>
            </a:r>
            <a:r>
              <a:rPr lang="en-AU" altLang="en-US" sz="1900" b="1" dirty="0" err="1" smtClean="0">
                <a:latin typeface="Courier New" pitchFamily="49" charset="0"/>
              </a:rPr>
              <a:t>setFlushMode</a:t>
            </a:r>
            <a:r>
              <a:rPr lang="en-AU" altLang="en-US" sz="1900" b="1" dirty="0" smtClean="0">
                <a:latin typeface="Courier New" pitchFamily="49" charset="0"/>
              </a:rPr>
              <a:t>()</a:t>
            </a:r>
            <a:r>
              <a:rPr lang="en-AU" altLang="en-US" sz="1900" dirty="0" smtClean="0"/>
              <a:t>– apply a flush mode to the query when it gets run</a:t>
            </a:r>
            <a:endParaRPr lang="en-US" alt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31269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Static (Named) Queries</a:t>
            </a:r>
            <a:endParaRPr lang="en-GB" altLang="en-US" b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587499"/>
            <a:ext cx="7772400" cy="2849613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altLang="en-US" sz="2800" dirty="0" smtClean="0"/>
              <a:t>Defined</a:t>
            </a:r>
            <a:r>
              <a:rPr lang="en-GB" altLang="en-US" sz="2800" dirty="0" smtClean="0"/>
              <a:t> statically with the help of </a:t>
            </a:r>
            <a:r>
              <a:rPr lang="en-US" altLang="en-US" sz="2400" b="1" dirty="0" smtClean="0">
                <a:latin typeface="Courier New" pitchFamily="49" charset="0"/>
              </a:rPr>
              <a:t>@</a:t>
            </a:r>
            <a:r>
              <a:rPr lang="en-US" altLang="en-US" sz="2400" b="1" dirty="0" err="1" smtClean="0">
                <a:latin typeface="Courier New" pitchFamily="49" charset="0"/>
              </a:rPr>
              <a:t>NamedQuery</a:t>
            </a:r>
            <a:r>
              <a:rPr lang="en-US" altLang="en-US" sz="2800" dirty="0" smtClean="0"/>
              <a:t> </a:t>
            </a:r>
            <a:r>
              <a:rPr lang="en-GB" altLang="en-US" sz="2800" dirty="0" smtClean="0"/>
              <a:t>annotation </a:t>
            </a:r>
            <a:r>
              <a:rPr lang="en-US" altLang="en-US" sz="2800" dirty="0" smtClean="0"/>
              <a:t>together with</a:t>
            </a:r>
            <a:r>
              <a:rPr lang="en-GB" altLang="en-US" sz="2800" dirty="0" smtClean="0"/>
              <a:t> the entity class</a:t>
            </a: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r>
              <a:rPr lang="en-US" altLang="en-US" sz="2400" b="1" dirty="0" smtClean="0">
                <a:latin typeface="Courier New" pitchFamily="49" charset="0"/>
              </a:rPr>
              <a:t>@</a:t>
            </a:r>
            <a:r>
              <a:rPr lang="en-US" altLang="en-US" sz="2400" b="1" dirty="0" err="1" smtClean="0">
                <a:latin typeface="Courier New" pitchFamily="49" charset="0"/>
              </a:rPr>
              <a:t>NamedQuery</a:t>
            </a:r>
            <a:r>
              <a:rPr lang="en-US" altLang="en-US" sz="2800" dirty="0" smtClean="0"/>
              <a:t> elements:</a:t>
            </a:r>
          </a:p>
          <a:p>
            <a:pPr lvl="1" eaLnBrk="1" hangingPunct="1">
              <a:buSzTx/>
              <a:buFontTx/>
              <a:buChar char="•"/>
            </a:pPr>
            <a:r>
              <a:rPr lang="en-US" altLang="en-US" sz="2400" b="1" dirty="0" smtClean="0">
                <a:latin typeface="Courier New" pitchFamily="49" charset="0"/>
              </a:rPr>
              <a:t>name</a:t>
            </a:r>
            <a:r>
              <a:rPr lang="en-US" altLang="en-US" sz="2400" dirty="0" smtClean="0"/>
              <a:t> - </a:t>
            </a:r>
            <a:r>
              <a:rPr lang="en-GB" altLang="en-US" sz="2400" dirty="0" smtClean="0"/>
              <a:t>the name of the query that will be used with the </a:t>
            </a:r>
            <a:r>
              <a:rPr lang="en-GB" altLang="en-US" sz="2000" b="1" dirty="0" err="1" smtClean="0">
                <a:latin typeface="Courier New" pitchFamily="49" charset="0"/>
              </a:rPr>
              <a:t>createNamedQuery</a:t>
            </a:r>
            <a:r>
              <a:rPr lang="en-GB" altLang="en-US" sz="2400" dirty="0" smtClean="0"/>
              <a:t> method</a:t>
            </a:r>
            <a:endParaRPr lang="en-US" altLang="en-US" sz="2400" dirty="0" smtClean="0"/>
          </a:p>
          <a:p>
            <a:pPr lvl="1" eaLnBrk="1" hangingPunct="1">
              <a:buSzTx/>
              <a:buFontTx/>
              <a:buChar char="•"/>
            </a:pPr>
            <a:r>
              <a:rPr lang="en-US" altLang="en-US" sz="2400" b="1" dirty="0" smtClean="0">
                <a:latin typeface="Courier New" pitchFamily="49" charset="0"/>
              </a:rPr>
              <a:t>query</a:t>
            </a:r>
            <a:r>
              <a:rPr lang="en-US" altLang="en-US" sz="2400" dirty="0" smtClean="0"/>
              <a:t> – query string</a:t>
            </a:r>
          </a:p>
          <a:p>
            <a:pPr lvl="1" eaLnBrk="1" hangingPunct="1">
              <a:buSzTx/>
              <a:buFontTx/>
              <a:buChar char="•"/>
            </a:pPr>
            <a:endParaRPr lang="en-GB" altLang="en-US" sz="2400" dirty="0" smtClean="0"/>
          </a:p>
          <a:p>
            <a:pPr eaLnBrk="1" hangingPunct="1">
              <a:buSzTx/>
              <a:buFontTx/>
              <a:buChar char="•"/>
            </a:pPr>
            <a:endParaRPr lang="en-GB" altLang="en-US" sz="2800" dirty="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79376" y="4509120"/>
            <a:ext cx="7924800" cy="715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dirty="0"/>
              <a:t>@</a:t>
            </a:r>
            <a:r>
              <a:rPr lang="en-GB" altLang="en-US" b="1" dirty="0" err="1"/>
              <a:t>NamedQuery</a:t>
            </a:r>
            <a:r>
              <a:rPr lang="en-GB" altLang="en-US" b="1" dirty="0"/>
              <a:t>(name="</a:t>
            </a:r>
            <a:r>
              <a:rPr lang="en-GB" altLang="en-US" b="1" dirty="0" err="1"/>
              <a:t>findAllCustomers</a:t>
            </a:r>
            <a:r>
              <a:rPr lang="en-GB" altLang="en-US" b="1" dirty="0"/>
              <a:t>",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		    </a:t>
            </a:r>
            <a:r>
              <a:rPr lang="en-GB" altLang="en-US" b="1" dirty="0"/>
              <a:t>query="SELECT </a:t>
            </a:r>
            <a:r>
              <a:rPr lang="en-US" altLang="en-US" b="1" dirty="0"/>
              <a:t>c</a:t>
            </a:r>
            <a:r>
              <a:rPr lang="en-GB" altLang="en-US" b="1" dirty="0"/>
              <a:t> FROM Customer")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57797" y="5373216"/>
            <a:ext cx="7848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/>
              <a:t>Query </a:t>
            </a:r>
            <a:r>
              <a:rPr lang="en-US" altLang="en-US" b="1" dirty="0" err="1"/>
              <a:t>findAllQuery</a:t>
            </a:r>
            <a:r>
              <a:rPr lang="en-US" altLang="en-US" b="1" dirty="0"/>
              <a:t>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entityManager.createNamedQuery</a:t>
            </a:r>
            <a:r>
              <a:rPr lang="en-US" altLang="en-US" b="1" dirty="0"/>
              <a:t>(“</a:t>
            </a:r>
            <a:r>
              <a:rPr lang="en-US" altLang="en-US" b="1" dirty="0" err="1"/>
              <a:t>findAllCustomers</a:t>
            </a:r>
            <a:r>
              <a:rPr lang="en-US" altLang="en-US" b="1" dirty="0"/>
              <a:t>”);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/>
              <a:t>List customers = </a:t>
            </a:r>
            <a:r>
              <a:rPr lang="en-US" altLang="en-US" b="1" dirty="0" err="1"/>
              <a:t>findAllQuery.getResultList</a:t>
            </a:r>
            <a:r>
              <a:rPr lang="en-US" alt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60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Multiple Named Queries</a:t>
            </a:r>
            <a:endParaRPr lang="en-GB" altLang="en-US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628800"/>
            <a:ext cx="777240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GB" altLang="en-US" dirty="0" smtClean="0"/>
              <a:t>Multiple named queries can be logically defined with the help of </a:t>
            </a:r>
            <a:r>
              <a:rPr lang="en-GB" altLang="en-US" sz="2800" b="1" dirty="0" smtClean="0">
                <a:latin typeface="Courier New" pitchFamily="49" charset="0"/>
              </a:rPr>
              <a:t>@</a:t>
            </a:r>
            <a:r>
              <a:rPr lang="en-GB" altLang="en-US" sz="2800" b="1" dirty="0" err="1" smtClean="0">
                <a:latin typeface="Courier New" pitchFamily="49" charset="0"/>
              </a:rPr>
              <a:t>NamedQueries</a:t>
            </a:r>
            <a:r>
              <a:rPr lang="en-US" altLang="en-US" dirty="0" smtClean="0"/>
              <a:t> annotation</a:t>
            </a:r>
            <a:endParaRPr lang="en-GB" altLang="en-US" dirty="0" smtClean="0"/>
          </a:p>
          <a:p>
            <a:pPr eaLnBrk="1" hangingPunct="1">
              <a:buSzTx/>
              <a:buFontTx/>
              <a:buChar char="•"/>
            </a:pPr>
            <a:endParaRPr lang="en-GB" altLang="en-US" dirty="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55576" y="2816960"/>
            <a:ext cx="7924800" cy="21852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dirty="0"/>
              <a:t>@</a:t>
            </a:r>
            <a:r>
              <a:rPr lang="en-GB" altLang="en-US" b="1" dirty="0" err="1"/>
              <a:t>NamedQueries</a:t>
            </a:r>
            <a:r>
              <a:rPr lang="en-GB" altLang="en-US" b="1" dirty="0"/>
              <a:t>( {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b="1" dirty="0"/>
              <a:t>	@</a:t>
            </a:r>
            <a:r>
              <a:rPr lang="en-GB" altLang="en-US" b="1" dirty="0" err="1"/>
              <a:t>NamedQuery</a:t>
            </a:r>
            <a:r>
              <a:rPr lang="en-GB" altLang="en-US" b="1" dirty="0"/>
              <a:t>(name = “</a:t>
            </a:r>
            <a:r>
              <a:rPr lang="en-GB" altLang="en-US" b="1" dirty="0" err="1"/>
              <a:t>Mobile.selectAllQuery</a:t>
            </a:r>
            <a:r>
              <a:rPr lang="en-GB" altLang="en-US" b="1" dirty="0"/>
              <a:t>” </a:t>
            </a:r>
            <a:endParaRPr lang="en-US" altLang="en-US" b="1" dirty="0"/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		     </a:t>
            </a:r>
            <a:r>
              <a:rPr lang="en-GB" altLang="en-US" b="1" dirty="0"/>
              <a:t>query = “SELECT M FROM MOBILEENTITY”),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b="1" dirty="0"/>
              <a:t>	@</a:t>
            </a:r>
            <a:r>
              <a:rPr lang="en-GB" altLang="en-US" b="1" dirty="0" err="1"/>
              <a:t>NamedQuery</a:t>
            </a:r>
            <a:r>
              <a:rPr lang="en-GB" altLang="en-US" b="1" dirty="0"/>
              <a:t>(name = “</a:t>
            </a:r>
            <a:r>
              <a:rPr lang="en-GB" altLang="en-US" b="1" dirty="0" err="1"/>
              <a:t>Mobile.deleteAllQuery</a:t>
            </a:r>
            <a:r>
              <a:rPr lang="en-GB" altLang="en-US" b="1" dirty="0"/>
              <a:t>” </a:t>
            </a:r>
            <a:endParaRPr lang="en-US" altLang="en-US" b="1" dirty="0"/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		     </a:t>
            </a:r>
            <a:r>
              <a:rPr lang="en-GB" altLang="en-US" b="1" dirty="0"/>
              <a:t>query = “DELETE M FROM MOBILEENTITY”)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b="1" dirty="0"/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173502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Named Parameters</a:t>
            </a:r>
            <a:endParaRPr lang="en-GB" altLang="en-US" b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617" y="1340768"/>
            <a:ext cx="777240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GB" altLang="en-US" sz="2800" dirty="0" smtClean="0"/>
              <a:t>Named parameters are parameters in a query that are prefixed with a colon (:)</a:t>
            </a:r>
            <a:endParaRPr lang="en-US" altLang="en-US" sz="2800" dirty="0" smtClean="0"/>
          </a:p>
          <a:p>
            <a:pPr eaLnBrk="1" hangingPunct="1">
              <a:buSzTx/>
              <a:buFontTx/>
              <a:buChar char="•"/>
            </a:pPr>
            <a:r>
              <a:rPr lang="en-US" altLang="en-US" sz="2800" dirty="0" smtClean="0"/>
              <a:t>To bound parameter to an argument use method:</a:t>
            </a:r>
          </a:p>
          <a:p>
            <a:pPr lvl="1" eaLnBrk="1" hangingPunct="1">
              <a:buSzTx/>
              <a:buFontTx/>
              <a:buChar char="•"/>
            </a:pPr>
            <a:r>
              <a:rPr lang="en-GB" altLang="en-US" sz="1800" b="1" dirty="0" smtClean="0">
                <a:latin typeface="Courier New" pitchFamily="49" charset="0"/>
              </a:rPr>
              <a:t>Query</a:t>
            </a:r>
            <a:r>
              <a:rPr lang="en-US" altLang="en-US" sz="1800" b="1" dirty="0" smtClean="0">
                <a:latin typeface="Courier New" pitchFamily="49" charset="0"/>
              </a:rPr>
              <a:t>.</a:t>
            </a:r>
            <a:r>
              <a:rPr lang="en-GB" altLang="en-US" sz="1800" b="1" dirty="0" err="1" smtClean="0">
                <a:latin typeface="Courier New" pitchFamily="49" charset="0"/>
              </a:rPr>
              <a:t>setParameter</a:t>
            </a:r>
            <a:r>
              <a:rPr lang="en-GB" altLang="en-US" sz="1800" b="1" dirty="0" smtClean="0">
                <a:latin typeface="Courier New" pitchFamily="49" charset="0"/>
              </a:rPr>
              <a:t>(String name, Object value)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87624" y="4005064"/>
            <a:ext cx="7162800" cy="2182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defRPr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public List findWithName(String name)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	 </a:t>
            </a:r>
            <a:r>
              <a:rPr lang="en-GB" altLang="en-US" b="1"/>
              <a:t>return em.createQuery(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b="1"/>
              <a:t>"SELECT c FROM Customer c WHERE c.name LIKE </a:t>
            </a:r>
            <a:r>
              <a:rPr lang="en-GB" altLang="en-US" b="1">
                <a:solidFill>
                  <a:srgbClr val="531FFB"/>
                </a:solidFill>
              </a:rPr>
              <a:t>:custName</a:t>
            </a:r>
            <a:r>
              <a:rPr lang="en-GB" altLang="en-US" b="1"/>
              <a:t>")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	</a:t>
            </a:r>
            <a:r>
              <a:rPr lang="en-GB" altLang="en-US" b="1"/>
              <a:t>.</a:t>
            </a:r>
            <a:r>
              <a:rPr lang="en-GB" altLang="en-US" b="1">
                <a:solidFill>
                  <a:srgbClr val="531FFB"/>
                </a:solidFill>
              </a:rPr>
              <a:t>setParameter("custName", name)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	</a:t>
            </a:r>
            <a:r>
              <a:rPr lang="en-GB" altLang="en-US" b="1"/>
              <a:t>.getResultList();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305796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Props1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78CFFA-FA4D-496F-B8D2-C7DD46C2A279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90e5e253-50b2-47e0-ab40-088f51eedba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7542</TotalTime>
  <Words>812</Words>
  <Application>Microsoft Office PowerPoint</Application>
  <PresentationFormat>On-screen Show (4:3)</PresentationFormat>
  <Paragraphs>188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PPT_InternalTemplate_EN_2015</vt:lpstr>
      <vt:lpstr>Original_Logo/ Upper layout</vt:lpstr>
      <vt:lpstr>JPA/HIBERNATE</vt:lpstr>
      <vt:lpstr>Disclaimer</vt:lpstr>
      <vt:lpstr>DAY 3 :  JPA JPQL  </vt:lpstr>
      <vt:lpstr>COURSE STRUCTURE</vt:lpstr>
      <vt:lpstr>Introduction</vt:lpstr>
      <vt:lpstr>Creating Queries</vt:lpstr>
      <vt:lpstr>Static (Named) Queries</vt:lpstr>
      <vt:lpstr>Multiple Named Queries</vt:lpstr>
      <vt:lpstr>Named Parameters</vt:lpstr>
      <vt:lpstr>Positional Parameters</vt:lpstr>
      <vt:lpstr>Dynamic Queries</vt:lpstr>
      <vt:lpstr>Native Queries</vt:lpstr>
      <vt:lpstr>Query Operations – Multiple Results</vt:lpstr>
      <vt:lpstr>Query Operations – Single Result</vt:lpstr>
      <vt:lpstr>Paging Query Results</vt:lpstr>
      <vt:lpstr>Flushing Query Objects</vt:lpstr>
      <vt:lpstr>JPQL Statement Language</vt:lpstr>
      <vt:lpstr>JPQL Enhancements over EJBQL 2.x</vt:lpstr>
      <vt:lpstr>OO-style vs. SQL-style queries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Benjamin Baltazar Concha Garcia</cp:lastModifiedBy>
  <cp:revision>95</cp:revision>
  <dcterms:created xsi:type="dcterms:W3CDTF">2015-07-23T07:25:45Z</dcterms:created>
  <dcterms:modified xsi:type="dcterms:W3CDTF">2016-12-13T05:28:09Z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