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41"/>
  </p:notesMasterIdLst>
  <p:handoutMasterIdLst>
    <p:handoutMasterId r:id="rId42"/>
  </p:handoutMasterIdLst>
  <p:sldIdLst>
    <p:sldId id="290" r:id="rId6"/>
    <p:sldId id="293" r:id="rId7"/>
    <p:sldId id="291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37" r:id="rId23"/>
    <p:sldId id="322" r:id="rId24"/>
    <p:sldId id="319" r:id="rId25"/>
    <p:sldId id="320" r:id="rId26"/>
    <p:sldId id="321" r:id="rId27"/>
    <p:sldId id="323" r:id="rId28"/>
    <p:sldId id="324" r:id="rId29"/>
    <p:sldId id="331" r:id="rId30"/>
    <p:sldId id="325" r:id="rId31"/>
    <p:sldId id="326" r:id="rId32"/>
    <p:sldId id="327" r:id="rId33"/>
    <p:sldId id="333" r:id="rId34"/>
    <p:sldId id="332" r:id="rId35"/>
    <p:sldId id="334" r:id="rId36"/>
    <p:sldId id="335" r:id="rId37"/>
    <p:sldId id="336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8B"/>
    <a:srgbClr val="25BBD4"/>
    <a:srgbClr val="276B9B"/>
    <a:srgbClr val="3AC791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 autoAdjust="0"/>
    <p:restoredTop sz="79734" autoAdjust="0"/>
  </p:normalViewPr>
  <p:slideViewPr>
    <p:cSldViewPr>
      <p:cViewPr>
        <p:scale>
          <a:sx n="70" d="100"/>
          <a:sy n="70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12/12/2016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12/12/2016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716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898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640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  <p:sldLayoutId id="214748519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Benjamin.concha@softtek.com" TargetMode="External"/><Relationship Id="rId2" Type="http://schemas.openxmlformats.org/officeDocument/2006/relationships/hyperlink" Target="mailto:Alejandro.guerrero@softtek.co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JPA/HIBERNATE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Java Persistence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/>
              <a:t>Used to define name mappings between Java object </a:t>
            </a:r>
            <a:r>
              <a:rPr lang="en-US" sz="2800" dirty="0" smtClean="0"/>
              <a:t>and database </a:t>
            </a:r>
            <a:r>
              <a:rPr lang="en-US" sz="2800" dirty="0"/>
              <a:t>table/columns</a:t>
            </a:r>
          </a:p>
          <a:p>
            <a:pPr lvl="1"/>
            <a:r>
              <a:rPr lang="en-US" sz="2400" dirty="0"/>
              <a:t>@Table applied at the persistent class level</a:t>
            </a:r>
          </a:p>
          <a:p>
            <a:pPr lvl="1"/>
            <a:r>
              <a:rPr lang="en-US" sz="2400" dirty="0"/>
              <a:t>@</a:t>
            </a:r>
            <a:r>
              <a:rPr lang="en-US" sz="2400" dirty="0" smtClean="0"/>
              <a:t>Column </a:t>
            </a:r>
            <a:r>
              <a:rPr lang="en-US" sz="2400" dirty="0"/>
              <a:t>applied at the persistent field/property </a:t>
            </a:r>
            <a:r>
              <a:rPr lang="en-US" sz="2400" dirty="0" smtClean="0"/>
              <a:t>level</a:t>
            </a:r>
          </a:p>
          <a:p>
            <a:pPr lvl="1"/>
            <a:endParaRPr lang="es-MX" sz="2400" dirty="0"/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@Table and @Column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10</a:t>
            </a:fld>
            <a:endParaRPr lang="en-US" noProof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71" y="3528464"/>
            <a:ext cx="72771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37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/>
              <a:t>Used with </a:t>
            </a:r>
            <a:r>
              <a:rPr lang="en-US" sz="2800" dirty="0" err="1"/>
              <a:t>java.util.Date</a:t>
            </a:r>
            <a:r>
              <a:rPr lang="en-US" sz="2800" dirty="0"/>
              <a:t> or </a:t>
            </a:r>
            <a:r>
              <a:rPr lang="en-US" sz="2800" dirty="0" err="1"/>
              <a:t>java.util.Calendar</a:t>
            </a:r>
            <a:r>
              <a:rPr lang="en-US" sz="2800" dirty="0"/>
              <a:t> </a:t>
            </a:r>
            <a:r>
              <a:rPr lang="en-US" sz="2800" dirty="0" smtClean="0"/>
              <a:t>to determine </a:t>
            </a:r>
            <a:r>
              <a:rPr lang="en-US" sz="2800" dirty="0"/>
              <a:t>how value is persisted</a:t>
            </a:r>
          </a:p>
          <a:p>
            <a:r>
              <a:rPr lang="en-US" sz="2800" dirty="0"/>
              <a:t>Values defined by </a:t>
            </a:r>
            <a:r>
              <a:rPr lang="en-US" sz="2800" dirty="0" err="1"/>
              <a:t>TemporalType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TemporalType.DATE</a:t>
            </a:r>
            <a:r>
              <a:rPr lang="en-US" sz="2400" dirty="0"/>
              <a:t> (</a:t>
            </a:r>
            <a:r>
              <a:rPr lang="en-US" sz="2400" dirty="0" err="1" smtClean="0"/>
              <a:t>java.sql.Date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/>
              <a:t>java.util.Date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err="1"/>
              <a:t>TemporalType.TIME</a:t>
            </a:r>
            <a:r>
              <a:rPr lang="en-US" sz="2400" dirty="0"/>
              <a:t> (</a:t>
            </a:r>
            <a:r>
              <a:rPr lang="en-US" sz="2400" dirty="0" err="1" smtClean="0"/>
              <a:t>java.sql.Time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/>
              <a:t>java.util.Date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err="1"/>
              <a:t>TemporalType.TIMESTAMP</a:t>
            </a:r>
            <a:r>
              <a:rPr lang="en-US" sz="2400" dirty="0"/>
              <a:t> (</a:t>
            </a:r>
            <a:r>
              <a:rPr lang="en-US" sz="2400" dirty="0" err="1"/>
              <a:t>java.sql.Timestamp</a:t>
            </a:r>
            <a:r>
              <a:rPr lang="en-US" sz="2400" dirty="0" smtClean="0"/>
              <a:t>)</a:t>
            </a:r>
          </a:p>
          <a:p>
            <a:pPr lvl="1"/>
            <a:endParaRPr lang="es-MX" sz="2400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@Temporal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11</a:t>
            </a:fld>
            <a:endParaRPr lang="en-US" noProof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5104"/>
            <a:ext cx="69056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05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Used to determine strategy for persisting </a:t>
            </a:r>
            <a:r>
              <a:rPr lang="en-US" sz="2400" dirty="0" smtClean="0"/>
              <a:t>Java </a:t>
            </a:r>
            <a:r>
              <a:rPr lang="en-US" sz="2400" dirty="0" err="1" smtClean="0"/>
              <a:t>enum</a:t>
            </a:r>
            <a:r>
              <a:rPr lang="en-US" sz="2400" dirty="0" smtClean="0"/>
              <a:t> </a:t>
            </a:r>
            <a:r>
              <a:rPr lang="en-US" sz="2400" dirty="0"/>
              <a:t>values to database</a:t>
            </a:r>
          </a:p>
          <a:p>
            <a:r>
              <a:rPr lang="en-US" sz="2400" dirty="0"/>
              <a:t>Values defined by </a:t>
            </a:r>
            <a:r>
              <a:rPr lang="en-US" sz="2400" dirty="0" err="1"/>
              <a:t>EnumType</a:t>
            </a:r>
            <a:r>
              <a:rPr lang="en-US" sz="2400" dirty="0"/>
              <a:t>:</a:t>
            </a:r>
          </a:p>
          <a:p>
            <a:pPr lvl="1"/>
            <a:r>
              <a:rPr lang="en-US" sz="2200" dirty="0" err="1"/>
              <a:t>EnumType.ORDINAL</a:t>
            </a:r>
            <a:r>
              <a:rPr lang="en-US" sz="2200" dirty="0"/>
              <a:t> (default)</a:t>
            </a:r>
          </a:p>
          <a:p>
            <a:pPr lvl="1"/>
            <a:r>
              <a:rPr lang="en-US" sz="2200" dirty="0" err="1" smtClean="0"/>
              <a:t>EnumType.STRING</a:t>
            </a:r>
            <a:endParaRPr lang="en-US" sz="2200" dirty="0" smtClean="0"/>
          </a:p>
          <a:p>
            <a:pPr lvl="1"/>
            <a:endParaRPr lang="es-MX" sz="2200" dirty="0"/>
          </a:p>
          <a:p>
            <a:pPr lvl="1"/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@Enumerated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12</a:t>
            </a:fld>
            <a:endParaRPr lang="en-US" noProof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60" y="4005064"/>
            <a:ext cx="66484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49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797925" lvl="3" indent="0">
              <a:buNone/>
            </a:pPr>
            <a:r>
              <a:rPr lang="en-US" sz="1400" b="1" dirty="0"/>
              <a:t>public </a:t>
            </a:r>
            <a:r>
              <a:rPr lang="en-US" sz="1400" b="1" dirty="0" err="1"/>
              <a:t>enum</a:t>
            </a:r>
            <a:r>
              <a:rPr lang="en-US" sz="1400" b="1" dirty="0"/>
              <a:t> Rating {</a:t>
            </a:r>
          </a:p>
          <a:p>
            <a:pPr marL="797925" lvl="3" indent="0">
              <a:buNone/>
            </a:pPr>
            <a:r>
              <a:rPr lang="en-US" sz="1400" b="1" dirty="0"/>
              <a:t>    UNRATED,</a:t>
            </a:r>
          </a:p>
          <a:p>
            <a:pPr marL="797925" lvl="3" indent="0">
              <a:buNone/>
            </a:pPr>
            <a:r>
              <a:rPr lang="en-US" sz="1400" b="1" dirty="0"/>
              <a:t>    G,</a:t>
            </a:r>
          </a:p>
          <a:p>
            <a:pPr marL="797925" lvl="3" indent="0">
              <a:buNone/>
            </a:pPr>
            <a:r>
              <a:rPr lang="en-US" sz="1400" b="1" dirty="0"/>
              <a:t>    PG,</a:t>
            </a:r>
          </a:p>
          <a:p>
            <a:pPr marL="797925" lvl="3" indent="0">
              <a:buNone/>
            </a:pPr>
            <a:r>
              <a:rPr lang="en-US" sz="1400" b="1" dirty="0"/>
              <a:t>    PG13,</a:t>
            </a:r>
          </a:p>
          <a:p>
            <a:pPr marL="797925" lvl="3" indent="0">
              <a:buNone/>
            </a:pPr>
            <a:r>
              <a:rPr lang="en-US" sz="1400" b="1" dirty="0"/>
              <a:t>    R,</a:t>
            </a:r>
          </a:p>
          <a:p>
            <a:pPr marL="797925" lvl="3" indent="0">
              <a:buNone/>
            </a:pPr>
            <a:r>
              <a:rPr lang="en-US" sz="1400" b="1" dirty="0"/>
              <a:t>    NC17</a:t>
            </a:r>
          </a:p>
          <a:p>
            <a:pPr marL="797925" lvl="3" indent="0">
              <a:buNone/>
            </a:pPr>
            <a:r>
              <a:rPr lang="en-US" sz="1400" b="1" dirty="0" smtClean="0"/>
              <a:t>}</a:t>
            </a:r>
            <a:endParaRPr lang="es-MX" sz="1400" b="1" dirty="0" smtClean="0"/>
          </a:p>
          <a:p>
            <a:pPr marL="0" indent="0">
              <a:buNone/>
            </a:pPr>
            <a:endParaRPr lang="en-US" sz="1400" dirty="0"/>
          </a:p>
          <a:p>
            <a:pPr marL="285750" indent="-285750"/>
            <a:r>
              <a:rPr lang="en-US" dirty="0" smtClean="0"/>
              <a:t>@</a:t>
            </a:r>
            <a:r>
              <a:rPr lang="en-US" dirty="0"/>
              <a:t>Enumerated(</a:t>
            </a:r>
            <a:r>
              <a:rPr lang="en-US" dirty="0" err="1"/>
              <a:t>EnumType.STRING</a:t>
            </a:r>
            <a:r>
              <a:rPr lang="en-US" dirty="0"/>
              <a:t>) Rating </a:t>
            </a:r>
            <a:r>
              <a:rPr lang="en-US" dirty="0" err="1"/>
              <a:t>rating</a:t>
            </a:r>
            <a:r>
              <a:rPr lang="en-US" dirty="0"/>
              <a:t> the value of rating.name() is written and read from the corresponding database column; e.g. G, PG, PG13</a:t>
            </a:r>
          </a:p>
          <a:p>
            <a:pPr marL="285750" indent="-285750"/>
            <a:r>
              <a:rPr lang="en-US" dirty="0" smtClean="0"/>
              <a:t>@</a:t>
            </a:r>
            <a:r>
              <a:rPr lang="en-US" dirty="0"/>
              <a:t>Enumerated(</a:t>
            </a:r>
            <a:r>
              <a:rPr lang="en-US" dirty="0" err="1"/>
              <a:t>EnumType.ORDINAL</a:t>
            </a:r>
            <a:r>
              <a:rPr lang="en-US" dirty="0"/>
              <a:t>) Rating </a:t>
            </a:r>
            <a:r>
              <a:rPr lang="en-US" dirty="0" err="1"/>
              <a:t>rating</a:t>
            </a:r>
            <a:r>
              <a:rPr lang="en-US" dirty="0"/>
              <a:t> the value of </a:t>
            </a:r>
            <a:r>
              <a:rPr lang="en-US" dirty="0" err="1"/>
              <a:t>rating.ordinal</a:t>
            </a:r>
            <a:r>
              <a:rPr lang="en-US" dirty="0"/>
              <a:t>() is written and read from the corresponding database column; e.g. 0, 1, 2</a:t>
            </a:r>
            <a:endParaRPr lang="en-US" sz="2200" dirty="0"/>
          </a:p>
          <a:p>
            <a:pPr marL="0" indent="0">
              <a:buNone/>
            </a:pPr>
            <a:endParaRPr lang="es-MX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/>
              <a:t>EnumType.STRING</a:t>
            </a:r>
            <a:r>
              <a:rPr lang="en-US" sz="2400" b="1" dirty="0"/>
              <a:t> </a:t>
            </a:r>
            <a:r>
              <a:rPr lang="en-US" sz="2400" b="1" dirty="0" err="1"/>
              <a:t>vs</a:t>
            </a:r>
            <a:r>
              <a:rPr lang="en-US" sz="2400" b="1" dirty="0"/>
              <a:t> </a:t>
            </a:r>
            <a:r>
              <a:rPr lang="en-US" sz="2400" b="1" dirty="0" err="1"/>
              <a:t>EnumType.ORDINAL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0669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Used to persist values to </a:t>
            </a:r>
            <a:r>
              <a:rPr lang="en-US" sz="2000" dirty="0" smtClean="0"/>
              <a:t>BLOB/CLOB </a:t>
            </a:r>
            <a:r>
              <a:rPr lang="en-US" sz="2000" dirty="0"/>
              <a:t>fields</a:t>
            </a:r>
          </a:p>
          <a:p>
            <a:r>
              <a:rPr lang="en-US" sz="2000" dirty="0"/>
              <a:t>Often used </a:t>
            </a:r>
            <a:r>
              <a:rPr lang="en-US" sz="2000" dirty="0" smtClean="0"/>
              <a:t>with a </a:t>
            </a:r>
            <a:r>
              <a:rPr lang="en-US" sz="2000" dirty="0"/>
              <a:t>lazy load </a:t>
            </a:r>
            <a:r>
              <a:rPr lang="en-US" sz="2000" dirty="0" smtClean="0"/>
              <a:t>value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 smtClean="0"/>
          </a:p>
          <a:p>
            <a:r>
              <a:rPr lang="en-US" dirty="0" smtClean="0"/>
              <a:t>BLOB </a:t>
            </a:r>
            <a:r>
              <a:rPr lang="en-US" dirty="0"/>
              <a:t>: Variable-length binary large object string that can be up to </a:t>
            </a:r>
            <a:r>
              <a:rPr lang="en-US" dirty="0" smtClean="0"/>
              <a:t>2GB. </a:t>
            </a:r>
            <a:r>
              <a:rPr lang="en-US" dirty="0"/>
              <a:t>BLOB strings are not associated with a character set, as with FOR BIT DATA strings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CLOB : Variable-length character large object string that can be up to 2GB </a:t>
            </a:r>
            <a:r>
              <a:rPr lang="en-US" dirty="0" smtClean="0"/>
              <a:t>long</a:t>
            </a:r>
            <a:r>
              <a:rPr lang="en-US" dirty="0"/>
              <a:t>. A CLOB can store single-byte character strings or </a:t>
            </a:r>
            <a:r>
              <a:rPr lang="en-US" dirty="0" err="1"/>
              <a:t>multibyte</a:t>
            </a:r>
            <a:r>
              <a:rPr lang="en-US" dirty="0"/>
              <a:t>, character-based data. A CLOB is considered a character 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@Lob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14</a:t>
            </a:fld>
            <a:endParaRPr lang="en-US" noProof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6" y="2132856"/>
            <a:ext cx="701992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85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JPA has automatic versioning support to </a:t>
            </a:r>
            <a:r>
              <a:rPr lang="en-US" dirty="0" smtClean="0"/>
              <a:t>assist optimistic </a:t>
            </a:r>
            <a:r>
              <a:rPr lang="en-US" dirty="0"/>
              <a:t>locking</a:t>
            </a:r>
          </a:p>
          <a:p>
            <a:r>
              <a:rPr lang="en-US" dirty="0"/>
              <a:t>Version field should not be modified by </a:t>
            </a:r>
            <a:r>
              <a:rPr lang="en-US" dirty="0" smtClean="0"/>
              <a:t>the application</a:t>
            </a:r>
            <a:endParaRPr lang="en-US" dirty="0"/>
          </a:p>
          <a:p>
            <a:r>
              <a:rPr lang="en-US" dirty="0"/>
              <a:t>Value can be primitive or wrapper type of short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/>
              <a:t>, long or </a:t>
            </a:r>
            <a:r>
              <a:rPr lang="en-US" dirty="0" err="1" smtClean="0"/>
              <a:t>java.sql.Timestamp</a:t>
            </a:r>
            <a:r>
              <a:rPr lang="en-US" dirty="0" smtClean="0"/>
              <a:t> field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15</a:t>
            </a:fld>
            <a:endParaRPr lang="en-US" noProof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900363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93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By default, JPA assumes all fields are persistent</a:t>
            </a:r>
          </a:p>
          <a:p>
            <a:r>
              <a:rPr lang="en-US" sz="2400" dirty="0"/>
              <a:t>Non-persistent fields should be marked </a:t>
            </a:r>
            <a:r>
              <a:rPr lang="en-US" sz="2400" dirty="0" smtClean="0"/>
              <a:t>as transient </a:t>
            </a:r>
            <a:r>
              <a:rPr lang="en-US" sz="2400" dirty="0"/>
              <a:t>or annotated with @</a:t>
            </a:r>
            <a:r>
              <a:rPr lang="en-US" sz="2400" dirty="0" smtClean="0"/>
              <a:t>Transient </a:t>
            </a:r>
          </a:p>
          <a:p>
            <a:endParaRPr lang="es-MX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@Transient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16</a:t>
            </a:fld>
            <a:endParaRPr lang="en-US" noProof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47" y="2924944"/>
            <a:ext cx="674613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0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@Embedded </a:t>
            </a:r>
            <a:r>
              <a:rPr lang="en-US" dirty="0" smtClean="0"/>
              <a:t>&amp; @</a:t>
            </a:r>
            <a:r>
              <a:rPr lang="en-US" dirty="0"/>
              <a:t>Embeddable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17</a:t>
            </a:fld>
            <a:endParaRPr lang="en-US" noProof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2866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573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9935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2: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JPA </a:t>
            </a:r>
            <a:r>
              <a:rPr lang="es-MX" dirty="0" err="1"/>
              <a:t>Annotating</a:t>
            </a:r>
            <a:r>
              <a:rPr lang="es-MX" dirty="0"/>
              <a:t/>
            </a:r>
            <a:br>
              <a:rPr lang="es-MX" dirty="0"/>
            </a:br>
            <a:r>
              <a:rPr lang="es-MX" dirty="0" err="1"/>
              <a:t>Relationships</a:t>
            </a:r>
            <a:r>
              <a:rPr lang="es-MX" dirty="0"/>
              <a:t/>
            </a:r>
            <a:br>
              <a:rPr lang="es-MX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4588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Beginners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80290"/>
              </p:ext>
            </p:extLst>
          </p:nvPr>
        </p:nvGraphicFramePr>
        <p:xfrm>
          <a:off x="899592" y="4538816"/>
          <a:ext cx="756084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88"/>
                <a:gridCol w="936104"/>
                <a:gridCol w="2808312"/>
                <a:gridCol w="1512168"/>
                <a:gridCol w="1512168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2015/09/14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Benjamin Concha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/>
              <a:t>JPA supports all standard relationships</a:t>
            </a:r>
          </a:p>
          <a:p>
            <a:pPr lvl="1"/>
            <a:r>
              <a:rPr lang="en-US" sz="2600" dirty="0"/>
              <a:t>One-To-One</a:t>
            </a:r>
          </a:p>
          <a:p>
            <a:pPr lvl="1"/>
            <a:r>
              <a:rPr lang="en-US" sz="2600" dirty="0"/>
              <a:t>One-To-Many</a:t>
            </a:r>
          </a:p>
          <a:p>
            <a:pPr lvl="1"/>
            <a:r>
              <a:rPr lang="en-US" sz="2600" dirty="0"/>
              <a:t>Many-To-One</a:t>
            </a:r>
          </a:p>
          <a:p>
            <a:pPr lvl="1"/>
            <a:r>
              <a:rPr lang="en-US" sz="2600" dirty="0"/>
              <a:t>Many-To-Many</a:t>
            </a:r>
          </a:p>
          <a:p>
            <a:r>
              <a:rPr lang="en-US" sz="2800" dirty="0"/>
              <a:t>Supports unidirectional and bidirectional relationships</a:t>
            </a:r>
          </a:p>
          <a:p>
            <a:r>
              <a:rPr lang="en-US" sz="2800" dirty="0"/>
              <a:t>Supports both composite and aggregate relationships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85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Can be based on shared primary key or foreign key relationship</a:t>
            </a:r>
          </a:p>
          <a:p>
            <a:r>
              <a:rPr lang="en-US" dirty="0"/>
              <a:t>using either @</a:t>
            </a:r>
            <a:r>
              <a:rPr lang="en-US" dirty="0" err="1" smtClean="0"/>
              <a:t>PrimaryKeyJoinColumn</a:t>
            </a:r>
            <a:r>
              <a:rPr lang="en-US" dirty="0" smtClean="0"/>
              <a:t> </a:t>
            </a:r>
            <a:r>
              <a:rPr lang="en-US" dirty="0"/>
              <a:t>or @</a:t>
            </a:r>
            <a:r>
              <a:rPr lang="en-US" dirty="0" err="1" smtClean="0"/>
              <a:t>JoinColumn</a:t>
            </a:r>
            <a:r>
              <a:rPr lang="en-US" dirty="0" smtClean="0"/>
              <a:t> </a:t>
            </a:r>
          </a:p>
          <a:p>
            <a:endParaRPr lang="es-MX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21</a:t>
            </a:fld>
            <a:endParaRPr lang="en-US" noProof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92" y="2852936"/>
            <a:ext cx="71247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0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22</a:t>
            </a:fld>
            <a:endParaRPr lang="en-US" noProof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80052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13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@</a:t>
            </a:r>
            <a:r>
              <a:rPr lang="en-US" sz="2400" dirty="0" err="1"/>
              <a:t>OneToMany</a:t>
            </a:r>
            <a:r>
              <a:rPr lang="en-US" sz="2400" dirty="0"/>
              <a:t> defines the one side of a </a:t>
            </a:r>
            <a:r>
              <a:rPr lang="en-US" sz="2400" dirty="0" smtClean="0"/>
              <a:t>one-</a:t>
            </a:r>
            <a:r>
              <a:rPr lang="en-US" sz="2400" dirty="0" err="1" smtClean="0"/>
              <a:t>tomany</a:t>
            </a:r>
            <a:r>
              <a:rPr lang="en-US" sz="2400" dirty="0" smtClean="0"/>
              <a:t> relationship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mappedBy</a:t>
            </a:r>
            <a:r>
              <a:rPr lang="en-US" sz="2400" dirty="0"/>
              <a:t> element of the annotation </a:t>
            </a:r>
            <a:r>
              <a:rPr lang="en-US" sz="2400" dirty="0" smtClean="0"/>
              <a:t>defines the </a:t>
            </a:r>
            <a:r>
              <a:rPr lang="en-US" sz="2400" dirty="0"/>
              <a:t>object reference used by the child entity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OrderBy</a:t>
            </a:r>
            <a:r>
              <a:rPr lang="en-US" sz="2400" dirty="0"/>
              <a:t> defines an collection </a:t>
            </a:r>
            <a:r>
              <a:rPr lang="en-US" sz="2400" dirty="0" smtClean="0"/>
              <a:t>ordering required </a:t>
            </a:r>
            <a:r>
              <a:rPr lang="en-US" sz="2400" dirty="0"/>
              <a:t>when relationship is </a:t>
            </a:r>
            <a:r>
              <a:rPr lang="en-US" sz="2400" dirty="0" smtClean="0"/>
              <a:t>retrieved </a:t>
            </a:r>
            <a:endParaRPr lang="en-US" sz="2400" dirty="0"/>
          </a:p>
          <a:p>
            <a:r>
              <a:rPr lang="en-US" sz="2400" dirty="0"/>
              <a:t>The child (many) side will be represented </a:t>
            </a:r>
            <a:r>
              <a:rPr lang="en-US" sz="2400" dirty="0" smtClean="0"/>
              <a:t>using an </a:t>
            </a:r>
            <a:r>
              <a:rPr lang="en-US" sz="2400" dirty="0"/>
              <a:t>implementation of the </a:t>
            </a:r>
            <a:r>
              <a:rPr lang="en-US" sz="2400" dirty="0" err="1" smtClean="0"/>
              <a:t>java.util.Collection</a:t>
            </a:r>
            <a:r>
              <a:rPr lang="en-US" sz="2400" dirty="0" smtClean="0"/>
              <a:t> interface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OneToMany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0856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/>
              <a:t>@</a:t>
            </a:r>
            <a:r>
              <a:rPr lang="en-US" sz="2800" dirty="0" err="1"/>
              <a:t>ManyToOne</a:t>
            </a:r>
            <a:r>
              <a:rPr lang="en-US" sz="2800" dirty="0"/>
              <a:t> defines the </a:t>
            </a:r>
            <a:r>
              <a:rPr lang="en-US" sz="2800" i="1" dirty="0"/>
              <a:t>many </a:t>
            </a:r>
            <a:r>
              <a:rPr lang="en-US" sz="2800" dirty="0"/>
              <a:t>side of a </a:t>
            </a:r>
            <a:r>
              <a:rPr lang="en-US" sz="2800" dirty="0" smtClean="0"/>
              <a:t>one-</a:t>
            </a:r>
            <a:r>
              <a:rPr lang="en-US" sz="2800" dirty="0" err="1" smtClean="0"/>
              <a:t>tomany</a:t>
            </a:r>
            <a:r>
              <a:rPr lang="en-US" sz="2800" dirty="0" smtClean="0"/>
              <a:t> relationship</a:t>
            </a:r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JoinColumn</a:t>
            </a:r>
            <a:r>
              <a:rPr lang="en-US" sz="2800" dirty="0"/>
              <a:t> defines foreign key reference</a:t>
            </a:r>
          </a:p>
          <a:p>
            <a:r>
              <a:rPr lang="en-US" sz="2800" dirty="0"/>
              <a:t>The </a:t>
            </a:r>
            <a:r>
              <a:rPr lang="en-US" sz="2800" i="1" dirty="0"/>
              <a:t>many </a:t>
            </a:r>
            <a:r>
              <a:rPr lang="en-US" sz="2800" dirty="0"/>
              <a:t>side is considered to be the </a:t>
            </a:r>
            <a:r>
              <a:rPr lang="en-US" sz="2800" dirty="0" smtClean="0"/>
              <a:t>owning side </a:t>
            </a:r>
            <a:r>
              <a:rPr lang="en-US" sz="2800" dirty="0"/>
              <a:t>of the relationship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ManyToOne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0260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OneToMany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25</a:t>
            </a:fld>
            <a:endParaRPr lang="en-US" noProof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556792"/>
            <a:ext cx="7515225" cy="437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497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/>
              <a:t>@</a:t>
            </a:r>
            <a:r>
              <a:rPr lang="en-US" sz="2800" dirty="0" err="1"/>
              <a:t>ManyToMany</a:t>
            </a:r>
            <a:r>
              <a:rPr lang="en-US" sz="2800" dirty="0"/>
              <a:t> annotation is defined on </a:t>
            </a:r>
            <a:r>
              <a:rPr lang="en-US" sz="2800" dirty="0" smtClean="0"/>
              <a:t>both sides </a:t>
            </a:r>
            <a:r>
              <a:rPr lang="en-US" sz="2800" dirty="0"/>
              <a:t>of the relationship</a:t>
            </a:r>
          </a:p>
          <a:p>
            <a:r>
              <a:rPr lang="en-US" sz="2800" dirty="0"/>
              <a:t>Each entity contains a collection of the </a:t>
            </a:r>
            <a:r>
              <a:rPr lang="en-US" sz="2800" dirty="0" smtClean="0"/>
              <a:t>other </a:t>
            </a:r>
          </a:p>
          <a:p>
            <a:r>
              <a:rPr lang="en-US" sz="2800" dirty="0" smtClean="0"/>
              <a:t>@</a:t>
            </a:r>
            <a:r>
              <a:rPr lang="en-US" sz="2800" dirty="0" err="1"/>
              <a:t>JoinTable</a:t>
            </a:r>
            <a:r>
              <a:rPr lang="en-US" sz="2800" dirty="0"/>
              <a:t> is specified on the </a:t>
            </a:r>
            <a:r>
              <a:rPr lang="en-US" sz="2800" i="1" dirty="0"/>
              <a:t>owning </a:t>
            </a:r>
            <a:r>
              <a:rPr lang="en-US" sz="2800" dirty="0"/>
              <a:t>side of </a:t>
            </a:r>
            <a:r>
              <a:rPr lang="en-US" sz="2800" dirty="0" smtClean="0"/>
              <a:t>the relationship</a:t>
            </a:r>
            <a:endParaRPr lang="en-US" sz="2800" dirty="0"/>
          </a:p>
          <a:p>
            <a:pPr lvl="1"/>
            <a:r>
              <a:rPr lang="en-US" sz="2400" dirty="0"/>
              <a:t>The owning side in a many-to-many is </a:t>
            </a:r>
            <a:r>
              <a:rPr lang="en-US" sz="2400" dirty="0" smtClean="0"/>
              <a:t>arbitrary 	</a:t>
            </a:r>
          </a:p>
          <a:p>
            <a:r>
              <a:rPr lang="en-US" sz="2800" dirty="0" smtClean="0"/>
              <a:t>@</a:t>
            </a:r>
            <a:r>
              <a:rPr lang="en-US" sz="2800" dirty="0" err="1"/>
              <a:t>JoinColumn</a:t>
            </a:r>
            <a:r>
              <a:rPr lang="en-US" sz="2800" dirty="0"/>
              <a:t> is used to specify the </a:t>
            </a:r>
            <a:r>
              <a:rPr lang="en-US" sz="2800" i="1" dirty="0"/>
              <a:t>owning </a:t>
            </a:r>
            <a:r>
              <a:rPr lang="en-US" sz="2800" dirty="0" smtClean="0"/>
              <a:t>and </a:t>
            </a:r>
            <a:r>
              <a:rPr lang="en-US" sz="2800" i="1" dirty="0" smtClean="0"/>
              <a:t>inverse </a:t>
            </a:r>
            <a:r>
              <a:rPr lang="en-US" sz="2800" dirty="0"/>
              <a:t>columns of the join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6239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27</a:t>
            </a:fld>
            <a:endParaRPr lang="en-US" noProof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087047" cy="474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576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sz="3200" dirty="0"/>
              <a:t>JPA supports multiple cascade styles</a:t>
            </a:r>
          </a:p>
          <a:p>
            <a:r>
              <a:rPr lang="en-US" sz="3200" dirty="0"/>
              <a:t>Defined by the </a:t>
            </a:r>
            <a:r>
              <a:rPr lang="en-US" sz="3200" dirty="0" err="1"/>
              <a:t>CascadeType</a:t>
            </a:r>
            <a:r>
              <a:rPr lang="en-US" sz="3200" dirty="0"/>
              <a:t> </a:t>
            </a:r>
            <a:r>
              <a:rPr lang="en-US" sz="3200" dirty="0" err="1"/>
              <a:t>enum</a:t>
            </a:r>
            <a:r>
              <a:rPr lang="en-US" sz="3200" dirty="0"/>
              <a:t>:</a:t>
            </a:r>
          </a:p>
          <a:p>
            <a:pPr lvl="1"/>
            <a:r>
              <a:rPr lang="en-US" sz="2800" dirty="0" err="1"/>
              <a:t>CascadeType.PERSIST</a:t>
            </a:r>
            <a:endParaRPr lang="en-US" sz="2800" dirty="0"/>
          </a:p>
          <a:p>
            <a:pPr lvl="1"/>
            <a:r>
              <a:rPr lang="en-US" sz="2800" dirty="0" err="1"/>
              <a:t>CascadeType.MERGE</a:t>
            </a:r>
            <a:endParaRPr lang="en-US" sz="2800" dirty="0"/>
          </a:p>
          <a:p>
            <a:pPr lvl="1"/>
            <a:r>
              <a:rPr lang="en-US" sz="2800" dirty="0" err="1"/>
              <a:t>CascadeType.REMOVE</a:t>
            </a:r>
            <a:endParaRPr lang="en-US" sz="2800" dirty="0"/>
          </a:p>
          <a:p>
            <a:pPr lvl="1"/>
            <a:r>
              <a:rPr lang="en-US" sz="2800" dirty="0" err="1"/>
              <a:t>CascadeType.REFRESH</a:t>
            </a:r>
            <a:endParaRPr lang="en-US" sz="2800" dirty="0"/>
          </a:p>
          <a:p>
            <a:pPr lvl="1"/>
            <a:r>
              <a:rPr lang="en-US" sz="2800" dirty="0" err="1"/>
              <a:t>CascadeType.ALL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4096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2 what’s next? 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JPA Queries</a:t>
            </a:r>
            <a:r>
              <a:rPr lang="es-MX" dirty="0"/>
              <a:t/>
            </a:r>
            <a:br>
              <a:rPr lang="es-MX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2: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JPA </a:t>
            </a:r>
            <a:r>
              <a:rPr lang="es-MX" dirty="0" err="1"/>
              <a:t>Entity</a:t>
            </a:r>
            <a:r>
              <a:rPr lang="es-MX" dirty="0"/>
              <a:t> </a:t>
            </a:r>
            <a:r>
              <a:rPr lang="es-MX" dirty="0" err="1" smtClean="0"/>
              <a:t>Mapping</a:t>
            </a:r>
            <a:r>
              <a:rPr lang="es-MX" dirty="0"/>
              <a:t/>
            </a:r>
            <a:br>
              <a:rPr lang="es-MX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Obtained from the </a:t>
            </a:r>
            <a:r>
              <a:rPr lang="en-US" sz="2400" dirty="0" err="1"/>
              <a:t>EntityManager</a:t>
            </a:r>
            <a:r>
              <a:rPr lang="en-US" sz="2400" dirty="0"/>
              <a:t> using:</a:t>
            </a:r>
          </a:p>
          <a:p>
            <a:pPr lvl="1"/>
            <a:r>
              <a:rPr lang="en-US" sz="2200" dirty="0" err="1"/>
              <a:t>createQuery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/>
              <a:t>createNamedQuery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/>
              <a:t>createNativeQuery</a:t>
            </a:r>
            <a:r>
              <a:rPr lang="en-US" sz="2200" dirty="0"/>
              <a:t>()</a:t>
            </a:r>
          </a:p>
          <a:p>
            <a:r>
              <a:rPr lang="en-US" sz="2400" dirty="0"/>
              <a:t>Supports bind parameters, both named and ordinal</a:t>
            </a:r>
          </a:p>
          <a:p>
            <a:r>
              <a:rPr lang="en-US" sz="2400" dirty="0"/>
              <a:t>Returns query result:</a:t>
            </a:r>
          </a:p>
          <a:p>
            <a:pPr lvl="1"/>
            <a:r>
              <a:rPr lang="en-US" sz="2200" dirty="0" err="1"/>
              <a:t>getSingleResult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/>
              <a:t>getResultList</a:t>
            </a:r>
            <a:r>
              <a:rPr lang="en-US" sz="2200" dirty="0"/>
              <a:t>()</a:t>
            </a:r>
          </a:p>
          <a:p>
            <a:r>
              <a:rPr lang="en-US" sz="2400" dirty="0"/>
              <a:t>Pagination Support:</a:t>
            </a:r>
          </a:p>
          <a:p>
            <a:pPr lvl="1"/>
            <a:r>
              <a:rPr lang="en-US" sz="2200" dirty="0" err="1"/>
              <a:t>setFirstResult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/>
              <a:t>setMaxResults</a:t>
            </a:r>
            <a:r>
              <a:rPr lang="en-US" sz="2200" dirty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0242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/>
              <a:t>Supports static &amp; dynamic queries</a:t>
            </a:r>
          </a:p>
          <a:p>
            <a:r>
              <a:rPr lang="en-US" sz="2800" dirty="0"/>
              <a:t>Queries can be written using JPQL or SQL</a:t>
            </a:r>
          </a:p>
          <a:p>
            <a:r>
              <a:rPr lang="en-US" sz="2800" dirty="0"/>
              <a:t>Named and positional bind parameters</a:t>
            </a:r>
          </a:p>
          <a:p>
            <a:r>
              <a:rPr lang="en-US" sz="2800" dirty="0"/>
              <a:t>Supports both static and dynamic queries</a:t>
            </a:r>
          </a:p>
          <a:p>
            <a:pPr lvl="1"/>
            <a:r>
              <a:rPr lang="en-US" sz="2600" dirty="0"/>
              <a:t>Static queries are written as annotations of the entity</a:t>
            </a:r>
          </a:p>
          <a:p>
            <a:r>
              <a:rPr lang="en-US" sz="2800" dirty="0"/>
              <a:t>Supports eager fetching using the fetch keyword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2713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Java Persistence Query Language (JPQL)</a:t>
            </a:r>
          </a:p>
          <a:p>
            <a:pPr lvl="1"/>
            <a:r>
              <a:rPr lang="en-US" sz="2000" dirty="0"/>
              <a:t>Extension of EJB QL language</a:t>
            </a:r>
          </a:p>
          <a:p>
            <a:r>
              <a:rPr lang="en-US" sz="2400" dirty="0"/>
              <a:t>SQL like syntax</a:t>
            </a:r>
          </a:p>
          <a:p>
            <a:pPr lvl="1"/>
            <a:r>
              <a:rPr lang="en-US" sz="2000" dirty="0"/>
              <a:t>Reference objects/properties instead of tables/columns</a:t>
            </a:r>
          </a:p>
          <a:p>
            <a:r>
              <a:rPr lang="en-US" sz="2400" dirty="0"/>
              <a:t>Supports common SQL features:</a:t>
            </a:r>
          </a:p>
          <a:p>
            <a:pPr lvl="1"/>
            <a:r>
              <a:rPr lang="en-US" sz="2000" dirty="0"/>
              <a:t>Projections</a:t>
            </a:r>
          </a:p>
          <a:p>
            <a:pPr lvl="1"/>
            <a:r>
              <a:rPr lang="en-US" sz="2000" dirty="0"/>
              <a:t>Inner &amp; Outer Joins - Eager fetching supported</a:t>
            </a:r>
          </a:p>
          <a:p>
            <a:pPr lvl="1"/>
            <a:r>
              <a:rPr lang="en-US" sz="2000" dirty="0" err="1"/>
              <a:t>Subqueries</a:t>
            </a:r>
            <a:endParaRPr lang="en-US" sz="2000" dirty="0"/>
          </a:p>
          <a:p>
            <a:pPr lvl="1"/>
            <a:r>
              <a:rPr lang="en-US" sz="2000" dirty="0"/>
              <a:t>Bulk operations (update and delete)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9242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33</a:t>
            </a:fld>
            <a:endParaRPr lang="en-US" noProof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84887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119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32040" y="2564904"/>
            <a:ext cx="4032448" cy="546100"/>
          </a:xfrm>
        </p:spPr>
        <p:txBody>
          <a:bodyPr/>
          <a:lstStyle/>
          <a:p>
            <a:r>
              <a:rPr lang="en-US" dirty="0" smtClean="0"/>
              <a:t>Alejandro Guerrero</a:t>
            </a:r>
          </a:p>
          <a:p>
            <a:r>
              <a:rPr lang="en-US" dirty="0" smtClean="0">
                <a:hlinkClick r:id="rId2"/>
              </a:rPr>
              <a:t>Alejandro.guerrero@softtek.com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932040" y="620688"/>
            <a:ext cx="3995936" cy="546100"/>
          </a:xfrm>
        </p:spPr>
        <p:txBody>
          <a:bodyPr/>
          <a:lstStyle/>
          <a:p>
            <a:r>
              <a:rPr lang="en-US" dirty="0" smtClean="0"/>
              <a:t>Benjamin Concha</a:t>
            </a:r>
          </a:p>
          <a:p>
            <a:r>
              <a:rPr lang="en-US" dirty="0" smtClean="0">
                <a:hlinkClick r:id="rId3"/>
              </a:rPr>
              <a:t>Benjamin.concha@softtek.com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Related to training material </a:t>
            </a:r>
          </a:p>
          <a:p>
            <a:r>
              <a:rPr lang="en-US" dirty="0" smtClean="0"/>
              <a:t>(Java JPA module)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s-MX" dirty="0" err="1" smtClean="0"/>
              <a:t>Introduction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JPA 2.1</a:t>
            </a:r>
          </a:p>
          <a:p>
            <a:r>
              <a:rPr lang="es-MX" dirty="0" smtClean="0"/>
              <a:t>Basic </a:t>
            </a:r>
            <a:r>
              <a:rPr lang="es-MX" dirty="0" err="1" smtClean="0"/>
              <a:t>Configuration</a:t>
            </a:r>
            <a:endParaRPr lang="es-MX" dirty="0" smtClean="0"/>
          </a:p>
          <a:p>
            <a:r>
              <a:rPr lang="es-MX" dirty="0" err="1" smtClean="0"/>
              <a:t>Entity</a:t>
            </a:r>
            <a:r>
              <a:rPr lang="es-MX" dirty="0" smtClean="0"/>
              <a:t> </a:t>
            </a:r>
            <a:r>
              <a:rPr lang="es-MX" dirty="0" err="1" smtClean="0"/>
              <a:t>Mapping</a:t>
            </a:r>
            <a:r>
              <a:rPr lang="es-MX" dirty="0" smtClean="0"/>
              <a:t> and </a:t>
            </a:r>
            <a:r>
              <a:rPr lang="es-MX" dirty="0" err="1" smtClean="0"/>
              <a:t>Relationships</a:t>
            </a:r>
            <a:endParaRPr lang="es-MX" dirty="0"/>
          </a:p>
          <a:p>
            <a:r>
              <a:rPr lang="es-MX" dirty="0" err="1" smtClean="0"/>
              <a:t>Persistence</a:t>
            </a:r>
            <a:r>
              <a:rPr lang="es-MX" dirty="0" smtClean="0"/>
              <a:t> </a:t>
            </a:r>
            <a:r>
              <a:rPr lang="es-MX" dirty="0" err="1" smtClean="0"/>
              <a:t>Operations</a:t>
            </a:r>
            <a:r>
              <a:rPr lang="es-MX" dirty="0" smtClean="0"/>
              <a:t> and </a:t>
            </a:r>
            <a:r>
              <a:rPr lang="es-MX" dirty="0" err="1" smtClean="0"/>
              <a:t>Queries</a:t>
            </a:r>
            <a:endParaRPr lang="es-MX" dirty="0" smtClean="0"/>
          </a:p>
          <a:p>
            <a:r>
              <a:rPr lang="es-MX" dirty="0" err="1" smtClean="0"/>
              <a:t>Transaction</a:t>
            </a:r>
            <a:r>
              <a:rPr lang="es-MX" dirty="0" smtClean="0"/>
              <a:t> </a:t>
            </a:r>
            <a:r>
              <a:rPr lang="es-MX" dirty="0" err="1" smtClean="0"/>
              <a:t>operation</a:t>
            </a:r>
            <a:r>
              <a:rPr lang="es-MX" dirty="0" smtClean="0"/>
              <a:t> and </a:t>
            </a:r>
            <a:r>
              <a:rPr lang="es-MX" dirty="0" err="1" smtClean="0"/>
              <a:t>Locking</a:t>
            </a:r>
            <a:endParaRPr lang="es-MX" dirty="0" smtClean="0"/>
          </a:p>
          <a:p>
            <a:r>
              <a:rPr lang="es-MX" dirty="0" smtClean="0"/>
              <a:t>Spring Data and JPA*</a:t>
            </a:r>
          </a:p>
          <a:p>
            <a:r>
              <a:rPr lang="es-MX" dirty="0" smtClean="0"/>
              <a:t>Spring Data and JPA and </a:t>
            </a:r>
            <a:r>
              <a:rPr lang="es-MX" dirty="0" err="1" smtClean="0"/>
              <a:t>Mysema</a:t>
            </a:r>
            <a:r>
              <a:rPr lang="es-MX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term </a:t>
            </a:r>
            <a:r>
              <a:rPr lang="en-US" dirty="0" err="1"/>
              <a:t>persistable</a:t>
            </a:r>
            <a:r>
              <a:rPr lang="en-US" dirty="0"/>
              <a:t> types refers to data types that can be used in storing data in the database. </a:t>
            </a:r>
            <a:r>
              <a:rPr lang="en-US" dirty="0" smtClean="0"/>
              <a:t> </a:t>
            </a:r>
            <a:r>
              <a:rPr lang="en-US" dirty="0"/>
              <a:t>all the JPA </a:t>
            </a:r>
            <a:r>
              <a:rPr lang="en-US" dirty="0" err="1"/>
              <a:t>persistable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    User defined classes - Entity classes, Mapped </a:t>
            </a:r>
            <a:r>
              <a:rPr lang="en-US" dirty="0" err="1"/>
              <a:t>superclasses</a:t>
            </a:r>
            <a:r>
              <a:rPr lang="en-US" dirty="0"/>
              <a:t>, Embeddable classes.</a:t>
            </a:r>
          </a:p>
          <a:p>
            <a:r>
              <a:rPr lang="en-US" dirty="0"/>
              <a:t>    Simple Java data types: Primitive types, Wrappers, String, Date and Math types.</a:t>
            </a:r>
          </a:p>
          <a:p>
            <a:r>
              <a:rPr lang="en-US" dirty="0"/>
              <a:t>    Multi value types - Collections, Maps and Arrays.</a:t>
            </a:r>
          </a:p>
          <a:p>
            <a:r>
              <a:rPr lang="en-US" dirty="0"/>
              <a:t>    Miscellaneous types: </a:t>
            </a:r>
            <a:r>
              <a:rPr lang="en-US" dirty="0" err="1"/>
              <a:t>Enum</a:t>
            </a:r>
            <a:r>
              <a:rPr lang="en-US" dirty="0"/>
              <a:t> types and </a:t>
            </a:r>
            <a:r>
              <a:rPr lang="en-US" dirty="0" err="1"/>
              <a:t>Serializable</a:t>
            </a:r>
            <a:r>
              <a:rPr lang="en-US" dirty="0"/>
              <a:t> types (user or system defined)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JPA </a:t>
            </a:r>
            <a:r>
              <a:rPr lang="en-US" b="1" dirty="0" err="1"/>
              <a:t>Persistable</a:t>
            </a:r>
            <a:r>
              <a:rPr lang="en-US" b="1" dirty="0"/>
              <a:t>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4195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Entities must define an id field/fields </a:t>
            </a:r>
            <a:r>
              <a:rPr lang="en-US" sz="2400" dirty="0" smtClean="0"/>
              <a:t>corresponding </a:t>
            </a:r>
            <a:r>
              <a:rPr lang="en-US" sz="2400" dirty="0"/>
              <a:t>the database primary key</a:t>
            </a:r>
          </a:p>
          <a:p>
            <a:r>
              <a:rPr lang="en-US" sz="2400" dirty="0"/>
              <a:t>The id can either be simple or composite value</a:t>
            </a:r>
          </a:p>
          <a:p>
            <a:r>
              <a:rPr lang="en-US" sz="2400" dirty="0"/>
              <a:t>Strategies:</a:t>
            </a:r>
          </a:p>
          <a:p>
            <a:pPr lvl="1"/>
            <a:r>
              <a:rPr lang="en-US" sz="2000" dirty="0"/>
              <a:t>@Id: single valued type - most common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IdClass</a:t>
            </a:r>
            <a:r>
              <a:rPr lang="en-US" sz="2000" dirty="0"/>
              <a:t>: map multiple fields to table PK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EmbeddedId</a:t>
            </a:r>
            <a:r>
              <a:rPr lang="en-US" sz="2000" dirty="0"/>
              <a:t> map PK class to table PK</a:t>
            </a:r>
          </a:p>
          <a:p>
            <a:r>
              <a:rPr lang="en-US" sz="2400" dirty="0"/>
              <a:t>Composite PK classes must:</a:t>
            </a:r>
          </a:p>
          <a:p>
            <a:pPr lvl="1"/>
            <a:r>
              <a:rPr lang="en-US" sz="2000" dirty="0"/>
              <a:t>implement </a:t>
            </a:r>
            <a:r>
              <a:rPr lang="en-US" sz="2000" dirty="0" err="1"/>
              <a:t>Serializable</a:t>
            </a:r>
            <a:endParaRPr lang="en-US" sz="2000" dirty="0"/>
          </a:p>
          <a:p>
            <a:pPr lvl="1"/>
            <a:r>
              <a:rPr lang="en-US" sz="2000" dirty="0"/>
              <a:t>override equals() and </a:t>
            </a:r>
            <a:r>
              <a:rPr lang="en-US" sz="2000" dirty="0" err="1"/>
              <a:t>hashCode</a:t>
            </a:r>
            <a:r>
              <a:rPr lang="en-US" sz="2000" dirty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Persistence</a:t>
            </a:r>
            <a:r>
              <a:rPr lang="es-MX" dirty="0" smtClean="0"/>
              <a:t> </a:t>
            </a:r>
            <a:r>
              <a:rPr lang="es-MX" dirty="0" err="1" smtClean="0"/>
              <a:t>Identifiers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29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Maps multiple fields of persistent entity to </a:t>
            </a:r>
            <a:r>
              <a:rPr lang="en-US" sz="2400" dirty="0" smtClean="0"/>
              <a:t>PK class</a:t>
            </a:r>
          </a:p>
          <a:p>
            <a:endParaRPr lang="es-MX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@</a:t>
            </a:r>
            <a:r>
              <a:rPr lang="es-MX" dirty="0" err="1" smtClean="0"/>
              <a:t>IdClass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7</a:t>
            </a:fld>
            <a:endParaRPr lang="en-US" noProof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095500"/>
            <a:ext cx="7569844" cy="320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72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Primary key is formal member of persistent </a:t>
            </a:r>
            <a:r>
              <a:rPr lang="en-US" sz="2400" dirty="0" smtClean="0"/>
              <a:t>entity</a:t>
            </a:r>
          </a:p>
          <a:p>
            <a:endParaRPr lang="es-MX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EmbeddedId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8</a:t>
            </a:fld>
            <a:endParaRPr lang="en-US" noProof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86542"/>
            <a:ext cx="7315200" cy="289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70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Supports auto-generated primary key values</a:t>
            </a:r>
          </a:p>
          <a:p>
            <a:r>
              <a:rPr lang="en-US" sz="2400" dirty="0"/>
              <a:t>Strategies defined by </a:t>
            </a:r>
            <a:r>
              <a:rPr lang="en-US" sz="2400" dirty="0" err="1"/>
              <a:t>GenerationType</a:t>
            </a:r>
            <a:r>
              <a:rPr lang="en-US" sz="2400" dirty="0"/>
              <a:t> </a:t>
            </a:r>
            <a:r>
              <a:rPr lang="en-US" sz="2400" dirty="0" err="1"/>
              <a:t>enum</a:t>
            </a:r>
            <a:r>
              <a:rPr lang="en-US" sz="2400" dirty="0"/>
              <a:t>:</a:t>
            </a:r>
          </a:p>
          <a:p>
            <a:pPr lvl="1"/>
            <a:r>
              <a:rPr lang="en-US" sz="2200" dirty="0" err="1"/>
              <a:t>GenerationType.AUTO</a:t>
            </a:r>
            <a:r>
              <a:rPr lang="en-US" sz="2200" dirty="0"/>
              <a:t> (preferred)</a:t>
            </a:r>
          </a:p>
          <a:p>
            <a:pPr lvl="1"/>
            <a:r>
              <a:rPr lang="en-US" sz="2200" dirty="0" err="1"/>
              <a:t>GenerationType.IDENTITY</a:t>
            </a:r>
            <a:endParaRPr lang="en-US" sz="2200" dirty="0"/>
          </a:p>
          <a:p>
            <a:pPr lvl="1"/>
            <a:r>
              <a:rPr lang="en-US" sz="2200" dirty="0" err="1"/>
              <a:t>GenerationType.SEQUENCE</a:t>
            </a:r>
            <a:endParaRPr lang="en-US" sz="2200" dirty="0"/>
          </a:p>
          <a:p>
            <a:pPr lvl="1"/>
            <a:r>
              <a:rPr lang="en-US" sz="2200" dirty="0" err="1" smtClean="0"/>
              <a:t>GenerationType.TABLE</a:t>
            </a:r>
            <a:endParaRPr lang="en-US" sz="2200" dirty="0"/>
          </a:p>
          <a:p>
            <a:pPr lvl="1"/>
            <a:endParaRPr lang="es-MX" sz="2200" dirty="0" smtClean="0"/>
          </a:p>
          <a:p>
            <a:pPr lvl="1"/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GeneratedValue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9</a:t>
            </a:fld>
            <a:endParaRPr lang="en-US" noProof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6134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555014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Props1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78CFFA-FA4D-496F-B8D2-C7DD46C2A279}">
  <ds:schemaRefs>
    <ds:schemaRef ds:uri="90e5e253-50b2-47e0-ab40-088f51eedbac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7792</TotalTime>
  <Words>1007</Words>
  <Application>Microsoft Office PowerPoint</Application>
  <PresentationFormat>On-screen Show (4:3)</PresentationFormat>
  <Paragraphs>213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PPT_InternalTemplate_EN_2015</vt:lpstr>
      <vt:lpstr>Original_Logo/ Upper layout</vt:lpstr>
      <vt:lpstr>JPA/HIBERNATE</vt:lpstr>
      <vt:lpstr>Disclaimer</vt:lpstr>
      <vt:lpstr>DAY 2:  JPA Entity Mapping  </vt:lpstr>
      <vt:lpstr>COURSE STRUCTURE</vt:lpstr>
      <vt:lpstr>JPA Persistable Types</vt:lpstr>
      <vt:lpstr>Persistence Identifiers</vt:lpstr>
      <vt:lpstr>@IdClass</vt:lpstr>
      <vt:lpstr>@EmbeddedId</vt:lpstr>
      <vt:lpstr>@GeneratedValue</vt:lpstr>
      <vt:lpstr>@Table and @Column</vt:lpstr>
      <vt:lpstr>@Temporal</vt:lpstr>
      <vt:lpstr>@Enumerated</vt:lpstr>
      <vt:lpstr>EnumType.STRING vs EnumType.ORDINAL</vt:lpstr>
      <vt:lpstr>@Lob</vt:lpstr>
      <vt:lpstr>@Version</vt:lpstr>
      <vt:lpstr>@Transient</vt:lpstr>
      <vt:lpstr>@Embedded &amp; @Embeddable</vt:lpstr>
      <vt:lpstr>PowerPoint Presentation</vt:lpstr>
      <vt:lpstr>DAY 2:  JPA Annotating Relationships  </vt:lpstr>
      <vt:lpstr>Relationships</vt:lpstr>
      <vt:lpstr>@OneToOne</vt:lpstr>
      <vt:lpstr>PowerPoint Presentation</vt:lpstr>
      <vt:lpstr>@OneToMany</vt:lpstr>
      <vt:lpstr>@ManyToOne</vt:lpstr>
      <vt:lpstr>@OneToMany</vt:lpstr>
      <vt:lpstr>@ManyToMany</vt:lpstr>
      <vt:lpstr>@ManyToMany</vt:lpstr>
      <vt:lpstr>Cascading Operations</vt:lpstr>
      <vt:lpstr>DAY 2 what’s next? :  JPA Queries  </vt:lpstr>
      <vt:lpstr>Query Interface</vt:lpstr>
      <vt:lpstr>JPA Queries</vt:lpstr>
      <vt:lpstr>JPQL Features</vt:lpstr>
      <vt:lpstr>JPQL Examples</vt:lpstr>
      <vt:lpstr>PowerPoint Presentation</vt:lpstr>
      <vt:lpstr>PowerPoint Presentation</vt:lpstr>
    </vt:vector>
  </TitlesOfParts>
  <Company>LBDimension Computer's World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Robles Quevedo</dc:creator>
  <cp:lastModifiedBy>Benjamin Baltazar Concha Garcia</cp:lastModifiedBy>
  <cp:revision>93</cp:revision>
  <dcterms:created xsi:type="dcterms:W3CDTF">2015-07-23T07:25:45Z</dcterms:created>
  <dcterms:modified xsi:type="dcterms:W3CDTF">2016-12-13T05:30:17Z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