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4"/>
    <p:sldMasterId id="2147483798" r:id="rId5"/>
  </p:sldMasterIdLst>
  <p:notesMasterIdLst>
    <p:notesMasterId r:id="rId10"/>
  </p:notesMasterIdLst>
  <p:handoutMasterIdLst>
    <p:handoutMasterId r:id="rId11"/>
  </p:handoutMasterIdLst>
  <p:sldIdLst>
    <p:sldId id="290" r:id="rId6"/>
    <p:sldId id="305" r:id="rId7"/>
    <p:sldId id="306" r:id="rId8"/>
    <p:sldId id="297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6B9B"/>
    <a:srgbClr val="318ABE"/>
    <a:srgbClr val="3F358B"/>
    <a:srgbClr val="25BBD4"/>
    <a:srgbClr val="3AC791"/>
    <a:srgbClr val="FFFFFF"/>
    <a:srgbClr val="008080"/>
    <a:srgbClr val="3380B5"/>
    <a:srgbClr val="317FAB"/>
    <a:srgbClr val="038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>
      <p:cViewPr>
        <p:scale>
          <a:sx n="100" d="100"/>
          <a:sy n="100" d="100"/>
        </p:scale>
        <p:origin x="672" y="-5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09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C31A4-E588-4D7D-8556-3E7A80E3618E}" type="datetimeFigureOut">
              <a:rPr lang="es-MX" smtClean="0"/>
              <a:t>23/11/2016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78EEE-C883-43D9-A467-67276DDB57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701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0C0AB8-234C-4221-B0DB-DCE2DDF45C4A}" type="datetimeFigureOut">
              <a:rPr lang="es-MX"/>
              <a:pPr>
                <a:defRPr/>
              </a:pPr>
              <a:t>23/11/2016</a:t>
            </a:fld>
            <a:endParaRPr lang="es-MX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MX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37F6BD-38D0-4C68-8BC5-3735B63F5FA1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002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rtada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3608" y="0"/>
            <a:ext cx="8100392" cy="687614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/>
              <a:t>Click To Edit Master Title Style</a:t>
            </a:r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4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2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4038600" cy="4964815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800"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4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2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9993"/>
            <a:ext cx="4038600" cy="496481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1"/>
            <a:r>
              <a:rPr lang="es-MX" noProof="0"/>
              <a:t>Second level</a:t>
            </a:r>
          </a:p>
          <a:p>
            <a:pPr lvl="2"/>
            <a:r>
              <a:rPr lang="es-MX" noProof="0"/>
              <a:t>Third level</a:t>
            </a:r>
          </a:p>
          <a:p>
            <a:pPr lvl="3"/>
            <a:r>
              <a:rPr lang="es-MX" noProof="0"/>
              <a:t>Fourth level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266684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AC791"/>
              </a:gs>
              <a:gs pos="100000">
                <a:srgbClr val="276B9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  <a:effectLst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804041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/>
              <a:t>Click to edit Master title style</a:t>
            </a:r>
          </a:p>
        </p:txBody>
      </p:sp>
      <p:cxnSp>
        <p:nvCxnSpPr>
          <p:cNvPr id="32" name="Straight Connector 31"/>
          <p:cNvCxnSpPr/>
          <p:nvPr userDrawn="1"/>
        </p:nvCxnSpPr>
        <p:spPr>
          <a:xfrm flipH="1" flipV="1">
            <a:off x="467544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 flipV="1">
            <a:off x="5292080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499992" y="1268760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499992" y="4293096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9"/>
          <p:cNvSpPr>
            <a:spLocks noGrp="1"/>
          </p:cNvSpPr>
          <p:nvPr>
            <p:ph sz="quarter" idx="11"/>
          </p:nvPr>
        </p:nvSpPr>
        <p:spPr>
          <a:xfrm>
            <a:off x="468313" y="1340421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s-MX" noProof="0"/>
          </a:p>
        </p:txBody>
      </p:sp>
      <p:sp>
        <p:nvSpPr>
          <p:cNvPr id="41" name="Content Placeholder 39"/>
          <p:cNvSpPr>
            <a:spLocks noGrp="1"/>
          </p:cNvSpPr>
          <p:nvPr>
            <p:ph sz="quarter" idx="12"/>
          </p:nvPr>
        </p:nvSpPr>
        <p:spPr>
          <a:xfrm>
            <a:off x="4644008" y="1340421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s-MX" noProof="0"/>
          </a:p>
        </p:txBody>
      </p:sp>
      <p:sp>
        <p:nvSpPr>
          <p:cNvPr id="42" name="Content Placeholder 39"/>
          <p:cNvSpPr>
            <a:spLocks noGrp="1"/>
          </p:cNvSpPr>
          <p:nvPr>
            <p:ph sz="quarter" idx="13"/>
          </p:nvPr>
        </p:nvSpPr>
        <p:spPr>
          <a:xfrm>
            <a:off x="468313" y="3789040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s-MX" noProof="0"/>
          </a:p>
        </p:txBody>
      </p:sp>
      <p:sp>
        <p:nvSpPr>
          <p:cNvPr id="43" name="Content Placeholder 39"/>
          <p:cNvSpPr>
            <a:spLocks noGrp="1"/>
          </p:cNvSpPr>
          <p:nvPr>
            <p:ph sz="quarter" idx="14"/>
          </p:nvPr>
        </p:nvSpPr>
        <p:spPr>
          <a:xfrm>
            <a:off x="4644008" y="3789040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s-MX" noProof="0"/>
          </a:p>
        </p:txBody>
      </p:sp>
      <p:sp>
        <p:nvSpPr>
          <p:cNvPr id="44" name="Oval 43"/>
          <p:cNvSpPr/>
          <p:nvPr userDrawn="1"/>
        </p:nvSpPr>
        <p:spPr>
          <a:xfrm>
            <a:off x="3563888" y="2708920"/>
            <a:ext cx="1872208" cy="1872208"/>
          </a:xfrm>
          <a:prstGeom prst="ellipse">
            <a:avLst/>
          </a:prstGeom>
          <a:solidFill>
            <a:srgbClr val="3AC791"/>
          </a:solidFill>
          <a:ln w="381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/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2294"/>
            <a:ext cx="1601893" cy="1295970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s-MX" noProof="0"/>
              <a:t>Click to edit Master text</a:t>
            </a:r>
            <a:br>
              <a:rPr lang="es-MX" noProof="0"/>
            </a:br>
            <a:r>
              <a:rPr lang="es-MX" noProof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556666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39552" y="1412776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/>
              <a:t>Click to edit Master title style</a:t>
            </a:r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52" y="2348880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20888"/>
            <a:ext cx="1800200" cy="648071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9552" y="3284984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11560" y="3356992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4221088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11560" y="4293096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9552" y="5157192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11560" y="5229200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2771800" y="1484785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2771800" y="2420888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771800" y="3356992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2771800" y="4293096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2771800" y="5229200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88224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6588224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4572000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2555776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2555776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539552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/>
              <a:t>Click to edit Master title style</a:t>
            </a:r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627784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2627784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644008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4644008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660232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6660232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At a Glance</a:t>
            </a:r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Challenge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The Solution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3862313"/>
            <a:ext cx="3384376" cy="358775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s-MX" noProof="0"/>
              <a:t>Voice of the Costumer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83568" y="4293097"/>
            <a:ext cx="3384376" cy="151216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547664" y="5877272"/>
            <a:ext cx="2520280" cy="360040"/>
          </a:xfrm>
        </p:spPr>
        <p:txBody>
          <a:bodyPr/>
          <a:lstStyle>
            <a:lvl1pPr marL="0" indent="0" algn="r">
              <a:buNone/>
              <a:defRPr sz="1100">
                <a:solidFill>
                  <a:srgbClr val="008CD2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327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At a Glance</a:t>
            </a:r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Challenge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The Solution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544" y="4190722"/>
            <a:ext cx="3893934" cy="504056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25" name="Straight Connector 24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Benefits</a:t>
            </a:r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83568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87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944"/>
          <a:stretch/>
        </p:blipFill>
        <p:spPr>
          <a:xfrm>
            <a:off x="1835697" y="0"/>
            <a:ext cx="7308304" cy="685800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/>
              <a:t>Click To Edit Master Title Style</a:t>
            </a:r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272821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55"/>
          <a:stretch/>
        </p:blipFill>
        <p:spPr>
          <a:xfrm>
            <a:off x="1445458" y="1"/>
            <a:ext cx="7698542" cy="6857998"/>
          </a:xfrm>
          <a:prstGeom prst="rect">
            <a:avLst/>
          </a:prstGeom>
        </p:spPr>
      </p:pic>
      <p:sp>
        <p:nvSpPr>
          <p:cNvPr id="15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/>
              <a:t>Click To Edit Master Title Style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pic>
        <p:nvPicPr>
          <p:cNvPr id="14" name="Picture 13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6" name="Picture 15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33640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0">
                <a:srgbClr val="276B9B"/>
              </a:gs>
              <a:gs pos="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467544" y="980728"/>
            <a:ext cx="4104456" cy="295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/>
              <a:t>Click to </a:t>
            </a:r>
            <a:br>
              <a:rPr lang="es-MX" noProof="0"/>
            </a:br>
            <a:r>
              <a:rPr lang="es-MX" noProof="0"/>
              <a:t>edit Master </a:t>
            </a:r>
            <a:br>
              <a:rPr lang="es-MX" noProof="0"/>
            </a:br>
            <a:r>
              <a:rPr lang="es-MX" noProof="0"/>
              <a:t>title style</a:t>
            </a: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  <p:pic>
        <p:nvPicPr>
          <p:cNvPr id="9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632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cards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3891012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4513376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10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28412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69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260694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148064" y="69269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148064" y="131506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3" name="Picture 1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175075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4">
    <p:bg>
      <p:bgPr>
        <a:gradFill flip="none" rotWithShape="1">
          <a:gsLst>
            <a:gs pos="0">
              <a:srgbClr val="25BBD4"/>
            </a:gs>
            <a:gs pos="100000">
              <a:srgbClr val="3F358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95536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>
                <a:solidFill>
                  <a:srgbClr val="FFFFFF"/>
                </a:solidFill>
                <a:cs typeface="Arial" charset="0"/>
              </a:rPr>
              <a:t>Todos los Derechos </a:t>
            </a:r>
            <a:r>
              <a:rPr lang="es-MX" sz="800" baseline="0" noProof="0">
                <a:solidFill>
                  <a:srgbClr val="FFFFFF"/>
                </a:solidFill>
                <a:cs typeface="Arial" charset="0"/>
              </a:rPr>
              <a:t>Reserva</a:t>
            </a:r>
            <a:r>
              <a:rPr lang="es-MX" sz="800" noProof="0">
                <a:solidFill>
                  <a:srgbClr val="FFFFFF"/>
                </a:solidFill>
                <a:cs typeface="Arial" charset="0"/>
              </a:rPr>
              <a:t>dos © Valores Corporativos Softtek S.A. de C.V. 2015. Interno.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148064" y="260694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5148064" y="69269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5148064" y="131506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4" name="Picture 33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235" y="2871614"/>
            <a:ext cx="1258992" cy="817241"/>
          </a:xfrm>
          <a:prstGeom prst="rect">
            <a:avLst/>
          </a:prstGeom>
          <a:effectLst/>
        </p:spPr>
      </p:pic>
      <p:pic>
        <p:nvPicPr>
          <p:cNvPr id="35" name="Picture 34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894" y="2736230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9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07504" y="1916832"/>
            <a:ext cx="475252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MX" sz="12000" spc="600" noProof="0">
                <a:solidFill>
                  <a:schemeClr val="bg2"/>
                </a:solidFill>
                <a:latin typeface="Arial"/>
                <a:cs typeface="Arial"/>
              </a:rPr>
              <a:t>Q</a:t>
            </a:r>
            <a:r>
              <a:rPr lang="es-MX" sz="8000" spc="600" baseline="30000" noProof="0">
                <a:solidFill>
                  <a:schemeClr val="bg2"/>
                </a:solidFill>
                <a:latin typeface="Arial"/>
                <a:cs typeface="Arial"/>
              </a:rPr>
              <a:t>&amp;</a:t>
            </a:r>
            <a:r>
              <a:rPr lang="es-MX" sz="12000" spc="600" noProof="0">
                <a:solidFill>
                  <a:schemeClr val="bg2"/>
                </a:solidFill>
                <a:latin typeface="Arial"/>
                <a:cs typeface="Arial"/>
              </a:rPr>
              <a:t>A</a:t>
            </a:r>
          </a:p>
        </p:txBody>
      </p:sp>
      <p:pic>
        <p:nvPicPr>
          <p:cNvPr id="8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54769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8654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93" r:id="rId1"/>
    <p:sldLayoutId id="2147485197" r:id="rId2"/>
    <p:sldLayoutId id="2147485194" r:id="rId3"/>
    <p:sldLayoutId id="2147485195" r:id="rId4"/>
    <p:sldLayoutId id="2147485164" r:id="rId5"/>
    <p:sldLayoutId id="2147485180" r:id="rId6"/>
    <p:sldLayoutId id="2147485185" r:id="rId7"/>
    <p:sldLayoutId id="2147485186" r:id="rId8"/>
    <p:sldLayoutId id="2147485198" r:id="rId9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174625" algn="l"/>
        </a:tabLst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96888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515938" algn="l"/>
          <a:tab pos="719138" algn="l"/>
        </a:tabLst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7400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550" y="1338263"/>
            <a:ext cx="8207375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 noProof="0"/>
              <a:t>Click to edit Master text styles</a:t>
            </a:r>
          </a:p>
          <a:p>
            <a:pPr lvl="1"/>
            <a:r>
              <a:rPr lang="es-MX" noProof="0"/>
              <a:t>Second level</a:t>
            </a:r>
          </a:p>
          <a:p>
            <a:pPr lvl="2"/>
            <a:r>
              <a:rPr lang="es-MX" noProof="0"/>
              <a:t>Third level</a:t>
            </a:r>
          </a:p>
          <a:p>
            <a:pPr lvl="3"/>
            <a:r>
              <a:rPr lang="es-MX" noProof="0"/>
              <a:t>Fourth level</a:t>
            </a:r>
          </a:p>
          <a:p>
            <a:pPr lvl="2"/>
            <a:endParaRPr lang="es-MX" noProof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55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MX" noProof="0"/>
              <a:t>Click to edit Master title style</a:t>
            </a:r>
          </a:p>
        </p:txBody>
      </p:sp>
      <p:pic>
        <p:nvPicPr>
          <p:cNvPr id="2050" name="Picture 2" descr="C:\Users\joel.solis\Desktop\2013 Templates\softtek.emf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404664"/>
            <a:ext cx="1036885" cy="5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394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cs typeface="Arial" charset="0"/>
              </a:rPr>
              <a:t>|</a:t>
            </a:r>
            <a:r>
              <a:rPr lang="es-MX" sz="800" baseline="0" noProof="0">
                <a:cs typeface="Arial" charset="0"/>
              </a:rPr>
              <a:t>  </a:t>
            </a:r>
            <a:r>
              <a:rPr lang="es-MX" sz="800" noProof="0">
                <a:cs typeface="Arial" charset="0"/>
              </a:rPr>
              <a:t>Todos los Derechos Reservados © Valores Corporativos Softtek S.A. de C.V. 2015. Interno.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5" r:id="rId1"/>
    <p:sldLayoutId id="2147485136" r:id="rId2"/>
    <p:sldLayoutId id="2147485124" r:id="rId3"/>
    <p:sldLayoutId id="2147485171" r:id="rId4"/>
    <p:sldLayoutId id="2147485184" r:id="rId5"/>
    <p:sldLayoutId id="2147485187" r:id="rId6"/>
    <p:sldLayoutId id="2147485188" r:id="rId7"/>
    <p:sldLayoutId id="2147485196" r:id="rId8"/>
    <p:sldLayoutId id="2147485190" r:id="rId9"/>
    <p:sldLayoutId id="2147485191" r:id="rId10"/>
  </p:sldLayoutIdLst>
  <p:hf hdr="0" ft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0" kern="1200">
          <a:solidFill>
            <a:schemeClr val="accent2"/>
          </a:solidFill>
          <a:latin typeface="Arial"/>
          <a:ea typeface="+mj-ea"/>
          <a:cs typeface="Arial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9pPr>
    </p:titleStyle>
    <p:bodyStyle>
      <a:lvl1pPr marL="126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40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5963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3925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9500" indent="-77788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Jorge.gonzalezm@softtek.com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SQL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504056"/>
          </a:xfrm>
        </p:spPr>
        <p:txBody>
          <a:bodyPr/>
          <a:lstStyle/>
          <a:p>
            <a:r>
              <a:rPr lang="es-MX" dirty="0" err="1"/>
              <a:t>Joins</a:t>
            </a:r>
            <a:r>
              <a:rPr lang="es-419" dirty="0"/>
              <a:t> - </a:t>
            </a:r>
            <a:r>
              <a:rPr lang="es-419" dirty="0" err="1"/>
              <a:t>Exercises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903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2</a:t>
            </a:fld>
            <a:endParaRPr lang="es-MX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28600"/>
          </a:xfrm>
        </p:spPr>
        <p:txBody>
          <a:bodyPr/>
          <a:lstStyle/>
          <a:p>
            <a:r>
              <a:rPr lang="es-419" sz="2000" dirty="0" err="1">
                <a:latin typeface="+mn-lt"/>
              </a:rPr>
              <a:t>Joins</a:t>
            </a:r>
            <a:r>
              <a:rPr lang="es-419" sz="2000" dirty="0">
                <a:latin typeface="+mn-lt"/>
              </a:rPr>
              <a:t> - </a:t>
            </a:r>
            <a:r>
              <a:rPr lang="es-419" sz="2000" dirty="0" err="1">
                <a:latin typeface="+mn-lt"/>
              </a:rPr>
              <a:t>Exercises</a:t>
            </a:r>
            <a:endParaRPr lang="es-419" sz="2000" dirty="0"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29426" y="1052736"/>
            <a:ext cx="5802814" cy="4176464"/>
            <a:chOff x="929426" y="1052736"/>
            <a:chExt cx="5802814" cy="4176464"/>
          </a:xfrm>
        </p:grpSpPr>
        <p:sp>
          <p:nvSpPr>
            <p:cNvPr id="13" name="TextBox 12"/>
            <p:cNvSpPr txBox="1"/>
            <p:nvPr/>
          </p:nvSpPr>
          <p:spPr>
            <a:xfrm>
              <a:off x="929426" y="1052736"/>
              <a:ext cx="5010726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cs typeface="Courier New" panose="02070309020205020404" pitchFamily="49" charset="0"/>
                </a:rPr>
                <a:t>1. Get the </a:t>
              </a:r>
              <a:r>
                <a:rPr lang="en-US" sz="900" i="1" dirty="0">
                  <a:cs typeface="Courier New" panose="02070309020205020404" pitchFamily="49" charset="0"/>
                </a:rPr>
                <a:t>number of </a:t>
              </a:r>
              <a:r>
                <a:rPr lang="es-MX" sz="900" i="1" dirty="0" err="1">
                  <a:cs typeface="Courier New" panose="02070309020205020404" pitchFamily="49" charset="0"/>
                </a:rPr>
                <a:t>carts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by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i="1" dirty="0" err="1">
                  <a:cs typeface="Courier New" panose="02070309020205020404" pitchFamily="49" charset="0"/>
                </a:rPr>
                <a:t>ShipTo</a:t>
              </a:r>
              <a:r>
                <a:rPr lang="es-MX" sz="900" dirty="0">
                  <a:cs typeface="Courier New" panose="02070309020205020404" pitchFamily="49" charset="0"/>
                </a:rPr>
                <a:t> and </a:t>
              </a:r>
              <a:r>
                <a:rPr lang="es-MX" sz="900" i="1" dirty="0">
                  <a:cs typeface="Courier New" panose="02070309020205020404" pitchFamily="49" charset="0"/>
                </a:rPr>
                <a:t>Status</a:t>
              </a:r>
              <a:r>
                <a:rPr lang="es-MX" sz="900" dirty="0">
                  <a:cs typeface="Courier New" panose="02070309020205020404" pitchFamily="49" charset="0"/>
                </a:rPr>
                <a:t>, </a:t>
              </a:r>
              <a:r>
                <a:rPr lang="es-MX" sz="900" dirty="0" err="1">
                  <a:cs typeface="Courier New" panose="02070309020205020404" pitchFamily="49" charset="0"/>
                </a:rPr>
                <a:t>from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i="1" dirty="0" err="1">
                  <a:cs typeface="Courier New" panose="02070309020205020404" pitchFamily="49" charset="0"/>
                </a:rPr>
                <a:t>Carts</a:t>
              </a:r>
              <a:r>
                <a:rPr lang="es-MX" sz="900" dirty="0">
                  <a:cs typeface="Courier New" panose="02070309020205020404" pitchFamily="49" charset="0"/>
                </a:rPr>
                <a:t> “CREATED” and “DELIVERED” and </a:t>
              </a:r>
              <a:r>
                <a:rPr lang="es-MX" sz="900" dirty="0" err="1">
                  <a:cs typeface="Courier New" panose="02070309020205020404" pitchFamily="49" charset="0"/>
                </a:rPr>
                <a:t>which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the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average</a:t>
              </a:r>
              <a:r>
                <a:rPr lang="es-MX" sz="900" dirty="0">
                  <a:cs typeface="Courier New" panose="02070309020205020404" pitchFamily="49" charset="0"/>
                </a:rPr>
                <a:t> of </a:t>
              </a:r>
              <a:r>
                <a:rPr lang="es-MX" sz="900" dirty="0" err="1">
                  <a:cs typeface="Courier New" panose="02070309020205020404" pitchFamily="49" charset="0"/>
                </a:rPr>
                <a:t>cart_amount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on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each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group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is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between</a:t>
              </a:r>
              <a:r>
                <a:rPr lang="es-MX" sz="900" dirty="0">
                  <a:cs typeface="Courier New" panose="02070309020205020404" pitchFamily="49" charset="0"/>
                </a:rPr>
                <a:t> $ 3,000 and $ 15,000.</a:t>
              </a:r>
            </a:p>
            <a:p>
              <a:endParaRPr lang="es-419" sz="900" dirty="0">
                <a:cs typeface="Courier New" panose="02070309020205020404" pitchFamily="49" charset="0"/>
              </a:endParaRPr>
            </a:p>
            <a:p>
              <a:r>
                <a:rPr lang="es-419" sz="900" dirty="0" err="1">
                  <a:cs typeface="Courier New" panose="02070309020205020404" pitchFamily="49" charset="0"/>
                </a:rPr>
                <a:t>Include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relevant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description</a:t>
              </a:r>
              <a:r>
                <a:rPr lang="es-419" sz="900" dirty="0">
                  <a:cs typeface="Courier New" panose="02070309020205020404" pitchFamily="49" charset="0"/>
                </a:rPr>
                <a:t> for </a:t>
              </a:r>
              <a:r>
                <a:rPr lang="es-419" sz="900" dirty="0" err="1">
                  <a:cs typeface="Courier New" panose="02070309020205020404" pitchFamily="49" charset="0"/>
                </a:rPr>
                <a:t>ShipTo</a:t>
              </a:r>
              <a:r>
                <a:rPr lang="es-419" sz="900" dirty="0">
                  <a:cs typeface="Courier New" panose="02070309020205020404" pitchFamily="49" charset="0"/>
                </a:rPr>
                <a:t> and Status.</a:t>
              </a:r>
            </a:p>
            <a:p>
              <a:endParaRPr lang="en-US" sz="900" dirty="0">
                <a:cs typeface="Courier New" panose="02070309020205020404" pitchFamily="49" charset="0"/>
              </a:endParaRPr>
            </a:p>
            <a:p>
              <a:endParaRPr lang="en-US" sz="900" dirty="0"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c.user_id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u.username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c.ship_to_id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st.name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ship_to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c.status_id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s.description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status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COUNT(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c.cart_id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AS carts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SUM(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c.cart_amount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carts_amount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AVG(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c.cart_amount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avg_amount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cart c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INNER JOIN user u ON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c.user_id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u.user_id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INNER JOIN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ship_to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ON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c.ship_to_id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st.ship_to_id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INNER JOIN status s ON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c.status_id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s.status_id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c.status_id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(1100, 1300)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GROUP BY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c.ship_to_id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c.status_id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HAVING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avg_amount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BETWEEN 3000 AND 15000;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1600" y="4331123"/>
              <a:ext cx="5760640" cy="898077"/>
            </a:xfrm>
            <a:prstGeom prst="rect">
              <a:avLst/>
            </a:prstGeom>
            <a:ln>
              <a:solidFill>
                <a:srgbClr val="276B9B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00832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3</a:t>
            </a:fld>
            <a:endParaRPr lang="es-MX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28600"/>
          </a:xfrm>
        </p:spPr>
        <p:txBody>
          <a:bodyPr/>
          <a:lstStyle/>
          <a:p>
            <a:r>
              <a:rPr lang="es-419" sz="2000" dirty="0" err="1">
                <a:latin typeface="+mn-lt"/>
              </a:rPr>
              <a:t>Joins</a:t>
            </a:r>
            <a:r>
              <a:rPr lang="es-419" sz="2000" dirty="0">
                <a:latin typeface="+mn-lt"/>
              </a:rPr>
              <a:t> - </a:t>
            </a:r>
            <a:r>
              <a:rPr lang="es-419" sz="2000" dirty="0" err="1">
                <a:latin typeface="+mn-lt"/>
              </a:rPr>
              <a:t>Exercises</a:t>
            </a:r>
            <a:endParaRPr lang="es-419" sz="2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28" y="1491749"/>
            <a:ext cx="446449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cs typeface="Courier New" panose="02070309020205020404" pitchFamily="49" charset="0"/>
              </a:rPr>
              <a:t>2. Get the </a:t>
            </a:r>
            <a:r>
              <a:rPr lang="en-US" sz="900" i="1" dirty="0">
                <a:cs typeface="Courier New" panose="02070309020205020404" pitchFamily="49" charset="0"/>
              </a:rPr>
              <a:t>number of </a:t>
            </a:r>
            <a:r>
              <a:rPr lang="es-MX" sz="900" i="1" dirty="0" err="1">
                <a:cs typeface="Courier New" panose="02070309020205020404" pitchFamily="49" charset="0"/>
              </a:rPr>
              <a:t>Items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by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i="1" dirty="0" err="1">
                <a:cs typeface="Courier New" panose="02070309020205020404" pitchFamily="49" charset="0"/>
              </a:rPr>
              <a:t>Category</a:t>
            </a:r>
            <a:r>
              <a:rPr lang="es-MX" sz="900" dirty="0">
                <a:cs typeface="Courier New" panose="02070309020205020404" pitchFamily="49" charset="0"/>
              </a:rPr>
              <a:t> and </a:t>
            </a:r>
            <a:r>
              <a:rPr lang="es-MX" sz="900" i="1" dirty="0" err="1">
                <a:cs typeface="Courier New" panose="02070309020205020404" pitchFamily="49" charset="0"/>
              </a:rPr>
              <a:t>UnitOfMeasure</a:t>
            </a:r>
            <a:r>
              <a:rPr lang="es-MX" sz="900" dirty="0">
                <a:cs typeface="Courier New" panose="02070309020205020404" pitchFamily="49" charset="0"/>
              </a:rPr>
              <a:t>. </a:t>
            </a:r>
          </a:p>
          <a:p>
            <a:endParaRPr lang="es-MX" sz="900" dirty="0">
              <a:cs typeface="Courier New" panose="02070309020205020404" pitchFamily="49" charset="0"/>
            </a:endParaRPr>
          </a:p>
          <a:p>
            <a:r>
              <a:rPr lang="es-MX" sz="900" dirty="0" err="1">
                <a:cs typeface="Courier New" panose="02070309020205020404" pitchFamily="49" charset="0"/>
              </a:rPr>
              <a:t>Sort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the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result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by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i="1" dirty="0" err="1">
                <a:cs typeface="Courier New" panose="02070309020205020404" pitchFamily="49" charset="0"/>
              </a:rPr>
              <a:t>Category</a:t>
            </a:r>
            <a:r>
              <a:rPr lang="es-MX" sz="900" dirty="0">
                <a:cs typeface="Courier New" panose="02070309020205020404" pitchFamily="49" charset="0"/>
              </a:rPr>
              <a:t> and </a:t>
            </a:r>
            <a:r>
              <a:rPr lang="es-MX" sz="900" dirty="0" err="1">
                <a:cs typeface="Courier New" panose="02070309020205020404" pitchFamily="49" charset="0"/>
              </a:rPr>
              <a:t>then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dirty="0" err="1">
                <a:cs typeface="Courier New" panose="02070309020205020404" pitchFamily="49" charset="0"/>
              </a:rPr>
              <a:t>by</a:t>
            </a:r>
            <a:r>
              <a:rPr lang="es-MX" sz="900" dirty="0">
                <a:cs typeface="Courier New" panose="02070309020205020404" pitchFamily="49" charset="0"/>
              </a:rPr>
              <a:t> </a:t>
            </a:r>
            <a:r>
              <a:rPr lang="es-MX" sz="900" i="1" dirty="0">
                <a:cs typeface="Courier New" panose="02070309020205020404" pitchFamily="49" charset="0"/>
              </a:rPr>
              <a:t>UOM</a:t>
            </a:r>
            <a:r>
              <a:rPr lang="es-MX" sz="900" dirty="0">
                <a:cs typeface="Courier New" panose="02070309020205020404" pitchFamily="49" charset="0"/>
              </a:rPr>
              <a:t>.</a:t>
            </a:r>
            <a:endParaRPr lang="en-US" sz="900" dirty="0">
              <a:cs typeface="Courier New" panose="02070309020205020404" pitchFamily="49" charset="0"/>
            </a:endParaRPr>
          </a:p>
          <a:p>
            <a:endParaRPr lang="en-US" sz="900" dirty="0"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c.description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category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uom.description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uom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, COUNT(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i.item_id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items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FROM category c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INNER JOIN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category_item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ci ON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c.category_id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ci.category_id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INNER JOIN item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ci.item_id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i.item_id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INNER JOIN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i.uom_id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uom.uom_id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category,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uom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ORDER BY category,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008" y="1268760"/>
            <a:ext cx="2197360" cy="3029694"/>
          </a:xfrm>
          <a:prstGeom prst="rect">
            <a:avLst/>
          </a:prstGeom>
          <a:ln>
            <a:solidFill>
              <a:srgbClr val="276B9B"/>
            </a:solidFill>
          </a:ln>
        </p:spPr>
      </p:pic>
    </p:spTree>
    <p:extLst>
      <p:ext uri="{BB962C8B-B14F-4D97-AF65-F5344CB8AC3E}">
        <p14:creationId xmlns:p14="http://schemas.microsoft.com/office/powerpoint/2010/main" val="396200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Jorge Luis </a:t>
            </a:r>
            <a:r>
              <a:rPr lang="es-MX" dirty="0"/>
              <a:t>Gonzalez	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MX" dirty="0" err="1">
                <a:hlinkClick r:id="rId2"/>
              </a:rPr>
              <a:t>jorge.gonzalezm</a:t>
            </a:r>
            <a:r>
              <a:rPr lang="en-US" dirty="0">
                <a:hlinkClick r:id="rId2"/>
              </a:rPr>
              <a:t>@softtek.com</a:t>
            </a:r>
            <a:endParaRPr lang="en-US" dirty="0"/>
          </a:p>
          <a:p>
            <a:r>
              <a:rPr lang="en-US" dirty="0"/>
              <a:t>Instructor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5187508"/>
      </p:ext>
    </p:extLst>
  </p:cSld>
  <p:clrMapOvr>
    <a:masterClrMapping/>
  </p:clrMapOvr>
</p:sld>
</file>

<file path=ppt/theme/theme1.xml><?xml version="1.0" encoding="utf-8"?>
<a:theme xmlns:a="http://schemas.openxmlformats.org/drawingml/2006/main" name="PPT_InternoTemplate_SP_2015">
  <a:themeElements>
    <a:clrScheme name="Custom 1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CB298E"/>
      </a:accent5>
      <a:accent6>
        <a:srgbClr val="1CA49D"/>
      </a:accent6>
      <a:hlink>
        <a:srgbClr val="00B0F0"/>
      </a:hlink>
      <a:folHlink>
        <a:srgbClr val="575A5D"/>
      </a:folHlink>
    </a:clrScheme>
    <a:fontScheme name="Softte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Classification1 xmlns="90e5e253-50b2-47e0-ab40-088f51eedbac">Public</Data_x0020_Classification1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3FF7AA600A74DA303202E068F3B98" ma:contentTypeVersion="0" ma:contentTypeDescription="Create a new document." ma:contentTypeScope="" ma:versionID="15e34d513bc1c5922fdc1b75015e707c">
  <xsd:schema xmlns:xsd="http://www.w3.org/2001/XMLSchema" xmlns:xs="http://www.w3.org/2001/XMLSchema" xmlns:p="http://schemas.microsoft.com/office/2006/metadata/properties" xmlns:ns2="90e5e253-50b2-47e0-ab40-088f51eedbac" targetNamespace="http://schemas.microsoft.com/office/2006/metadata/properties" ma:root="true" ma:fieldsID="7895aa71ad85a7a2616823a07b65eac8" ns2:_="">
    <xsd:import namespace="90e5e253-50b2-47e0-ab40-088f51eedbac"/>
    <xsd:element name="properties">
      <xsd:complexType>
        <xsd:sequence>
          <xsd:element name="documentManagement">
            <xsd:complexType>
              <xsd:all>
                <xsd:element ref="ns2:Data_x0020_Classification1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e5e253-50b2-47e0-ab40-088f51eedbac" elementFormDefault="qualified">
    <xsd:import namespace="http://schemas.microsoft.com/office/2006/documentManagement/types"/>
    <xsd:import namespace="http://schemas.microsoft.com/office/infopath/2007/PartnerControls"/>
    <xsd:element name="Data_x0020_Classification1" ma:index="8" ma:displayName="Data Classification" ma:default="Confidential" ma:description="Data Classification" ma:format="Dropdown" ma:internalName="Data_x0020_Classification1" ma:readOnly="false">
      <xsd:simpleType>
        <xsd:restriction base="dms:Choice">
          <xsd:enumeration value="Confidential"/>
          <xsd:enumeration value="Public"/>
          <xsd:enumeration value="Internal"/>
          <xsd:enumeration value="Priv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78CFFA-FA4D-496F-B8D2-C7DD46C2A279}">
  <ds:schemaRefs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90e5e253-50b2-47e0-ab40-088f51eedbac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D25E79C-CB22-414C-9E48-01ED10321A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AE7D4F-FA53-4617-A082-86779C2B9B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e5e253-50b2-47e0-ab40-088f51eedb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SQL - Conceptos Basicos</Template>
  <TotalTime>1946</TotalTime>
  <Words>232</Words>
  <Application>Microsoft Office PowerPoint</Application>
  <PresentationFormat>On-screen Show (4:3)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 Rounded MT Bold</vt:lpstr>
      <vt:lpstr>Calibri</vt:lpstr>
      <vt:lpstr>Courier New</vt:lpstr>
      <vt:lpstr>Lucida Grande</vt:lpstr>
      <vt:lpstr>Rockwell</vt:lpstr>
      <vt:lpstr>PPT_InternoTemplate_SP_2015</vt:lpstr>
      <vt:lpstr>Original_Logo/ Upper layout</vt:lpstr>
      <vt:lpstr>SQL</vt:lpstr>
      <vt:lpstr>Joins - Exercises</vt:lpstr>
      <vt:lpstr>Joins - Exercises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Jorge Luis González Martínez</dc:creator>
  <cp:lastModifiedBy>Jorge Gonzalez</cp:lastModifiedBy>
  <cp:revision>107</cp:revision>
  <dcterms:created xsi:type="dcterms:W3CDTF">2015-07-21T17:59:36Z</dcterms:created>
  <dcterms:modified xsi:type="dcterms:W3CDTF">2016-11-23T22:20:51Z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0x010100BF73FF7AA600A74DA303202E068F3B98</vt:lpwstr>
  </property>
</Properties>
</file>