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2"/>
  </p:notesMasterIdLst>
  <p:handoutMasterIdLst>
    <p:handoutMasterId r:id="rId13"/>
  </p:handoutMasterIdLst>
  <p:sldIdLst>
    <p:sldId id="290" r:id="rId6"/>
    <p:sldId id="307" r:id="rId7"/>
    <p:sldId id="308" r:id="rId8"/>
    <p:sldId id="305" r:id="rId9"/>
    <p:sldId id="306" r:id="rId10"/>
    <p:sldId id="2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2" d="100"/>
          <a:sy n="72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23/11/2016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/>
              <a:t>Joins</a:t>
            </a:r>
            <a:r>
              <a:rPr lang="es-419" dirty="0"/>
              <a:t> - </a:t>
            </a:r>
            <a:r>
              <a:rPr lang="es-419" dirty="0" err="1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endParaRPr lang="es-419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909875"/>
            <a:ext cx="7750278" cy="4103301"/>
            <a:chOff x="395536" y="909875"/>
            <a:chExt cx="7750278" cy="410330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468052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'%set%'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500 AND 23000;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1100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916832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279751"/>
              <a:ext cx="1790700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7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endParaRPr lang="es-419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909875"/>
            <a:ext cx="3744416" cy="3422859"/>
            <a:chOff x="395536" y="909875"/>
            <a:chExt cx="3744416" cy="3422859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374441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min_line_amount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(3100, 3300)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&gt; 1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55" y="2564904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4355976" y="909875"/>
            <a:ext cx="4355976" cy="2879165"/>
            <a:chOff x="4355976" y="909875"/>
            <a:chExt cx="4355976" cy="2879165"/>
          </a:xfrm>
        </p:grpSpPr>
        <p:sp>
          <p:nvSpPr>
            <p:cNvPr id="10" name="TextBox 9"/>
            <p:cNvSpPr txBox="1"/>
            <p:nvPr/>
          </p:nvSpPr>
          <p:spPr>
            <a:xfrm>
              <a:off x="4427984" y="909875"/>
              <a:ext cx="41764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includes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cs typeface="Courier New" panose="02070309020205020404" pitchFamily="49" charset="0"/>
                </a:rPr>
                <a:t>payment_method_id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in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has to </a:t>
              </a:r>
              <a:r>
                <a:rPr lang="es-419" sz="900" dirty="0" err="1">
                  <a:cs typeface="Courier New" panose="02070309020205020404" pitchFamily="49" charset="0"/>
                </a:rPr>
                <a:t>cosider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only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dada of 2015.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payment_method_id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=2100,1,0)) AS created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=2300,1,0)) AS delivered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=2350,1,0))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partially_delivered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=2400,1,0)) AS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 = '2015'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payment_method_id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2935995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2976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Joins</a:t>
            </a:r>
            <a:endParaRPr lang="es-419" sz="2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9426" y="1052736"/>
            <a:ext cx="5802814" cy="4176464"/>
            <a:chOff x="929426" y="1052736"/>
            <a:chExt cx="5802814" cy="4176464"/>
          </a:xfrm>
        </p:grpSpPr>
        <p:sp>
          <p:nvSpPr>
            <p:cNvPr id="13" name="TextBox 12"/>
            <p:cNvSpPr txBox="1"/>
            <p:nvPr/>
          </p:nvSpPr>
          <p:spPr>
            <a:xfrm>
              <a:off x="929426" y="1052736"/>
              <a:ext cx="501072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1. Get the </a:t>
              </a:r>
              <a:r>
                <a:rPr lang="en-US" sz="900" i="1" dirty="0">
                  <a:cs typeface="Courier New" panose="02070309020205020404" pitchFamily="49" charset="0"/>
                </a:rPr>
                <a:t>number of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,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“CREATED” and “DELIVERED” and </a:t>
              </a:r>
              <a:r>
                <a:rPr lang="es-MX" sz="900" dirty="0" err="1">
                  <a:cs typeface="Courier New" panose="02070309020205020404" pitchFamily="49" charset="0"/>
                </a:rPr>
                <a:t>which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average</a:t>
              </a:r>
              <a:r>
                <a:rPr lang="es-MX" sz="900" dirty="0">
                  <a:cs typeface="Courier New" panose="02070309020205020404" pitchFamily="49" charset="0"/>
                </a:rPr>
                <a:t>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between</a:t>
              </a:r>
              <a:r>
                <a:rPr lang="es-MX" sz="900" dirty="0">
                  <a:cs typeface="Courier New" panose="02070309020205020404" pitchFamily="49" charset="0"/>
                </a:rPr>
                <a:t> $ 3,000 and $ 15,000.</a:t>
              </a:r>
            </a:p>
            <a:p>
              <a:endParaRPr lang="es-419" sz="900" dirty="0">
                <a:cs typeface="Courier New" panose="02070309020205020404" pitchFamily="49" charset="0"/>
              </a:endParaRPr>
            </a:p>
            <a:p>
              <a:r>
                <a:rPr lang="es-419" sz="900" dirty="0" err="1"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relevant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for </a:t>
              </a:r>
              <a:r>
                <a:rPr lang="es-419" sz="900" dirty="0" err="1">
                  <a:cs typeface="Courier New" panose="02070309020205020404" pitchFamily="49" charset="0"/>
                </a:rPr>
                <a:t>ShipTo</a:t>
              </a:r>
              <a:r>
                <a:rPr lang="es-419" sz="900" dirty="0">
                  <a:cs typeface="Courier New" panose="02070309020205020404" pitchFamily="49" charset="0"/>
                </a:rPr>
                <a:t> and Status.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u.username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st.name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s.description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status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 c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user u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status s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(1100, 1300)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3000 AND 15000;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4331123"/>
              <a:ext cx="5760640" cy="898077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Joins</a:t>
            </a:r>
            <a:endParaRPr lang="es-419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91749"/>
            <a:ext cx="44644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items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category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c.category_id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ci.category_id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item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i.uom_id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uom.uom_id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category,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category,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08" y="1268760"/>
            <a:ext cx="2197360" cy="3029694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396200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1948</TotalTime>
  <Words>440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Query Buildings</vt:lpstr>
      <vt:lpstr>Query Buildings</vt:lpstr>
      <vt:lpstr>Joins</vt:lpstr>
      <vt:lpstr>Joins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109</cp:revision>
  <dcterms:created xsi:type="dcterms:W3CDTF">2015-07-21T17:59:36Z</dcterms:created>
  <dcterms:modified xsi:type="dcterms:W3CDTF">2016-11-23T22:40:58Z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