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1"/>
  </p:notesMasterIdLst>
  <p:handoutMasterIdLst>
    <p:handoutMasterId r:id="rId12"/>
  </p:handoutMasterIdLst>
  <p:sldIdLst>
    <p:sldId id="290" r:id="rId6"/>
    <p:sldId id="309" r:id="rId7"/>
    <p:sldId id="310" r:id="rId8"/>
    <p:sldId id="311" r:id="rId9"/>
    <p:sldId id="29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9B"/>
    <a:srgbClr val="318ABE"/>
    <a:srgbClr val="3F358B"/>
    <a:srgbClr val="25BBD4"/>
    <a:srgbClr val="3AC791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>
      <p:cViewPr varScale="1">
        <p:scale>
          <a:sx n="72" d="100"/>
          <a:sy n="72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23/11/2016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/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/>
              <a:t>Click to edit Master text</a:t>
            </a:r>
            <a:br>
              <a:rPr lang="es-MX" noProof="0"/>
            </a:br>
            <a:r>
              <a:rPr lang="es-MX" noProof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/>
              <a:t>Voice of the Costumer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Benefits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</a:t>
            </a:r>
            <a:br>
              <a:rPr lang="es-MX" noProof="0"/>
            </a:br>
            <a:r>
              <a:rPr lang="es-MX" noProof="0"/>
              <a:t>edit Master </a:t>
            </a:r>
            <a:br>
              <a:rPr lang="es-MX" noProof="0"/>
            </a:br>
            <a:r>
              <a:rPr lang="es-MX" noProof="0"/>
              <a:t>title style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  <a:p>
            <a:pPr lvl="2"/>
            <a:endParaRPr lang="es-MX" noProof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cs typeface="Arial" charset="0"/>
              </a:rPr>
              <a:t>|</a:t>
            </a:r>
            <a:r>
              <a:rPr lang="es-MX" sz="800" baseline="0" noProof="0">
                <a:cs typeface="Arial" charset="0"/>
              </a:rPr>
              <a:t>  </a:t>
            </a:r>
            <a:r>
              <a:rPr lang="es-MX" sz="800" noProof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504056"/>
          </a:xfrm>
        </p:spPr>
        <p:txBody>
          <a:bodyPr/>
          <a:lstStyle/>
          <a:p>
            <a:r>
              <a:rPr lang="es-419" dirty="0" err="1"/>
              <a:t>Exam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endParaRPr lang="es-419" sz="2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5536" y="909875"/>
            <a:ext cx="7750278" cy="5151051"/>
            <a:chOff x="395536" y="909875"/>
            <a:chExt cx="7750278" cy="5151051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909875"/>
              <a:ext cx="7750278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1. </a:t>
              </a:r>
              <a:r>
                <a:rPr lang="en-US" sz="900" dirty="0">
                  <a:cs typeface="Courier New" panose="02070309020205020404" pitchFamily="49" charset="0"/>
                </a:rPr>
                <a:t>Get all </a:t>
              </a:r>
              <a:r>
                <a:rPr lang="es-419" sz="900" i="1" dirty="0" err="1"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cs typeface="Courier New" panose="02070309020205020404" pitchFamily="49" charset="0"/>
                </a:rPr>
                <a:t>containint</a:t>
              </a:r>
              <a:r>
                <a:rPr lang="en-US" sz="900" dirty="0">
                  <a:cs typeface="Courier New" panose="02070309020205020404" pitchFamily="49" charset="0"/>
                </a:rPr>
                <a:t> ‘</a:t>
              </a:r>
              <a:r>
                <a:rPr lang="es-419" sz="900" dirty="0">
                  <a:cs typeface="Courier New" panose="02070309020205020404" pitchFamily="49" charset="0"/>
                </a:rPr>
                <a:t>set</a:t>
              </a:r>
              <a:r>
                <a:rPr lang="en-US" sz="900" dirty="0">
                  <a:cs typeface="Courier New" panose="02070309020205020404" pitchFamily="49" charset="0"/>
                </a:rPr>
                <a:t>’ as description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unit_price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cs typeface="Courier New" panose="02070309020205020404" pitchFamily="49" charset="0"/>
                </a:rPr>
                <a:t> 500 and 23000.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s-419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2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amount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of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per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ShipTo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Status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other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419" sz="900" dirty="0">
                  <a:cs typeface="Courier New" panose="02070309020205020404" pitchFamily="49" charset="0"/>
                </a:rPr>
                <a:t>3. </a:t>
              </a:r>
              <a:r>
                <a:rPr lang="en-US" sz="900" dirty="0">
                  <a:cs typeface="Courier New" panose="02070309020205020404" pitchFamily="49" charset="0"/>
                </a:rPr>
                <a:t>Get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mínimum_line_amount</a:t>
              </a:r>
              <a:r>
                <a:rPr lang="es-419" sz="900" dirty="0">
                  <a:cs typeface="Courier New" panose="02070309020205020404" pitchFamily="49" charset="0"/>
                </a:rPr>
                <a:t> per </a:t>
              </a:r>
              <a:r>
                <a:rPr lang="es-419" sz="900" dirty="0" err="1">
                  <a:cs typeface="Courier New" panose="02070309020205020404" pitchFamily="49" charset="0"/>
                </a:rPr>
                <a:t>Order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OrderLines</a:t>
              </a:r>
              <a:r>
                <a:rPr lang="en-US" sz="900" dirty="0">
                  <a:cs typeface="Courier New" panose="02070309020205020404" pitchFamily="49" charset="0"/>
                </a:rPr>
                <a:t> w</a:t>
              </a:r>
              <a:r>
                <a:rPr lang="es-419" sz="900" dirty="0" err="1">
                  <a:cs typeface="Courier New" panose="02070309020205020404" pitchFamily="49" charset="0"/>
                </a:rPr>
                <a:t>here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i="1" dirty="0">
                  <a:cs typeface="Courier New" panose="02070309020205020404" pitchFamily="49" charset="0"/>
                </a:rPr>
                <a:t> are </a:t>
              </a:r>
              <a:r>
                <a:rPr lang="es-419" sz="900" dirty="0" err="1">
                  <a:cs typeface="Courier New" panose="02070309020205020404" pitchFamily="49" charset="0"/>
                </a:rPr>
                <a:t>among</a:t>
              </a:r>
              <a:r>
                <a:rPr lang="es-419" sz="900" dirty="0">
                  <a:cs typeface="Courier New" panose="02070309020205020404" pitchFamily="49" charset="0"/>
                </a:rPr>
                <a:t>  (3100, 3300) and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minumum_line_amount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cs typeface="Courier New" panose="02070309020205020404" pitchFamily="49" charset="0"/>
                </a:rPr>
                <a:t> 1,500.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250315"/>
              <a:ext cx="7678270" cy="666517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2636912"/>
              <a:ext cx="1790700" cy="733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390" y="4293096"/>
              <a:ext cx="1703545" cy="1767830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6369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endParaRPr lang="es-419" sz="2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552" y="1268760"/>
            <a:ext cx="4896544" cy="1429109"/>
            <a:chOff x="539552" y="1268760"/>
            <a:chExt cx="4896544" cy="1429109"/>
          </a:xfrm>
        </p:grpSpPr>
        <p:sp>
          <p:nvSpPr>
            <p:cNvPr id="10" name="TextBox 9"/>
            <p:cNvSpPr txBox="1"/>
            <p:nvPr/>
          </p:nvSpPr>
          <p:spPr>
            <a:xfrm>
              <a:off x="539552" y="1268760"/>
              <a:ext cx="4896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4. </a:t>
              </a:r>
              <a:r>
                <a:rPr lang="es-419" sz="900" dirty="0" err="1">
                  <a:cs typeface="Courier New" panose="02070309020205020404" pitchFamily="49" charset="0"/>
                </a:rPr>
                <a:t>Create</a:t>
              </a:r>
              <a:r>
                <a:rPr lang="es-419" sz="900" dirty="0">
                  <a:cs typeface="Courier New" panose="02070309020205020404" pitchFamily="49" charset="0"/>
                </a:rPr>
                <a:t> a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that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includes</a:t>
              </a:r>
              <a:r>
                <a:rPr lang="es-419" sz="900" dirty="0">
                  <a:cs typeface="Courier New" panose="02070309020205020404" pitchFamily="49" charset="0"/>
                </a:rPr>
                <a:t> per </a:t>
              </a:r>
              <a:r>
                <a:rPr lang="es-419" sz="900" i="1" dirty="0" err="1">
                  <a:cs typeface="Courier New" panose="02070309020205020404" pitchFamily="49" charset="0"/>
                </a:rPr>
                <a:t>payment_method_id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total of </a:t>
              </a:r>
              <a:r>
                <a:rPr lang="es-419" sz="900" dirty="0" err="1"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cs typeface="Courier New" panose="02070309020205020404" pitchFamily="49" charset="0"/>
                </a:rPr>
                <a:t> in </a:t>
              </a:r>
              <a:r>
                <a:rPr lang="es-419" sz="900" dirty="0" err="1"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cs typeface="Courier New" panose="02070309020205020404" pitchFamily="49" charset="0"/>
                </a:rPr>
                <a:t> Status.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has to </a:t>
              </a:r>
              <a:r>
                <a:rPr lang="es-419" sz="900" dirty="0" err="1">
                  <a:cs typeface="Courier New" panose="02070309020205020404" pitchFamily="49" charset="0"/>
                </a:rPr>
                <a:t>cosider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only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Order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cs typeface="Courier New" panose="02070309020205020404" pitchFamily="49" charset="0"/>
                </a:rPr>
                <a:t> dada of 2015.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844824"/>
              <a:ext cx="4355976" cy="853045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193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000" dirty="0" err="1">
                <a:latin typeface="+mj-lt"/>
              </a:rPr>
              <a:t>Joins</a:t>
            </a:r>
            <a:endParaRPr lang="en-US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4</a:t>
            </a:fld>
            <a:endParaRPr lang="es-MX" noProof="0"/>
          </a:p>
        </p:txBody>
      </p:sp>
      <p:sp>
        <p:nvSpPr>
          <p:cNvPr id="29" name="TextBox 28"/>
          <p:cNvSpPr txBox="1"/>
          <p:nvPr/>
        </p:nvSpPr>
        <p:spPr>
          <a:xfrm>
            <a:off x="929426" y="1052736"/>
            <a:ext cx="501072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1. Get the </a:t>
            </a:r>
            <a:r>
              <a:rPr lang="en-US" sz="900" i="1" dirty="0">
                <a:cs typeface="Courier New" panose="02070309020205020404" pitchFamily="49" charset="0"/>
              </a:rPr>
              <a:t>number of </a:t>
            </a:r>
            <a:r>
              <a:rPr lang="es-MX" sz="900" i="1" dirty="0" err="1">
                <a:cs typeface="Courier New" panose="02070309020205020404" pitchFamily="49" charset="0"/>
              </a:rPr>
              <a:t>carts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ShipTo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i="1" dirty="0">
                <a:cs typeface="Courier New" panose="02070309020205020404" pitchFamily="49" charset="0"/>
              </a:rPr>
              <a:t>Status</a:t>
            </a:r>
            <a:r>
              <a:rPr lang="es-MX" sz="900" dirty="0">
                <a:cs typeface="Courier New" panose="02070309020205020404" pitchFamily="49" charset="0"/>
              </a:rPr>
              <a:t>, </a:t>
            </a:r>
            <a:r>
              <a:rPr lang="es-MX" sz="900" dirty="0" err="1">
                <a:cs typeface="Courier New" panose="02070309020205020404" pitchFamily="49" charset="0"/>
              </a:rPr>
              <a:t>from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Carts</a:t>
            </a:r>
            <a:r>
              <a:rPr lang="es-MX" sz="900" dirty="0">
                <a:cs typeface="Courier New" panose="02070309020205020404" pitchFamily="49" charset="0"/>
              </a:rPr>
              <a:t> “CREATED” and “DELIVERED” and </a:t>
            </a:r>
            <a:r>
              <a:rPr lang="es-MX" sz="900" dirty="0" err="1">
                <a:cs typeface="Courier New" panose="02070309020205020404" pitchFamily="49" charset="0"/>
              </a:rPr>
              <a:t>which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the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average</a:t>
            </a:r>
            <a:r>
              <a:rPr lang="es-MX" sz="900" dirty="0">
                <a:cs typeface="Courier New" panose="02070309020205020404" pitchFamily="49" charset="0"/>
              </a:rPr>
              <a:t> of </a:t>
            </a:r>
            <a:r>
              <a:rPr lang="es-MX" sz="900" dirty="0" err="1">
                <a:cs typeface="Courier New" panose="02070309020205020404" pitchFamily="49" charset="0"/>
              </a:rPr>
              <a:t>cart_amount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on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each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group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is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between</a:t>
            </a:r>
            <a:r>
              <a:rPr lang="es-MX" sz="900" dirty="0">
                <a:cs typeface="Courier New" panose="02070309020205020404" pitchFamily="49" charset="0"/>
              </a:rPr>
              <a:t> $ 3,000 and $ 15,000.</a:t>
            </a:r>
          </a:p>
          <a:p>
            <a:endParaRPr lang="es-419" sz="900" dirty="0">
              <a:cs typeface="Courier New" panose="02070309020205020404" pitchFamily="49" charset="0"/>
            </a:endParaRPr>
          </a:p>
          <a:p>
            <a:r>
              <a:rPr lang="es-419" sz="900" dirty="0" err="1">
                <a:cs typeface="Courier New" panose="02070309020205020404" pitchFamily="49" charset="0"/>
              </a:rPr>
              <a:t>Include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the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relevant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description</a:t>
            </a:r>
            <a:r>
              <a:rPr lang="es-419" sz="900" dirty="0">
                <a:cs typeface="Courier New" panose="02070309020205020404" pitchFamily="49" charset="0"/>
              </a:rPr>
              <a:t> for </a:t>
            </a:r>
            <a:r>
              <a:rPr lang="es-419" sz="900" dirty="0" err="1">
                <a:cs typeface="Courier New" panose="02070309020205020404" pitchFamily="49" charset="0"/>
              </a:rPr>
              <a:t>ShipTo</a:t>
            </a:r>
            <a:r>
              <a:rPr lang="es-419" sz="900" dirty="0">
                <a:cs typeface="Courier New" panose="02070309020205020404" pitchFamily="49" charset="0"/>
              </a:rPr>
              <a:t> and Status.</a:t>
            </a: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n-US" sz="900" dirty="0">
              <a:cs typeface="Courier New" panose="02070309020205020404" pitchFamily="49" charset="0"/>
            </a:endParaRPr>
          </a:p>
          <a:p>
            <a:endParaRPr lang="en-US" sz="900" dirty="0">
              <a:cs typeface="Courier New" panose="02070309020205020404" pitchFamily="49" charset="0"/>
            </a:endParaRPr>
          </a:p>
          <a:p>
            <a:r>
              <a:rPr lang="en-US" sz="900" dirty="0">
                <a:cs typeface="Courier New" panose="02070309020205020404" pitchFamily="49" charset="0"/>
              </a:rPr>
              <a:t>2. Get the </a:t>
            </a:r>
            <a:r>
              <a:rPr lang="en-US" sz="900" i="1" dirty="0">
                <a:cs typeface="Courier New" panose="02070309020205020404" pitchFamily="49" charset="0"/>
              </a:rPr>
              <a:t>number of </a:t>
            </a:r>
            <a:r>
              <a:rPr lang="es-MX" sz="900" i="1" dirty="0" err="1">
                <a:cs typeface="Courier New" panose="02070309020205020404" pitchFamily="49" charset="0"/>
              </a:rPr>
              <a:t>Items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i="1" dirty="0" err="1">
                <a:cs typeface="Courier New" panose="02070309020205020404" pitchFamily="49" charset="0"/>
              </a:rPr>
              <a:t>UnitOfMeasure</a:t>
            </a:r>
            <a:r>
              <a:rPr lang="es-MX" sz="900" dirty="0">
                <a:cs typeface="Courier New" panose="02070309020205020404" pitchFamily="49" charset="0"/>
              </a:rPr>
              <a:t>. </a:t>
            </a:r>
          </a:p>
          <a:p>
            <a:endParaRPr lang="es-MX" sz="900" dirty="0">
              <a:cs typeface="Courier New" panose="02070309020205020404" pitchFamily="49" charset="0"/>
            </a:endParaRPr>
          </a:p>
          <a:p>
            <a:r>
              <a:rPr lang="es-MX" sz="900" dirty="0" err="1">
                <a:cs typeface="Courier New" panose="02070309020205020404" pitchFamily="49" charset="0"/>
              </a:rPr>
              <a:t>Sort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the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result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dirty="0" err="1">
                <a:cs typeface="Courier New" panose="02070309020205020404" pitchFamily="49" charset="0"/>
              </a:rPr>
              <a:t>then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>
                <a:cs typeface="Courier New" panose="02070309020205020404" pitchFamily="49" charset="0"/>
              </a:rPr>
              <a:t>UOM</a:t>
            </a:r>
            <a:r>
              <a:rPr lang="es-MX" sz="900" dirty="0">
                <a:cs typeface="Courier New" panose="02070309020205020404" pitchFamily="49" charset="0"/>
              </a:rPr>
              <a:t>.</a:t>
            </a:r>
            <a:endParaRPr lang="en-US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22" y="3501007"/>
            <a:ext cx="2172714" cy="2995713"/>
          </a:xfrm>
          <a:prstGeom prst="rect">
            <a:avLst/>
          </a:prstGeom>
          <a:ln>
            <a:solidFill>
              <a:srgbClr val="276B9B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8" y="1700808"/>
            <a:ext cx="6349162" cy="1047380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180699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90e5e253-50b2-47e0-ab40-088f51eedba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1951</TotalTime>
  <Words>177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Query Buildings</vt:lpstr>
      <vt:lpstr>Query Buildings</vt:lpstr>
      <vt:lpstr>Joins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Gonzalez</cp:lastModifiedBy>
  <cp:revision>109</cp:revision>
  <dcterms:created xsi:type="dcterms:W3CDTF">2015-07-21T17:59:36Z</dcterms:created>
  <dcterms:modified xsi:type="dcterms:W3CDTF">2016-11-23T22:38:55Z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