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8"/>
  </p:notesMasterIdLst>
  <p:handoutMasterIdLst>
    <p:handoutMasterId r:id="rId19"/>
  </p:handoutMasterIdLst>
  <p:sldIdLst>
    <p:sldId id="290" r:id="rId6"/>
    <p:sldId id="285" r:id="rId7"/>
    <p:sldId id="293" r:id="rId8"/>
    <p:sldId id="294" r:id="rId9"/>
    <p:sldId id="296" r:id="rId10"/>
    <p:sldId id="295" r:id="rId11"/>
    <p:sldId id="297" r:id="rId12"/>
    <p:sldId id="298" r:id="rId13"/>
    <p:sldId id="300" r:id="rId14"/>
    <p:sldId id="288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8B"/>
    <a:srgbClr val="3AC791"/>
    <a:srgbClr val="25BBD4"/>
    <a:srgbClr val="276B9B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>
        <p:scale>
          <a:sx n="80" d="100"/>
          <a:sy n="80" d="100"/>
        </p:scale>
        <p:origin x="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23/11/2016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773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419" dirty="0" err="1"/>
              <a:t>Joins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err="1">
                <a:latin typeface="+mj-lt"/>
              </a:rPr>
              <a:t>Exercises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11</a:t>
            </a:fld>
            <a:endParaRPr lang="es-MX" noProof="0"/>
          </a:p>
        </p:txBody>
      </p:sp>
      <p:sp>
        <p:nvSpPr>
          <p:cNvPr id="29" name="TextBox 28"/>
          <p:cNvSpPr txBox="1"/>
          <p:nvPr/>
        </p:nvSpPr>
        <p:spPr>
          <a:xfrm>
            <a:off x="929426" y="1052736"/>
            <a:ext cx="501072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1.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ShipTo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>
                <a:cs typeface="Courier New" panose="02070309020205020404" pitchFamily="49" charset="0"/>
              </a:rPr>
              <a:t>Status</a:t>
            </a:r>
            <a:r>
              <a:rPr lang="es-MX" sz="900" dirty="0">
                <a:cs typeface="Courier New" panose="02070309020205020404" pitchFamily="49" charset="0"/>
              </a:rPr>
              <a:t>, </a:t>
            </a:r>
            <a:r>
              <a:rPr lang="es-MX" sz="900" dirty="0" err="1">
                <a:cs typeface="Courier New" panose="02070309020205020404" pitchFamily="49" charset="0"/>
              </a:rPr>
              <a:t>from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“CREATED” and “DELIVERED” and </a:t>
            </a:r>
            <a:r>
              <a:rPr lang="es-MX" sz="900" dirty="0" err="1">
                <a:cs typeface="Courier New" panose="02070309020205020404" pitchFamily="49" charset="0"/>
              </a:rPr>
              <a:t>which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average</a:t>
            </a:r>
            <a:r>
              <a:rPr lang="es-MX" sz="900" dirty="0">
                <a:cs typeface="Courier New" panose="02070309020205020404" pitchFamily="49" charset="0"/>
              </a:rPr>
              <a:t> of </a:t>
            </a:r>
            <a:r>
              <a:rPr lang="es-MX" sz="900" dirty="0" err="1">
                <a:cs typeface="Courier New" panose="02070309020205020404" pitchFamily="49" charset="0"/>
              </a:rPr>
              <a:t>cart_amount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on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each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group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is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between</a:t>
            </a:r>
            <a:r>
              <a:rPr lang="es-MX" sz="900" dirty="0">
                <a:cs typeface="Courier New" panose="02070309020205020404" pitchFamily="49" charset="0"/>
              </a:rPr>
              <a:t> $ 3,000 and $ 15,000.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r>
              <a:rPr lang="es-419" sz="900" dirty="0" err="1">
                <a:cs typeface="Courier New" panose="02070309020205020404" pitchFamily="49" charset="0"/>
              </a:rPr>
              <a:t>Include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relevant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description</a:t>
            </a:r>
            <a:r>
              <a:rPr lang="es-419" sz="900" dirty="0">
                <a:cs typeface="Courier New" panose="02070309020205020404" pitchFamily="49" charset="0"/>
              </a:rPr>
              <a:t> for </a:t>
            </a:r>
            <a:r>
              <a:rPr lang="es-419" sz="900" dirty="0" err="1">
                <a:cs typeface="Courier New" panose="02070309020205020404" pitchFamily="49" charset="0"/>
              </a:rPr>
              <a:t>ShipTo</a:t>
            </a:r>
            <a:r>
              <a:rPr lang="es-419" sz="900" dirty="0">
                <a:cs typeface="Courier New" panose="02070309020205020404" pitchFamily="49" charset="0"/>
              </a:rPr>
              <a:t> and Status.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22" y="3501007"/>
            <a:ext cx="2172714" cy="2995713"/>
          </a:xfrm>
          <a:prstGeom prst="rect">
            <a:avLst/>
          </a:prstGeom>
          <a:ln>
            <a:solidFill>
              <a:srgbClr val="276B9B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8" y="1700808"/>
            <a:ext cx="6349162" cy="104738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4774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3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pic>
        <p:nvPicPr>
          <p:cNvPr id="1026" name="Picture 2" descr="https://www.codejobs.biz/www/lib/files/images/186fad67402f0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239743" cy="62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3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573016"/>
            <a:ext cx="45365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  <a:cs typeface="Courier New" panose="02070309020205020404" pitchFamily="49" charset="0"/>
              </a:rPr>
              <a:t>1. Get all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Users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data and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Ship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To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u.username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u.name user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st.ship_to_id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st.name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st.address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user u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u.user_role_id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60684" y="827785"/>
            <a:ext cx="3055600" cy="2055806"/>
            <a:chOff x="3860684" y="827785"/>
            <a:chExt cx="3055600" cy="2055806"/>
          </a:xfrm>
        </p:grpSpPr>
        <p:cxnSp>
          <p:nvCxnSpPr>
            <p:cNvPr id="13" name="Straight Arrow Connector 12"/>
            <p:cNvCxnSpPr>
              <a:stCxn id="28" idx="2"/>
              <a:endCxn id="8" idx="0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1819" y="2204864"/>
              <a:ext cx="2583541" cy="67872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Picture 2" descr="Inner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9" y="836712"/>
            <a:ext cx="147805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818" y="4071058"/>
            <a:ext cx="5914638" cy="726094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6644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4</a:t>
            </a:fld>
            <a:endParaRPr lang="es-MX" noProof="0"/>
          </a:p>
        </p:txBody>
      </p:sp>
      <p:sp>
        <p:nvSpPr>
          <p:cNvPr id="18" name="TextBox 17"/>
          <p:cNvSpPr txBox="1"/>
          <p:nvPr/>
        </p:nvSpPr>
        <p:spPr>
          <a:xfrm>
            <a:off x="539552" y="1037635"/>
            <a:ext cx="51125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2.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Get all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data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from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containing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“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ca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” as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description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whose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ShippingZone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cost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is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greater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than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$ 50.</a:t>
            </a:r>
          </a:p>
          <a:p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city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sz.*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state s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shipping_zone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s.shipping_zone_id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sz.shipping_zone_id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'%ca%'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shipping_cost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50;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361195"/>
            <a:ext cx="5976664" cy="2471732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3918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LEFT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5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LEFT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Create a report f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n 2015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Status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and their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_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date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if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result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cart_id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60684" y="825886"/>
            <a:ext cx="3055600" cy="2171066"/>
            <a:chOff x="3707904" y="841294"/>
            <a:chExt cx="3361160" cy="238817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488384" y="1674288"/>
              <a:ext cx="1015717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88" y="841294"/>
              <a:ext cx="1584176" cy="832994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504101" y="1674288"/>
              <a:ext cx="772875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707904" y="845846"/>
              <a:ext cx="1560959" cy="828442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3153" y="2348880"/>
              <a:ext cx="2841895" cy="88058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16" name="Picture 4" descr="Left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5537"/>
            <a:ext cx="1495703" cy="9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923" y="3593491"/>
            <a:ext cx="4116469" cy="257181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468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LEFT (</a:t>
            </a:r>
            <a:r>
              <a:rPr lang="es-419" sz="2400" dirty="0" err="1">
                <a:hlinkClick r:id="rId2"/>
              </a:rPr>
              <a:t>excluding</a:t>
            </a:r>
            <a:r>
              <a:rPr lang="es-419" sz="2400" dirty="0">
                <a:hlinkClick r:id="rId2"/>
              </a:rPr>
              <a:t>)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6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LEFT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4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Create a report f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n 2015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Include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Status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c.lines_amount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c.shipping_amount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60684" y="825886"/>
            <a:ext cx="3055600" cy="1710443"/>
            <a:chOff x="3860684" y="825886"/>
            <a:chExt cx="3055600" cy="171044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4827" y="2191480"/>
              <a:ext cx="2767413" cy="344849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23" name="Picture 6" descr="Left excluding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827176"/>
            <a:ext cx="1493198" cy="9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849" y="4293096"/>
            <a:ext cx="5846623" cy="556356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609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RIGHT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7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973413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5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ount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ncluding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city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results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Number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of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cities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cities,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60684" y="657481"/>
            <a:ext cx="3055600" cy="2195455"/>
            <a:chOff x="3860684" y="827785"/>
            <a:chExt cx="3055600" cy="2195455"/>
          </a:xfrm>
        </p:grpSpPr>
        <p:cxnSp>
          <p:nvCxnSpPr>
            <p:cNvPr id="13" name="Straight Arrow Connector 12"/>
            <p:cNvCxnSpPr>
              <a:stCxn id="28" idx="2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436" y="2226072"/>
              <a:ext cx="2579924" cy="7971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20" name="Picture 2" descr="Right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5" y="815165"/>
            <a:ext cx="1512163" cy="9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896" y="3703847"/>
            <a:ext cx="4320480" cy="2677481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2816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RIGHT (</a:t>
            </a:r>
            <a:r>
              <a:rPr lang="es-419" sz="2400" dirty="0" err="1">
                <a:latin typeface="+mj-lt"/>
                <a:hlinkClick r:id="rId2"/>
              </a:rPr>
              <a:t>excluding</a:t>
            </a:r>
            <a:r>
              <a:rPr lang="es-419" sz="2400" dirty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8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6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Get a list of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State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that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don't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have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any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cs typeface="Courier New" panose="02070309020205020404" pitchFamily="49" charset="0"/>
              </a:rPr>
              <a:t>Citiy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in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report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of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exercise 5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0684" y="825886"/>
            <a:ext cx="3055600" cy="1705110"/>
            <a:chOff x="3860684" y="825886"/>
            <a:chExt cx="3055600" cy="1705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3921" y="2208728"/>
              <a:ext cx="2680327" cy="3222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5122" name="Picture 2" descr="Right excluding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764704"/>
            <a:ext cx="1608113" cy="10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60" y="3645024"/>
            <a:ext cx="2041096" cy="2635746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85323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FULL [OUTER]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9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32" name="Picture 8" descr="Full outer joi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" y="836712"/>
            <a:ext cx="1484594" cy="9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60684" y="692696"/>
            <a:ext cx="3055600" cy="2339651"/>
            <a:chOff x="3860684" y="825886"/>
            <a:chExt cx="3055600" cy="233965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5641" y="2204864"/>
              <a:ext cx="2658607" cy="960673"/>
            </a:xfrm>
            <a:prstGeom prst="rect">
              <a:avLst/>
            </a:prstGeom>
            <a:solidFill>
              <a:srgbClr val="3F358B"/>
            </a:solidFill>
            <a:ln>
              <a:solidFill>
                <a:srgbClr val="3F358B"/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57722" y="5372383"/>
            <a:ext cx="250574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r>
              <a:rPr lang="es-419" sz="11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 bwMode="auto">
          <a:xfrm>
            <a:off x="273696" y="3501008"/>
            <a:ext cx="7194430" cy="4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2"/>
                </a:solidFill>
                <a:latin typeface="Rockwell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pPr algn="l"/>
            <a:r>
              <a:rPr lang="es-419" sz="2400" dirty="0">
                <a:latin typeface="+mj-lt"/>
                <a:hlinkClick r:id="rId2"/>
              </a:rPr>
              <a:t>FULL [OUTER] (</a:t>
            </a:r>
            <a:r>
              <a:rPr lang="es-419" sz="2400" dirty="0" err="1">
                <a:latin typeface="+mj-lt"/>
                <a:hlinkClick r:id="rId2"/>
              </a:rPr>
              <a:t>Excluding</a:t>
            </a:r>
            <a:r>
              <a:rPr lang="es-419" sz="2400" dirty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pic>
        <p:nvPicPr>
          <p:cNvPr id="27" name="Picture 2" descr="Outer excluding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" y="4227670"/>
            <a:ext cx="1466350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852350" y="4525830"/>
            <a:ext cx="3055600" cy="1782657"/>
            <a:chOff x="3852350" y="4185693"/>
            <a:chExt cx="3055600" cy="1782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561877" y="4942960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790" y="4185693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5485256" y="4942960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52350" y="4189831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3811" y="5566380"/>
              <a:ext cx="2476421" cy="401970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80239425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0e5e253-50b2-47e0-ab40-088f51eedba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1005</TotalTime>
  <Words>674</Words>
  <Application>Microsoft Office PowerPoint</Application>
  <PresentationFormat>On-screen Show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PowerPoint Presentation</vt:lpstr>
      <vt:lpstr>INNER JOIN</vt:lpstr>
      <vt:lpstr>INNER JOIN</vt:lpstr>
      <vt:lpstr>LEFT JOIN</vt:lpstr>
      <vt:lpstr>LEFT (excluding) JOIN</vt:lpstr>
      <vt:lpstr>RIGHT JOIN</vt:lpstr>
      <vt:lpstr>RIGHT (excluding) JOIN</vt:lpstr>
      <vt:lpstr>FULL [OUTER] JOIN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64</cp:revision>
  <dcterms:created xsi:type="dcterms:W3CDTF">2015-07-21T17:59:36Z</dcterms:created>
  <dcterms:modified xsi:type="dcterms:W3CDTF">2016-11-23T22:31:44Z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