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21"/>
  </p:notesMasterIdLst>
  <p:handoutMasterIdLst>
    <p:handoutMasterId r:id="rId22"/>
  </p:handoutMasterIdLst>
  <p:sldIdLst>
    <p:sldId id="290" r:id="rId6"/>
    <p:sldId id="293" r:id="rId7"/>
    <p:sldId id="291" r:id="rId8"/>
    <p:sldId id="298" r:id="rId9"/>
    <p:sldId id="299" r:id="rId10"/>
    <p:sldId id="294" r:id="rId11"/>
    <p:sldId id="304" r:id="rId12"/>
    <p:sldId id="302" r:id="rId13"/>
    <p:sldId id="303" r:id="rId14"/>
    <p:sldId id="297" r:id="rId15"/>
    <p:sldId id="300" r:id="rId16"/>
    <p:sldId id="301" r:id="rId17"/>
    <p:sldId id="296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4" autoAdjust="0"/>
    <p:restoredTop sz="81326" autoAdjust="0"/>
  </p:normalViewPr>
  <p:slideViewPr>
    <p:cSldViewPr>
      <p:cViewPr varScale="1">
        <p:scale>
          <a:sx n="59" d="100"/>
          <a:sy n="59" d="100"/>
        </p:scale>
        <p:origin x="-19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07/09/2015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07/09/2015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Briefing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Web Descriptor</a:t>
            </a:r>
            <a:r>
              <a:rPr lang="es-MX" baseline="0" dirty="0" smtClean="0"/>
              <a:t> file (web.xml)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208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Describe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some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differences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among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WebServer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WebContainer</a:t>
            </a:r>
            <a:r>
              <a:rPr lang="es-MX" baseline="0" dirty="0" smtClean="0"/>
              <a:t>, EJB </a:t>
            </a:r>
            <a:r>
              <a:rPr lang="es-MX" baseline="0" dirty="0" err="1" smtClean="0"/>
              <a:t>Container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Application</a:t>
            </a:r>
            <a:r>
              <a:rPr lang="es-MX" baseline="0" dirty="0" smtClean="0"/>
              <a:t> Server.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095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Briefing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JEE </a:t>
            </a:r>
            <a:r>
              <a:rPr lang="es-MX" dirty="0" err="1" smtClean="0"/>
              <a:t>Stack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err="1" smtClean="0"/>
              <a:t>Briefing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some</a:t>
            </a:r>
            <a:r>
              <a:rPr lang="es-MX" dirty="0" smtClean="0"/>
              <a:t> </a:t>
            </a:r>
            <a:r>
              <a:rPr lang="es-MX" dirty="0" err="1" smtClean="0"/>
              <a:t>OpenSource</a:t>
            </a:r>
            <a:r>
              <a:rPr lang="es-MX" dirty="0" smtClean="0"/>
              <a:t>/</a:t>
            </a:r>
            <a:r>
              <a:rPr lang="es-MX" dirty="0" err="1" smtClean="0"/>
              <a:t>Commercial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Servers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acording</a:t>
            </a:r>
            <a:r>
              <a:rPr lang="es-MX" baseline="0" dirty="0" smtClean="0"/>
              <a:t> to JEE </a:t>
            </a:r>
            <a:r>
              <a:rPr lang="es-MX" baseline="0" dirty="0" err="1" smtClean="0"/>
              <a:t>Stack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supported</a:t>
            </a:r>
            <a:r>
              <a:rPr lang="es-MX" baseline="0" dirty="0" smtClean="0"/>
              <a:t> (Java EE </a:t>
            </a:r>
            <a:r>
              <a:rPr lang="es-MX" baseline="0" dirty="0" err="1" smtClean="0"/>
              <a:t>Compatibility</a:t>
            </a:r>
            <a:r>
              <a:rPr lang="es-MX" baseline="0" dirty="0" smtClean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JBoss</a:t>
            </a:r>
            <a:r>
              <a:rPr lang="es-MX" baseline="0" dirty="0" smtClean="0"/>
              <a:t> 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Tomcat</a:t>
            </a:r>
            <a:endParaRPr lang="es-MX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Jetty</a:t>
            </a:r>
            <a:endParaRPr lang="es-MX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Geronimo</a:t>
            </a:r>
            <a:endParaRPr lang="es-MX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GlassFish</a:t>
            </a:r>
            <a:endParaRPr lang="es-MX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IBM </a:t>
            </a:r>
            <a:r>
              <a:rPr lang="es-MX" baseline="0" dirty="0" err="1" smtClean="0"/>
              <a:t>WebSphere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Application</a:t>
            </a:r>
            <a:r>
              <a:rPr lang="es-MX" baseline="0" dirty="0" smtClean="0"/>
              <a:t> Server (WAS)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BEA </a:t>
            </a:r>
            <a:r>
              <a:rPr lang="es-MX" baseline="0" dirty="0" err="1" smtClean="0"/>
              <a:t>WebLogic</a:t>
            </a:r>
            <a:endParaRPr lang="es-MX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So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does Java EE compliant means?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JavaEE</a:t>
            </a:r>
            <a:r>
              <a:rPr lang="en-US" dirty="0" smtClean="0"/>
              <a:t> 5, 6</a:t>
            </a:r>
            <a:r>
              <a:rPr lang="en-US" baseline="0" dirty="0" smtClean="0"/>
              <a:t> or 7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231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Describe </a:t>
            </a:r>
            <a:r>
              <a:rPr lang="es-MX" dirty="0" err="1" smtClean="0"/>
              <a:t>advantages</a:t>
            </a:r>
            <a:r>
              <a:rPr lang="es-MX" dirty="0" smtClean="0"/>
              <a:t> and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limits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Tomcat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when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developing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an</a:t>
            </a:r>
            <a:r>
              <a:rPr lang="es-MX" baseline="0" dirty="0" smtClean="0"/>
              <a:t> Enterprise </a:t>
            </a:r>
            <a:r>
              <a:rPr lang="es-MX" baseline="0" dirty="0" err="1" smtClean="0"/>
              <a:t>Application</a:t>
            </a:r>
            <a:r>
              <a:rPr lang="es-MX" baseline="0" dirty="0" smtClean="0"/>
              <a:t> (JEE-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Application</a:t>
            </a:r>
            <a:r>
              <a:rPr lang="es-MX" baseline="0" dirty="0" smtClean="0"/>
              <a:t>)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736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Briefing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which</a:t>
            </a:r>
            <a:r>
              <a:rPr lang="es-MX" baseline="0" dirty="0" smtClean="0"/>
              <a:t> </a:t>
            </a:r>
            <a:r>
              <a:rPr lang="es-MX" dirty="0" smtClean="0"/>
              <a:t>Java</a:t>
            </a:r>
            <a:r>
              <a:rPr lang="es-MX" baseline="0" dirty="0" smtClean="0"/>
              <a:t> EE </a:t>
            </a:r>
            <a:r>
              <a:rPr lang="es-MX" baseline="0" dirty="0" err="1" smtClean="0"/>
              <a:t>standards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using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Solution</a:t>
            </a:r>
            <a:r>
              <a:rPr lang="es-MX" baseline="0" dirty="0" smtClean="0"/>
              <a:t> Software in </a:t>
            </a:r>
            <a:r>
              <a:rPr lang="es-MX" baseline="0" dirty="0" err="1" smtClean="0"/>
              <a:t>order</a:t>
            </a:r>
            <a:r>
              <a:rPr lang="es-MX" baseline="0" dirty="0" smtClean="0"/>
              <a:t> to </a:t>
            </a:r>
            <a:r>
              <a:rPr lang="es-MX" baseline="0" dirty="0" err="1" smtClean="0"/>
              <a:t>choose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correct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version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tools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567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hyperlink" Target="http://localhost:9090/JavaWeb" TargetMode="Externa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omee.apache.org/" TargetMode="External"/><Relationship Id="rId3" Type="http://schemas.openxmlformats.org/officeDocument/2006/relationships/hyperlink" Target="http://tomcat.apache.org/whichversion.html" TargetMode="External"/><Relationship Id="rId7" Type="http://schemas.openxmlformats.org/officeDocument/2006/relationships/hyperlink" Target="https://tomcat.apache.org/maven-plugin-2.2/tomcat7-maven-plugin/plugin-info.html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tomcat.apache.org/maven-plugin-2.2/run-mojo-features.html" TargetMode="External"/><Relationship Id="rId5" Type="http://schemas.openxmlformats.org/officeDocument/2006/relationships/hyperlink" Target="http://tomcat.apache.org/maven-plugin.html" TargetMode="External"/><Relationship Id="rId4" Type="http://schemas.openxmlformats.org/officeDocument/2006/relationships/hyperlink" Target="https://tomcat.apache.org/tomcat-7.0-doc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uisf.robles@softtek.com" TargetMode="External"/><Relationship Id="rId2" Type="http://schemas.openxmlformats.org/officeDocument/2006/relationships/hyperlink" Target="mailto:erio.garcia@softtek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 Web Introduction</a:t>
            </a:r>
          </a:p>
          <a:p>
            <a:r>
              <a:rPr lang="en-US" dirty="0" smtClean="0"/>
              <a:t>(Apache Tomcat)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424408" y="2276872"/>
            <a:ext cx="4038600" cy="4099944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Deploy</a:t>
            </a:r>
            <a:r>
              <a:rPr lang="es-MX" b="1" dirty="0" smtClean="0"/>
              <a:t> / </a:t>
            </a:r>
            <a:r>
              <a:rPr lang="es-MX" b="1" dirty="0" err="1" smtClean="0"/>
              <a:t>Undeploy</a:t>
            </a:r>
            <a:r>
              <a:rPr lang="es-MX" b="1" dirty="0" smtClean="0"/>
              <a:t> </a:t>
            </a:r>
            <a:r>
              <a:rPr lang="es-MX" b="1" dirty="0" err="1" smtClean="0"/>
              <a:t>from</a:t>
            </a:r>
            <a:r>
              <a:rPr lang="es-MX" b="1" dirty="0" smtClean="0"/>
              <a:t> </a:t>
            </a:r>
            <a:r>
              <a:rPr lang="es-MX" b="1" dirty="0" err="1" smtClean="0"/>
              <a:t>external</a:t>
            </a:r>
            <a:r>
              <a:rPr lang="es-MX" b="1" dirty="0" smtClean="0"/>
              <a:t> </a:t>
            </a:r>
            <a:r>
              <a:rPr lang="es-MX" b="1" dirty="0" err="1" smtClean="0"/>
              <a:t>Tomcat</a:t>
            </a:r>
            <a:r>
              <a:rPr lang="es-MX" b="1" dirty="0" smtClean="0"/>
              <a:t> Server</a:t>
            </a:r>
          </a:p>
          <a:p>
            <a:endParaRPr lang="es-MX" dirty="0"/>
          </a:p>
          <a:p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resources</a:t>
            </a:r>
            <a:r>
              <a:rPr lang="es-MX" dirty="0" smtClean="0"/>
              <a:t> (RAM) to run a </a:t>
            </a:r>
            <a:r>
              <a:rPr lang="es-MX" dirty="0" err="1" smtClean="0"/>
              <a:t>Tomcat</a:t>
            </a:r>
            <a:r>
              <a:rPr lang="es-MX" dirty="0" smtClean="0"/>
              <a:t> </a:t>
            </a:r>
            <a:r>
              <a:rPr lang="es-MX" dirty="0" err="1" smtClean="0"/>
              <a:t>instance</a:t>
            </a:r>
            <a:r>
              <a:rPr lang="es-MX" dirty="0" smtClean="0"/>
              <a:t> in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own</a:t>
            </a:r>
            <a:r>
              <a:rPr lang="es-MX" dirty="0" smtClean="0"/>
              <a:t> </a:t>
            </a:r>
            <a:r>
              <a:rPr lang="es-MX" dirty="0" err="1" smtClean="0"/>
              <a:t>computer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exists</a:t>
            </a:r>
            <a:r>
              <a:rPr lang="es-MX" dirty="0" smtClean="0"/>
              <a:t> a </a:t>
            </a:r>
            <a:r>
              <a:rPr lang="es-MX" dirty="0" err="1" smtClean="0"/>
              <a:t>DevServer</a:t>
            </a:r>
            <a:r>
              <a:rPr lang="es-MX" dirty="0" smtClean="0"/>
              <a:t> </a:t>
            </a:r>
            <a:r>
              <a:rPr lang="es-MX" dirty="0" err="1" smtClean="0"/>
              <a:t>preconfigurated</a:t>
            </a:r>
            <a:r>
              <a:rPr lang="es-MX" dirty="0" smtClean="0"/>
              <a:t> to </a:t>
            </a:r>
            <a:r>
              <a:rPr lang="es-MX" dirty="0" err="1" smtClean="0"/>
              <a:t>deploy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WebApplication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necessary</a:t>
            </a:r>
            <a:r>
              <a:rPr lang="es-MX" dirty="0" smtClean="0"/>
              <a:t> to </a:t>
            </a:r>
            <a:r>
              <a:rPr lang="es-MX" dirty="0" err="1" smtClean="0"/>
              <a:t>download</a:t>
            </a:r>
            <a:r>
              <a:rPr lang="es-MX" dirty="0" smtClean="0"/>
              <a:t> </a:t>
            </a:r>
            <a:r>
              <a:rPr lang="es-MX" dirty="0" err="1" smtClean="0"/>
              <a:t>binary</a:t>
            </a:r>
            <a:r>
              <a:rPr lang="es-MX" dirty="0" smtClean="0"/>
              <a:t> of </a:t>
            </a:r>
            <a:r>
              <a:rPr lang="es-MX" dirty="0" err="1" smtClean="0"/>
              <a:t>Tomcat</a:t>
            </a:r>
            <a:r>
              <a:rPr lang="es-MX" dirty="0" smtClean="0"/>
              <a:t> and to run </a:t>
            </a:r>
            <a:r>
              <a:rPr lang="es-MX" dirty="0" err="1" smtClean="0"/>
              <a:t>it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4008" y="2276872"/>
            <a:ext cx="4038600" cy="4171952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Running</a:t>
            </a:r>
            <a:r>
              <a:rPr lang="es-MX" b="1" dirty="0" smtClean="0"/>
              <a:t> a </a:t>
            </a:r>
            <a:r>
              <a:rPr lang="es-MX" b="1" dirty="0" err="1" smtClean="0"/>
              <a:t>embedded</a:t>
            </a:r>
            <a:r>
              <a:rPr lang="es-MX" b="1" dirty="0" smtClean="0"/>
              <a:t> </a:t>
            </a:r>
            <a:r>
              <a:rPr lang="es-MX" b="1" dirty="0" err="1" smtClean="0"/>
              <a:t>Tomcat</a:t>
            </a:r>
            <a:endParaRPr lang="es-MX" b="1" dirty="0" smtClean="0"/>
          </a:p>
          <a:p>
            <a:endParaRPr lang="es-MX" dirty="0"/>
          </a:p>
          <a:p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don’t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binary</a:t>
            </a:r>
            <a:r>
              <a:rPr lang="es-MX" dirty="0" smtClean="0"/>
              <a:t> of </a:t>
            </a:r>
            <a:r>
              <a:rPr lang="es-MX" dirty="0" err="1" smtClean="0"/>
              <a:t>Tomcat</a:t>
            </a:r>
            <a:endParaRPr lang="es-MX" dirty="0"/>
          </a:p>
          <a:p>
            <a:endParaRPr lang="es-MX" dirty="0" smtClean="0"/>
          </a:p>
          <a:p>
            <a:r>
              <a:rPr lang="en-US" dirty="0"/>
              <a:t>It is lightweight alternative to test a Web application</a:t>
            </a:r>
            <a:endParaRPr lang="es-MX" dirty="0"/>
          </a:p>
          <a:p>
            <a:endParaRPr lang="es-MX" dirty="0" smtClean="0"/>
          </a:p>
          <a:p>
            <a:r>
              <a:rPr lang="en-US" dirty="0"/>
              <a:t>S</a:t>
            </a:r>
            <a:r>
              <a:rPr lang="en-US" dirty="0" smtClean="0"/>
              <a:t>pecify</a:t>
            </a:r>
            <a:r>
              <a:rPr lang="en-US" dirty="0"/>
              <a:t> </a:t>
            </a:r>
            <a:r>
              <a:rPr lang="en-US" b="1" dirty="0"/>
              <a:t>port</a:t>
            </a:r>
            <a:r>
              <a:rPr lang="en-US" dirty="0"/>
              <a:t> where Tomcat </a:t>
            </a:r>
            <a:r>
              <a:rPr lang="en-US" dirty="0" smtClean="0"/>
              <a:t>runs</a:t>
            </a:r>
          </a:p>
          <a:p>
            <a:endParaRPr lang="en-US" dirty="0"/>
          </a:p>
          <a:p>
            <a:r>
              <a:rPr lang="en-US" dirty="0"/>
              <a:t>You can run your </a:t>
            </a:r>
            <a:r>
              <a:rPr lang="en-US" dirty="0" smtClean="0"/>
              <a:t>through Maven </a:t>
            </a:r>
            <a:r>
              <a:rPr lang="en-US" dirty="0"/>
              <a:t>without deploying your WAR file to an Apache Tomcat instance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Apache </a:t>
            </a:r>
            <a:r>
              <a:rPr lang="es-MX" dirty="0" err="1"/>
              <a:t>Tomcat</a:t>
            </a:r>
            <a:r>
              <a:rPr lang="es-MX" dirty="0"/>
              <a:t> </a:t>
            </a:r>
            <a:r>
              <a:rPr lang="es-MX" dirty="0" err="1"/>
              <a:t>Maven</a:t>
            </a:r>
            <a:r>
              <a:rPr lang="es-MX" dirty="0"/>
              <a:t> </a:t>
            </a:r>
            <a:r>
              <a:rPr lang="es-MX" dirty="0" err="1"/>
              <a:t>Plugin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10</a:t>
            </a:fld>
            <a:endParaRPr lang="en-US" noProof="0"/>
          </a:p>
        </p:txBody>
      </p:sp>
      <p:sp>
        <p:nvSpPr>
          <p:cNvPr id="7" name="4 Marcador de contenido"/>
          <p:cNvSpPr txBox="1">
            <a:spLocks/>
          </p:cNvSpPr>
          <p:nvPr/>
        </p:nvSpPr>
        <p:spPr bwMode="auto">
          <a:xfrm>
            <a:off x="609600" y="1268760"/>
            <a:ext cx="770681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Apache Tomcat Maven Plugin </a:t>
            </a:r>
            <a:r>
              <a:rPr lang="en-US" b="1" dirty="0"/>
              <a:t>provides goals to manipulate WAR </a:t>
            </a:r>
            <a:r>
              <a:rPr lang="en-US" dirty="0"/>
              <a:t>projects within the Apache Tomcat servlet container.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837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Configure a </a:t>
            </a:r>
            <a:r>
              <a:rPr lang="es-MX" dirty="0" err="1" smtClean="0"/>
              <a:t>Tomcat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r>
              <a:rPr lang="es-MX" dirty="0" smtClean="0"/>
              <a:t> ($</a:t>
            </a:r>
            <a:r>
              <a:rPr lang="es-MX" dirty="0" err="1" smtClean="0"/>
              <a:t>Tomcat_HOME</a:t>
            </a:r>
            <a:r>
              <a:rPr lang="es-MX" dirty="0" smtClean="0"/>
              <a:t>/</a:t>
            </a:r>
            <a:r>
              <a:rPr lang="es-MX" dirty="0" err="1" smtClean="0"/>
              <a:t>conf</a:t>
            </a:r>
            <a:r>
              <a:rPr lang="es-MX" dirty="0" smtClean="0"/>
              <a:t>/tomcat-users.xml)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Configure </a:t>
            </a:r>
            <a:r>
              <a:rPr lang="es-MX" dirty="0" err="1" smtClean="0"/>
              <a:t>maven</a:t>
            </a:r>
            <a:r>
              <a:rPr lang="es-MX" dirty="0" smtClean="0"/>
              <a:t> to be </a:t>
            </a:r>
            <a:r>
              <a:rPr lang="es-MX" dirty="0" err="1" smtClean="0"/>
              <a:t>able</a:t>
            </a:r>
            <a:r>
              <a:rPr lang="es-MX" dirty="0" smtClean="0"/>
              <a:t> to </a:t>
            </a:r>
            <a:r>
              <a:rPr lang="es-MX" dirty="0" err="1" smtClean="0"/>
              <a:t>login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Tomcat</a:t>
            </a:r>
            <a:r>
              <a:rPr lang="es-MX" dirty="0" smtClean="0"/>
              <a:t> manager </a:t>
            </a:r>
            <a:r>
              <a:rPr lang="es-MX" dirty="0" err="1" smtClean="0"/>
              <a:t>application</a:t>
            </a:r>
            <a:r>
              <a:rPr lang="es-MX" dirty="0"/>
              <a:t> </a:t>
            </a:r>
            <a:r>
              <a:rPr lang="es-MX" dirty="0" smtClean="0"/>
              <a:t>($MAVEN_HOME/</a:t>
            </a:r>
            <a:r>
              <a:rPr lang="es-MX" dirty="0" err="1" smtClean="0"/>
              <a:t>conf</a:t>
            </a:r>
            <a:r>
              <a:rPr lang="es-MX" dirty="0" smtClean="0"/>
              <a:t>/settings.xml)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err="1" smtClean="0"/>
              <a:t>Modify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pom.xml file to </a:t>
            </a:r>
            <a:r>
              <a:rPr lang="es-MX" dirty="0" err="1" smtClean="0"/>
              <a:t>include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tomcat-maven-plugin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Deploy</a:t>
            </a:r>
            <a:r>
              <a:rPr lang="es-MX" dirty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to </a:t>
            </a:r>
            <a:r>
              <a:rPr lang="es-MX" dirty="0" err="1" smtClean="0"/>
              <a:t>Tomcat</a:t>
            </a:r>
            <a:endParaRPr lang="es-MX" dirty="0" smtClean="0"/>
          </a:p>
          <a:p>
            <a:pPr marL="414000" lvl="1" indent="0">
              <a:buNone/>
            </a:pPr>
            <a:r>
              <a:rPr lang="es-MX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tomcat6:deploy</a:t>
            </a:r>
          </a:p>
          <a:p>
            <a:pPr marL="414000" lvl="1" indent="0">
              <a:buNone/>
            </a:pPr>
            <a:r>
              <a:rPr lang="es-MX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tomcat6:undeploy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Deploy</a:t>
            </a:r>
            <a:r>
              <a:rPr lang="es-MX" dirty="0" smtClean="0"/>
              <a:t> a </a:t>
            </a:r>
            <a:r>
              <a:rPr lang="es-MX" dirty="0" err="1" smtClean="0"/>
              <a:t>maven</a:t>
            </a:r>
            <a:r>
              <a:rPr lang="es-MX" dirty="0" smtClean="0"/>
              <a:t> </a:t>
            </a:r>
            <a:r>
              <a:rPr lang="es-MX" dirty="0" err="1" smtClean="0"/>
              <a:t>WebApp</a:t>
            </a:r>
            <a:r>
              <a:rPr lang="es-MX" dirty="0" smtClean="0"/>
              <a:t> to </a:t>
            </a:r>
            <a:r>
              <a:rPr lang="es-MX" dirty="0" err="1" smtClean="0"/>
              <a:t>Tomcat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11</a:t>
            </a:fld>
            <a:endParaRPr lang="en-US" noProof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0" y="2276872"/>
            <a:ext cx="4104456" cy="66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2" y="4365104"/>
            <a:ext cx="2057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0265"/>
            <a:ext cx="37147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76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err="1"/>
              <a:t>Modify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pom.xml file to </a:t>
            </a:r>
            <a:r>
              <a:rPr lang="es-MX" dirty="0" err="1"/>
              <a:t>include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 smtClean="0"/>
              <a:t>tomcat-maven-plugin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/>
              <a:t>Deploy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application</a:t>
            </a:r>
            <a:r>
              <a:rPr lang="es-MX" dirty="0"/>
              <a:t> to </a:t>
            </a:r>
            <a:r>
              <a:rPr lang="es-MX" dirty="0" err="1"/>
              <a:t>Tomcat</a:t>
            </a:r>
            <a:endParaRPr lang="es-MX" dirty="0"/>
          </a:p>
          <a:p>
            <a:pPr marL="414000" lvl="1" indent="0">
              <a:buNone/>
            </a:pP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tomcat6:clean </a:t>
            </a:r>
            <a:r>
              <a:rPr lang="es-MX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es-MX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4000" lvl="1" indent="0">
              <a:buNone/>
            </a:pPr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4000" lvl="1" indent="0">
              <a:buNone/>
            </a:pP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tomcat6:run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Running</a:t>
            </a:r>
            <a:r>
              <a:rPr lang="es-MX" b="1" dirty="0"/>
              <a:t> a </a:t>
            </a:r>
            <a:r>
              <a:rPr lang="es-MX" b="1" dirty="0" err="1"/>
              <a:t>embedded</a:t>
            </a:r>
            <a:r>
              <a:rPr lang="es-MX" b="1" dirty="0"/>
              <a:t> </a:t>
            </a:r>
            <a:r>
              <a:rPr lang="es-MX" b="1" dirty="0" err="1" smtClean="0"/>
              <a:t>Tomcat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12</a:t>
            </a:fld>
            <a:endParaRPr lang="en-US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4671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68" y="1665392"/>
            <a:ext cx="362417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443" y="2852936"/>
            <a:ext cx="3934419" cy="146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Marcador de contenido"/>
          <p:cNvSpPr>
            <a:spLocks noGrp="1"/>
          </p:cNvSpPr>
          <p:nvPr>
            <p:ph sz="half" idx="1"/>
          </p:nvPr>
        </p:nvSpPr>
        <p:spPr>
          <a:xfrm>
            <a:off x="4752058" y="4563728"/>
            <a:ext cx="4038600" cy="146387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hlinkClick r:id="rId5"/>
              </a:rPr>
              <a:t>http</a:t>
            </a:r>
            <a:r>
              <a:rPr lang="es-MX">
                <a:hlinkClick r:id="rId5"/>
              </a:rPr>
              <a:t>://</a:t>
            </a:r>
            <a:r>
              <a:rPr lang="es-MX" smtClean="0">
                <a:hlinkClick r:id="rId5"/>
              </a:rPr>
              <a:t>localhost:9090/JavaWeb</a:t>
            </a:r>
            <a:r>
              <a:rPr lang="es-MX" smtClean="0"/>
              <a:t> 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23" y="5030071"/>
            <a:ext cx="3948939" cy="160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21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sz="1600" dirty="0">
                <a:hlinkClick r:id="rId2"/>
              </a:rPr>
              <a:t>http://docs.oracle.com/javaee/6/tutorial/doc/p1.html</a:t>
            </a:r>
            <a:endParaRPr lang="es-MX" sz="1600" dirty="0" smtClean="0">
              <a:hlinkClick r:id="rId2"/>
            </a:endParaRPr>
          </a:p>
          <a:p>
            <a:r>
              <a:rPr lang="es-MX" sz="1600" dirty="0">
                <a:hlinkClick r:id="rId2"/>
              </a:rPr>
              <a:t>http://</a:t>
            </a:r>
            <a:r>
              <a:rPr lang="es-MX" sz="1600" dirty="0" smtClean="0">
                <a:hlinkClick r:id="rId2"/>
              </a:rPr>
              <a:t>www.oracle.com/technetwork/java/javaee/overview/compatibility-jsp-136984.html</a:t>
            </a:r>
          </a:p>
          <a:p>
            <a:endParaRPr lang="es-MX" sz="1600" dirty="0">
              <a:hlinkClick r:id="rId2"/>
            </a:endParaRPr>
          </a:p>
          <a:p>
            <a:r>
              <a:rPr lang="es-MX" sz="1600" dirty="0" smtClean="0">
                <a:hlinkClick r:id="rId2"/>
              </a:rPr>
              <a:t>http</a:t>
            </a:r>
            <a:r>
              <a:rPr lang="es-MX" sz="1600" dirty="0">
                <a:hlinkClick r:id="rId2"/>
              </a:rPr>
              <a:t>://</a:t>
            </a:r>
            <a:r>
              <a:rPr lang="es-MX" sz="1600" dirty="0" smtClean="0">
                <a:hlinkClick r:id="rId2"/>
              </a:rPr>
              <a:t>tomcat.apache.org</a:t>
            </a:r>
            <a:endParaRPr lang="es-MX" sz="1600" dirty="0" smtClean="0"/>
          </a:p>
          <a:p>
            <a:r>
              <a:rPr lang="es-MX" sz="1600" dirty="0">
                <a:hlinkClick r:id="rId3"/>
              </a:rPr>
              <a:t>http://</a:t>
            </a:r>
            <a:r>
              <a:rPr lang="es-MX" sz="1600" dirty="0" smtClean="0">
                <a:hlinkClick r:id="rId3"/>
              </a:rPr>
              <a:t>tomcat.apache.org/whichversion.html</a:t>
            </a:r>
            <a:r>
              <a:rPr lang="es-MX" sz="1600" dirty="0" smtClean="0"/>
              <a:t> </a:t>
            </a:r>
          </a:p>
          <a:p>
            <a:endParaRPr lang="es-MX" sz="1600" dirty="0"/>
          </a:p>
          <a:p>
            <a:r>
              <a:rPr lang="es-MX" sz="1600" dirty="0">
                <a:hlinkClick r:id="rId4"/>
              </a:rPr>
              <a:t>http://tomcat.apache.org/tomcat-6.0-doc/index.html</a:t>
            </a:r>
          </a:p>
          <a:p>
            <a:r>
              <a:rPr lang="es-MX" sz="1600" dirty="0" smtClean="0">
                <a:hlinkClick r:id="rId4"/>
              </a:rPr>
              <a:t>https</a:t>
            </a:r>
            <a:r>
              <a:rPr lang="es-MX" sz="1600" dirty="0">
                <a:hlinkClick r:id="rId4"/>
              </a:rPr>
              <a:t>://</a:t>
            </a:r>
            <a:r>
              <a:rPr lang="es-MX" sz="1600" dirty="0" smtClean="0">
                <a:hlinkClick r:id="rId4"/>
              </a:rPr>
              <a:t>tomcat.apache.org/tomcat-7.0-doc/index.html</a:t>
            </a:r>
            <a:r>
              <a:rPr lang="es-MX" sz="1600" dirty="0" smtClean="0"/>
              <a:t> </a:t>
            </a:r>
          </a:p>
          <a:p>
            <a:endParaRPr lang="es-MX" sz="1600" dirty="0"/>
          </a:p>
          <a:p>
            <a:r>
              <a:rPr lang="es-MX" sz="1600" dirty="0">
                <a:hlinkClick r:id="rId5"/>
              </a:rPr>
              <a:t>http://</a:t>
            </a:r>
            <a:r>
              <a:rPr lang="es-MX" sz="1600" dirty="0" smtClean="0">
                <a:hlinkClick r:id="rId5"/>
              </a:rPr>
              <a:t>tomcat.apache.org/maven-plugin.html</a:t>
            </a:r>
            <a:endParaRPr lang="es-MX" sz="1600" dirty="0" smtClean="0"/>
          </a:p>
          <a:p>
            <a:r>
              <a:rPr lang="es-MX" sz="1600" dirty="0" smtClean="0">
                <a:hlinkClick r:id="rId6"/>
              </a:rPr>
              <a:t>http</a:t>
            </a:r>
            <a:r>
              <a:rPr lang="es-MX" sz="1600" dirty="0">
                <a:hlinkClick r:id="rId6"/>
              </a:rPr>
              <a:t>://</a:t>
            </a:r>
            <a:r>
              <a:rPr lang="es-MX" sz="1600" dirty="0" smtClean="0">
                <a:hlinkClick r:id="rId6"/>
              </a:rPr>
              <a:t>tomcat.apache.org/maven-plugin-2.2/run-mojo-features.html</a:t>
            </a:r>
            <a:endParaRPr lang="es-MX" sz="1600" dirty="0" smtClean="0"/>
          </a:p>
          <a:p>
            <a:r>
              <a:rPr lang="es-MX" sz="1600" dirty="0" smtClean="0">
                <a:hlinkClick r:id="rId7"/>
              </a:rPr>
              <a:t>https</a:t>
            </a:r>
            <a:r>
              <a:rPr lang="es-MX" sz="1600" dirty="0">
                <a:hlinkClick r:id="rId7"/>
              </a:rPr>
              <a:t>://</a:t>
            </a:r>
            <a:r>
              <a:rPr lang="es-MX" sz="1600" dirty="0" smtClean="0">
                <a:hlinkClick r:id="rId7"/>
              </a:rPr>
              <a:t>tomcat.apache.org/maven-plugin-2.2/tomcat7-maven-plugin/plugin-info.html</a:t>
            </a:r>
            <a:endParaRPr lang="es-MX" sz="1600" dirty="0" smtClean="0"/>
          </a:p>
          <a:p>
            <a:endParaRPr lang="es-MX" sz="1600" dirty="0" smtClean="0"/>
          </a:p>
          <a:p>
            <a:r>
              <a:rPr lang="es-MX" sz="1600" dirty="0">
                <a:hlinkClick r:id="rId8"/>
              </a:rPr>
              <a:t>http://tomee.apache.org</a:t>
            </a:r>
            <a:r>
              <a:rPr lang="es-MX" sz="1600" dirty="0" smtClean="0">
                <a:hlinkClick r:id="rId8"/>
              </a:rPr>
              <a:t>/</a:t>
            </a:r>
            <a:r>
              <a:rPr lang="es-MX" sz="1600" dirty="0" smtClean="0"/>
              <a:t> </a:t>
            </a:r>
            <a:endParaRPr lang="es-MX" sz="1600" dirty="0"/>
          </a:p>
          <a:p>
            <a:endParaRPr lang="es-MX" sz="1600" dirty="0"/>
          </a:p>
          <a:p>
            <a:endParaRPr lang="es-MX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Links and </a:t>
            </a:r>
            <a:r>
              <a:rPr lang="es-MX" dirty="0" err="1" smtClean="0"/>
              <a:t>References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50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Erio</a:t>
            </a:r>
            <a:r>
              <a:rPr lang="en-US" dirty="0"/>
              <a:t> Cesar García </a:t>
            </a:r>
            <a:r>
              <a:rPr lang="en-US" dirty="0" smtClean="0"/>
              <a:t>Lujan</a:t>
            </a:r>
          </a:p>
          <a:p>
            <a:r>
              <a:rPr lang="en-US" dirty="0" smtClean="0">
                <a:hlinkClick r:id="rId2"/>
              </a:rPr>
              <a:t>erio.garcia@softtek.com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Luis Robles</a:t>
            </a:r>
          </a:p>
          <a:p>
            <a:r>
              <a:rPr lang="en-US" dirty="0" smtClean="0">
                <a:hlinkClick r:id="rId3"/>
              </a:rPr>
              <a:t>luisf.robles@softtek.com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Related to training material </a:t>
            </a:r>
          </a:p>
          <a:p>
            <a:r>
              <a:rPr lang="en-US" dirty="0" smtClean="0"/>
              <a:t>(Java Web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588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Beginners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51542"/>
              </p:ext>
            </p:extLst>
          </p:nvPr>
        </p:nvGraphicFramePr>
        <p:xfrm>
          <a:off x="899592" y="4538816"/>
          <a:ext cx="756084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8"/>
                <a:gridCol w="936104"/>
                <a:gridCol w="2808312"/>
                <a:gridCol w="1512168"/>
                <a:gridCol w="1512168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2015/08/04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Luis Robles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1: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Java Web Introduction</a:t>
            </a:r>
            <a:br>
              <a:rPr lang="en-US" dirty="0" smtClean="0"/>
            </a:br>
            <a:r>
              <a:rPr lang="en-US" dirty="0" smtClean="0"/>
              <a:t>(Apache Tomcat)</a:t>
            </a:r>
            <a:endParaRPr lang="en-US" dirty="0"/>
          </a:p>
        </p:txBody>
      </p:sp>
      <p:pic>
        <p:nvPicPr>
          <p:cNvPr id="2" name="Picture 2" descr="http://www.javatpoint.com/images/respo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44" y="4025095"/>
            <a:ext cx="4611638" cy="22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Java web application </a:t>
            </a:r>
            <a:r>
              <a:rPr lang="en-US" b="1" dirty="0"/>
              <a:t>generates interactive web pages </a:t>
            </a:r>
            <a:r>
              <a:rPr lang="en-US" dirty="0"/>
              <a:t>containing various types of markup language (HTML, XML, and so on) and </a:t>
            </a:r>
            <a:r>
              <a:rPr lang="en-US" b="1" dirty="0"/>
              <a:t>dynamic content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typically comprised of web components such as </a:t>
            </a:r>
            <a:r>
              <a:rPr lang="en-US" dirty="0" err="1"/>
              <a:t>JavaServer</a:t>
            </a:r>
            <a:r>
              <a:rPr lang="en-US" dirty="0"/>
              <a:t> Pages (</a:t>
            </a:r>
            <a:r>
              <a:rPr lang="en-US" b="1" dirty="0"/>
              <a:t>JSP</a:t>
            </a:r>
            <a:r>
              <a:rPr lang="en-US" dirty="0"/>
              <a:t>), </a:t>
            </a:r>
            <a:r>
              <a:rPr lang="en-US" b="1" dirty="0"/>
              <a:t>servlets</a:t>
            </a:r>
            <a:r>
              <a:rPr lang="en-US" dirty="0"/>
              <a:t> and </a:t>
            </a:r>
            <a:r>
              <a:rPr lang="en-US" b="1" dirty="0"/>
              <a:t>JavaBeans</a:t>
            </a:r>
            <a:r>
              <a:rPr lang="en-US" dirty="0"/>
              <a:t> to modify and temporarily store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/>
              <a:t>Java Servlet and JSPs are </a:t>
            </a:r>
            <a:r>
              <a:rPr lang="en-US" b="1" dirty="0"/>
              <a:t>server side technologies </a:t>
            </a:r>
            <a:r>
              <a:rPr lang="en-US" dirty="0"/>
              <a:t>to extend the capability of web servers by providing support for dynamic response and data persistence.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Interact</a:t>
            </a:r>
            <a:r>
              <a:rPr lang="en-US" dirty="0"/>
              <a:t> with </a:t>
            </a:r>
            <a:r>
              <a:rPr lang="en-US" b="1" dirty="0"/>
              <a:t>databases</a:t>
            </a:r>
            <a:r>
              <a:rPr lang="en-US" dirty="0"/>
              <a:t> and </a:t>
            </a:r>
            <a:r>
              <a:rPr lang="en-US" b="1" dirty="0"/>
              <a:t>web services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Render content in response to client requests.</a:t>
            </a:r>
            <a:endParaRPr lang="es-MX" dirty="0"/>
          </a:p>
          <a:p>
            <a:endParaRPr lang="es-MX" sz="1400" dirty="0" smtClean="0"/>
          </a:p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n-US" dirty="0"/>
              <a:t>can be deployed as a </a:t>
            </a:r>
            <a:r>
              <a:rPr lang="en-US" b="1" dirty="0"/>
              <a:t>WAR</a:t>
            </a:r>
            <a:r>
              <a:rPr lang="en-US" dirty="0"/>
              <a:t> (</a:t>
            </a:r>
            <a:r>
              <a:rPr lang="en-US" b="1" dirty="0"/>
              <a:t>W</a:t>
            </a:r>
            <a:r>
              <a:rPr lang="en-US" dirty="0"/>
              <a:t>eb </a:t>
            </a:r>
            <a:r>
              <a:rPr lang="en-US" b="1" dirty="0" err="1"/>
              <a:t>AR</a:t>
            </a:r>
            <a:r>
              <a:rPr lang="en-US" dirty="0" err="1"/>
              <a:t>chive</a:t>
            </a:r>
            <a:r>
              <a:rPr lang="en-US" dirty="0"/>
              <a:t>) </a:t>
            </a:r>
            <a:r>
              <a:rPr lang="en-US" dirty="0" smtClean="0"/>
              <a:t>file</a:t>
            </a:r>
          </a:p>
          <a:p>
            <a:endParaRPr lang="en-US" sz="1400" dirty="0"/>
          </a:p>
          <a:p>
            <a:r>
              <a:rPr lang="en-US" dirty="0"/>
              <a:t>Java web application </a:t>
            </a:r>
            <a:r>
              <a:rPr lang="en-US" b="1" dirty="0"/>
              <a:t>require a web container</a:t>
            </a:r>
            <a:r>
              <a:rPr lang="en-US" dirty="0"/>
              <a:t>, such as Tomcat 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Java Web </a:t>
            </a:r>
            <a:r>
              <a:rPr lang="es-MX" dirty="0" err="1" smtClean="0"/>
              <a:t>Application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4</a:t>
            </a:fld>
            <a:endParaRPr lang="en-US" noProof="0"/>
          </a:p>
        </p:txBody>
      </p:sp>
      <p:pic>
        <p:nvPicPr>
          <p:cNvPr id="5124" name="Picture 4" descr="http://www.journaldev.com/wp-content/uploads/2013/08/WAR-directory-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87159"/>
            <a:ext cx="3918248" cy="20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41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4685837" cy="4970594"/>
          </a:xfrm>
        </p:spPr>
        <p:txBody>
          <a:bodyPr/>
          <a:lstStyle/>
          <a:p>
            <a:r>
              <a:rPr lang="es-MX" dirty="0" smtClean="0"/>
              <a:t>Java EE: Java Enterprise </a:t>
            </a:r>
            <a:r>
              <a:rPr lang="es-MX" dirty="0" err="1" smtClean="0"/>
              <a:t>Edition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Java EE </a:t>
            </a:r>
            <a:r>
              <a:rPr lang="es-MX" dirty="0" err="1" smtClean="0"/>
              <a:t>platform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driven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goals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 smtClean="0"/>
              <a:t>Providing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API </a:t>
            </a:r>
            <a:r>
              <a:rPr lang="es-MX" dirty="0" err="1" smtClean="0"/>
              <a:t>specifications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are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building</a:t>
            </a:r>
            <a:r>
              <a:rPr lang="es-MX" dirty="0" smtClean="0"/>
              <a:t> blocks of </a:t>
            </a:r>
            <a:r>
              <a:rPr lang="es-MX" dirty="0" err="1" smtClean="0"/>
              <a:t>the</a:t>
            </a:r>
            <a:r>
              <a:rPr lang="es-MX" dirty="0" smtClean="0"/>
              <a:t> web </a:t>
            </a:r>
            <a:r>
              <a:rPr lang="es-MX" dirty="0" err="1" smtClean="0"/>
              <a:t>application</a:t>
            </a:r>
            <a:r>
              <a:rPr lang="es-MX" dirty="0" smtClean="0"/>
              <a:t>.</a:t>
            </a:r>
          </a:p>
          <a:p>
            <a:pPr lvl="1"/>
            <a:endParaRPr lang="es-MX" dirty="0"/>
          </a:p>
          <a:p>
            <a:pPr lvl="1"/>
            <a:r>
              <a:rPr lang="es-MX" dirty="0" err="1" smtClean="0"/>
              <a:t>Standardizing</a:t>
            </a:r>
            <a:r>
              <a:rPr lang="es-MX" dirty="0" smtClean="0"/>
              <a:t> and </a:t>
            </a:r>
            <a:r>
              <a:rPr lang="es-MX" dirty="0" err="1" smtClean="0"/>
              <a:t>reducing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complexity</a:t>
            </a:r>
            <a:r>
              <a:rPr lang="es-MX" dirty="0" smtClean="0"/>
              <a:t> of </a:t>
            </a:r>
            <a:r>
              <a:rPr lang="es-MX" dirty="0" err="1" smtClean="0"/>
              <a:t>enterprise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development</a:t>
            </a:r>
            <a:r>
              <a:rPr lang="es-MX" dirty="0" smtClean="0"/>
              <a:t>.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providing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defines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implementing</a:t>
            </a:r>
            <a:r>
              <a:rPr lang="es-MX" dirty="0" smtClean="0"/>
              <a:t> </a:t>
            </a:r>
            <a:r>
              <a:rPr lang="es-MX" dirty="0" err="1" smtClean="0"/>
              <a:t>services</a:t>
            </a:r>
            <a:r>
              <a:rPr lang="es-MX" dirty="0" smtClean="0"/>
              <a:t> as </a:t>
            </a:r>
            <a:r>
              <a:rPr lang="es-MX" dirty="0" err="1" smtClean="0"/>
              <a:t>multitiered</a:t>
            </a:r>
            <a:r>
              <a:rPr lang="es-MX" dirty="0" smtClean="0"/>
              <a:t> </a:t>
            </a:r>
            <a:r>
              <a:rPr lang="es-MX" dirty="0" err="1" smtClean="0"/>
              <a:t>applications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evolution</a:t>
            </a:r>
            <a:r>
              <a:rPr lang="es-MX" dirty="0" smtClean="0"/>
              <a:t> of </a:t>
            </a:r>
            <a:r>
              <a:rPr lang="es-MX" dirty="0" err="1" smtClean="0"/>
              <a:t>JavaEE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5</a:t>
            </a:fld>
            <a:endParaRPr lang="en-US" noProof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33866"/>
            <a:ext cx="6048672" cy="181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docs.oracle.com/javaee/6/tutorial/doc/figures/overview-architecture-co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09" y="1700808"/>
            <a:ext cx="386869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74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Web Server </a:t>
            </a:r>
            <a:r>
              <a:rPr lang="en-US" dirty="0"/>
              <a:t>or </a:t>
            </a:r>
            <a:r>
              <a:rPr lang="en-US" b="1" dirty="0"/>
              <a:t>HTTP </a:t>
            </a:r>
            <a:r>
              <a:rPr lang="en-US" b="1" dirty="0" smtClean="0"/>
              <a:t>Server</a:t>
            </a:r>
            <a:r>
              <a:rPr lang="en-US" dirty="0" smtClean="0"/>
              <a:t> is </a:t>
            </a:r>
            <a:r>
              <a:rPr lang="en-US" dirty="0"/>
              <a:t>designed to serve HTTP </a:t>
            </a:r>
            <a:r>
              <a:rPr lang="en-US" dirty="0" smtClean="0"/>
              <a:t>Content (</a:t>
            </a:r>
            <a:r>
              <a:rPr lang="en-US" dirty="0"/>
              <a:t>mostly designed to serve static content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Java: </a:t>
            </a:r>
            <a:r>
              <a:rPr lang="en-US" b="1" dirty="0"/>
              <a:t>Web Container </a:t>
            </a:r>
            <a:r>
              <a:rPr lang="en-US" dirty="0"/>
              <a:t>or </a:t>
            </a:r>
            <a:r>
              <a:rPr lang="en-US" b="1" dirty="0"/>
              <a:t>Servlet Container </a:t>
            </a:r>
            <a:r>
              <a:rPr lang="en-US" dirty="0"/>
              <a:t>or </a:t>
            </a:r>
            <a:r>
              <a:rPr lang="en-US" b="1" dirty="0"/>
              <a:t>Servlet Engine </a:t>
            </a:r>
            <a:r>
              <a:rPr lang="en-US" dirty="0"/>
              <a:t>: is used </a:t>
            </a:r>
            <a:r>
              <a:rPr lang="en-US" i="1" u="sng" dirty="0"/>
              <a:t>to manage the components like servlets, </a:t>
            </a:r>
            <a:r>
              <a:rPr lang="en-US" i="1" u="sng" dirty="0" smtClean="0"/>
              <a:t>JSP </a:t>
            </a:r>
            <a:r>
              <a:rPr lang="en-US" dirty="0" smtClean="0"/>
              <a:t>. It </a:t>
            </a:r>
            <a:r>
              <a:rPr lang="en-US" dirty="0"/>
              <a:t>is a part of the web server</a:t>
            </a:r>
            <a:endParaRPr lang="es-MX" i="1" u="sng" dirty="0" smtClean="0"/>
          </a:p>
          <a:p>
            <a:endParaRPr lang="es-MX" dirty="0" smtClean="0"/>
          </a:p>
          <a:p>
            <a:r>
              <a:rPr lang="en-US" dirty="0"/>
              <a:t>It is possible to run most of the </a:t>
            </a:r>
            <a:r>
              <a:rPr lang="en-US" i="1" dirty="0" err="1"/>
              <a:t>JavaEE</a:t>
            </a:r>
            <a:r>
              <a:rPr lang="en-US" i="1" dirty="0"/>
              <a:t> technologies </a:t>
            </a:r>
            <a:r>
              <a:rPr lang="en-US" dirty="0"/>
              <a:t>on a </a:t>
            </a:r>
            <a:r>
              <a:rPr lang="en-US" b="1" dirty="0"/>
              <a:t>servlet-container</a:t>
            </a:r>
            <a:r>
              <a:rPr lang="en-US" dirty="0"/>
              <a:t>, but </a:t>
            </a:r>
            <a:r>
              <a:rPr lang="en-US" b="1" dirty="0"/>
              <a:t>you have to install </a:t>
            </a:r>
            <a:r>
              <a:rPr lang="en-US" dirty="0"/>
              <a:t>a standalone implementation of the particular technology</a:t>
            </a:r>
            <a:endParaRPr lang="es-MX" dirty="0"/>
          </a:p>
          <a:p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An application server </a:t>
            </a:r>
            <a:r>
              <a:rPr lang="en-US" dirty="0"/>
              <a:t>supports the </a:t>
            </a:r>
            <a:r>
              <a:rPr lang="en-US" b="1" dirty="0"/>
              <a:t>whole </a:t>
            </a:r>
            <a:r>
              <a:rPr lang="en-US" b="1" dirty="0" err="1" smtClean="0"/>
              <a:t>JavaEE</a:t>
            </a:r>
            <a:r>
              <a:rPr lang="en-US" b="1" dirty="0" smtClean="0"/>
              <a:t> (whole JEE stack) </a:t>
            </a:r>
            <a:r>
              <a:rPr lang="en-US" dirty="0"/>
              <a:t>- EJB, JMS, CDI, JTA, the servlet API (including </a:t>
            </a:r>
            <a:r>
              <a:rPr lang="en-US" dirty="0" smtClean="0"/>
              <a:t>JSP, </a:t>
            </a:r>
            <a:r>
              <a:rPr lang="en-US" dirty="0"/>
              <a:t>JSTL),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App Server can </a:t>
            </a:r>
            <a:r>
              <a:rPr lang="en-US" b="1" dirty="0"/>
              <a:t>also serve HTTP Content </a:t>
            </a:r>
            <a:r>
              <a:rPr lang="en-US" dirty="0"/>
              <a:t>but is </a:t>
            </a:r>
            <a:r>
              <a:rPr lang="en-US" b="1" dirty="0"/>
              <a:t>not limited </a:t>
            </a:r>
            <a:r>
              <a:rPr lang="en-US" dirty="0"/>
              <a:t>to just HTTP. It can be provided other protocol support </a:t>
            </a:r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dirty="0" smtClean="0"/>
              <a:t>RMI/RPC</a:t>
            </a:r>
          </a:p>
          <a:p>
            <a:endParaRPr lang="en-US" dirty="0"/>
          </a:p>
          <a:p>
            <a:r>
              <a:rPr lang="en-US" dirty="0" smtClean="0"/>
              <a:t>App </a:t>
            </a:r>
            <a:r>
              <a:rPr lang="en-US" dirty="0"/>
              <a:t>Server can do whatever Web Server is capable of. Additionally App Server </a:t>
            </a:r>
            <a:r>
              <a:rPr lang="en-US" b="1" dirty="0"/>
              <a:t>have components and features to support Application level services</a:t>
            </a:r>
            <a:r>
              <a:rPr lang="en-US" dirty="0"/>
              <a:t> such as </a:t>
            </a:r>
            <a:r>
              <a:rPr lang="en-US" i="1" dirty="0"/>
              <a:t>Connection Pooling, Object Pooling, Transaction Support, Messaging </a:t>
            </a:r>
            <a:r>
              <a:rPr lang="en-US" i="1" dirty="0" smtClean="0"/>
              <a:t>services,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WebServer</a:t>
            </a:r>
            <a:r>
              <a:rPr lang="es-MX" dirty="0" smtClean="0"/>
              <a:t> vs </a:t>
            </a:r>
            <a:r>
              <a:rPr lang="es-MX" dirty="0" err="1" smtClean="0"/>
              <a:t>ApplicationServer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80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0"/>
          </p:nvPr>
        </p:nvSpPr>
        <p:spPr>
          <a:xfrm>
            <a:off x="323528" y="1339789"/>
            <a:ext cx="8496944" cy="4965019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Java EE </a:t>
            </a:r>
            <a:r>
              <a:rPr lang="es-MX" dirty="0" err="1"/>
              <a:t>compliant</a:t>
            </a:r>
            <a:r>
              <a:rPr lang="es-MX" dirty="0"/>
              <a:t> </a:t>
            </a:r>
            <a:r>
              <a:rPr lang="es-MX" dirty="0" smtClean="0"/>
              <a:t>server </a:t>
            </a:r>
            <a:r>
              <a:rPr lang="es-MX" dirty="0" smtClean="0">
                <a:sym typeface="Wingdings" panose="05000000000000000000" pitchFamily="2" charset="2"/>
              </a:rPr>
              <a:t> </a:t>
            </a:r>
            <a:r>
              <a:rPr lang="es-MX" dirty="0" smtClean="0"/>
              <a:t>Java </a:t>
            </a:r>
            <a:r>
              <a:rPr lang="es-MX" dirty="0"/>
              <a:t>EE </a:t>
            </a:r>
            <a:r>
              <a:rPr lang="es-MX" dirty="0" err="1" smtClean="0"/>
              <a:t>Compatibility</a:t>
            </a:r>
            <a:r>
              <a:rPr lang="es-MX" dirty="0"/>
              <a:t> </a:t>
            </a:r>
            <a:r>
              <a:rPr lang="es-MX" dirty="0" smtClean="0">
                <a:sym typeface="Wingdings" panose="05000000000000000000" pitchFamily="2" charset="2"/>
              </a:rPr>
              <a:t> </a:t>
            </a:r>
            <a:r>
              <a:rPr lang="es-MX" dirty="0"/>
              <a:t>JEE </a:t>
            </a:r>
            <a:r>
              <a:rPr lang="es-MX" dirty="0" err="1"/>
              <a:t>Stack</a:t>
            </a:r>
            <a:r>
              <a:rPr lang="es-MX" dirty="0"/>
              <a:t> </a:t>
            </a:r>
            <a:r>
              <a:rPr lang="es-MX" dirty="0" err="1"/>
              <a:t>supported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endParaRPr lang="es-MX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WebServer</a:t>
            </a:r>
            <a:r>
              <a:rPr lang="es-MX" dirty="0"/>
              <a:t> vs </a:t>
            </a:r>
            <a:r>
              <a:rPr lang="es-MX" dirty="0" err="1" smtClean="0"/>
              <a:t>ApplicationServer</a:t>
            </a:r>
            <a:r>
              <a:rPr lang="es-MX" dirty="0" smtClean="0"/>
              <a:t> (cont.)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7</a:t>
            </a:fld>
            <a:endParaRPr lang="en-US" noProof="0"/>
          </a:p>
        </p:txBody>
      </p:sp>
      <p:pic>
        <p:nvPicPr>
          <p:cNvPr id="8194" name="Picture 2" descr="http://www.ibm.com/developerworks/websphere/tutorials/wes-wpsprim1/Article1_0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183641" cy="4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7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Apache </a:t>
            </a:r>
            <a:r>
              <a:rPr lang="es-MX" dirty="0" err="1"/>
              <a:t>Tomcat</a:t>
            </a:r>
            <a:r>
              <a:rPr lang="es-MX" dirty="0"/>
              <a:t>™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b="1" dirty="0"/>
              <a:t>open </a:t>
            </a:r>
            <a:r>
              <a:rPr lang="es-MX" b="1" dirty="0" err="1"/>
              <a:t>source</a:t>
            </a:r>
            <a:r>
              <a:rPr lang="es-MX" b="1" dirty="0"/>
              <a:t> software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Java </a:t>
            </a:r>
            <a:r>
              <a:rPr lang="es-MX" dirty="0" err="1"/>
              <a:t>Servlet</a:t>
            </a:r>
            <a:r>
              <a:rPr lang="es-MX" dirty="0"/>
              <a:t>, </a:t>
            </a:r>
            <a:r>
              <a:rPr lang="es-MX" dirty="0" err="1"/>
              <a:t>JavaServer</a:t>
            </a:r>
            <a:r>
              <a:rPr lang="es-MX" dirty="0"/>
              <a:t> </a:t>
            </a:r>
            <a:r>
              <a:rPr lang="es-MX" dirty="0" err="1"/>
              <a:t>Pages</a:t>
            </a:r>
            <a:r>
              <a:rPr lang="es-MX" dirty="0"/>
              <a:t>, Java </a:t>
            </a:r>
            <a:r>
              <a:rPr lang="es-MX" dirty="0" err="1"/>
              <a:t>Expression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and Java </a:t>
            </a:r>
            <a:r>
              <a:rPr lang="es-MX" dirty="0" err="1"/>
              <a:t>WebSocket</a:t>
            </a:r>
            <a:r>
              <a:rPr lang="es-MX" dirty="0"/>
              <a:t> </a:t>
            </a:r>
            <a:r>
              <a:rPr lang="es-MX" dirty="0" err="1"/>
              <a:t>technologies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n-US" dirty="0"/>
              <a:t>Apache </a:t>
            </a:r>
            <a:r>
              <a:rPr lang="en-US" b="1" dirty="0" err="1"/>
              <a:t>TomEE</a:t>
            </a:r>
            <a:r>
              <a:rPr lang="en-US" b="1" dirty="0"/>
              <a:t> (pronounced "Tommy") </a:t>
            </a:r>
            <a:r>
              <a:rPr lang="en-US" dirty="0"/>
              <a:t>is the Java Enterprise Edition of Apache Tomcat (</a:t>
            </a:r>
            <a:r>
              <a:rPr lang="en-US" b="1" dirty="0"/>
              <a:t>Tom</a:t>
            </a:r>
            <a:r>
              <a:rPr lang="en-US" dirty="0"/>
              <a:t>cat + Java </a:t>
            </a:r>
            <a:r>
              <a:rPr lang="en-US" b="1" dirty="0"/>
              <a:t>EE</a:t>
            </a:r>
            <a:r>
              <a:rPr lang="en-US" dirty="0"/>
              <a:t> = </a:t>
            </a:r>
            <a:r>
              <a:rPr lang="en-US" b="1" dirty="0" err="1"/>
              <a:t>TomEE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TomEE</a:t>
            </a:r>
            <a:r>
              <a:rPr lang="en-US" dirty="0" smtClean="0"/>
              <a:t> in </a:t>
            </a:r>
            <a:r>
              <a:rPr lang="en-US" dirty="0"/>
              <a:t>October 2011, the project obtained certification by Oracle Corporation as a compatible implementation of the Java EE 6 Web Profile.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172272" cy="4964815"/>
          </a:xfrm>
        </p:spPr>
        <p:txBody>
          <a:bodyPr/>
          <a:lstStyle/>
          <a:p>
            <a:r>
              <a:rPr lang="en-US" dirty="0"/>
              <a:t>The Jakarta Tomcat server is an open source, </a:t>
            </a:r>
            <a:r>
              <a:rPr lang="en-US" b="1" dirty="0"/>
              <a:t>Java-based Web application container </a:t>
            </a:r>
            <a:r>
              <a:rPr lang="en-US" dirty="0"/>
              <a:t>that was created to </a:t>
            </a:r>
            <a:r>
              <a:rPr lang="en-US" i="1" u="sng" dirty="0"/>
              <a:t>run servlet and </a:t>
            </a:r>
            <a:r>
              <a:rPr lang="en-US" i="1" u="sng" dirty="0" err="1"/>
              <a:t>JavaServer</a:t>
            </a:r>
            <a:r>
              <a:rPr lang="en-US" i="1" u="sng" dirty="0"/>
              <a:t> Page </a:t>
            </a:r>
            <a:r>
              <a:rPr lang="en-US" b="1" dirty="0"/>
              <a:t>Web applications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Apache </a:t>
            </a:r>
            <a:r>
              <a:rPr lang="es-MX" dirty="0" err="1" smtClean="0"/>
              <a:t>Tomcat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8</a:t>
            </a:fld>
            <a:endParaRPr lang="en-US" noProof="0"/>
          </a:p>
        </p:txBody>
      </p:sp>
      <p:pic>
        <p:nvPicPr>
          <p:cNvPr id="6148" name="Picture 4" descr="http://antivirus.es/wp-content/uploads/2010/05/apache-tomcat_logo_nomat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51" y="2996952"/>
            <a:ext cx="25527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2.bp.blogspot.com/-3fqPxCSjNhM/UE835vsKmdI/AAAAAAAABIc/eS53Vml6yKg/s1600/web+container+ejb+contain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4251182"/>
            <a:ext cx="3333403" cy="22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err="1" smtClean="0"/>
              <a:t>Servlet</a:t>
            </a:r>
            <a:r>
              <a:rPr lang="es-MX" dirty="0" smtClean="0"/>
              <a:t>/JSP </a:t>
            </a:r>
            <a:r>
              <a:rPr lang="es-MX" dirty="0" err="1" smtClean="0"/>
              <a:t>spec</a:t>
            </a:r>
            <a:r>
              <a:rPr lang="es-MX" dirty="0" smtClean="0"/>
              <a:t> </a:t>
            </a:r>
            <a:r>
              <a:rPr lang="es-MX" dirty="0" err="1" smtClean="0"/>
              <a:t>supported</a:t>
            </a:r>
            <a:r>
              <a:rPr lang="es-MX" dirty="0" smtClean="0"/>
              <a:t> </a:t>
            </a:r>
            <a:r>
              <a:rPr lang="es-MX" dirty="0" smtClean="0">
                <a:sym typeface="Wingdings" panose="05000000000000000000" pitchFamily="2" charset="2"/>
              </a:rPr>
              <a:t> </a:t>
            </a:r>
            <a:r>
              <a:rPr lang="es-MX" dirty="0" err="1" smtClean="0">
                <a:sym typeface="Wingdings" panose="05000000000000000000" pitchFamily="2" charset="2"/>
              </a:rPr>
              <a:t>Tomcat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version</a:t>
            </a:r>
            <a:r>
              <a:rPr lang="es-MX" dirty="0" smtClean="0">
                <a:sym typeface="Wingdings" panose="05000000000000000000" pitchFamily="2" charset="2"/>
              </a:rPr>
              <a:t>  Java </a:t>
            </a:r>
            <a:r>
              <a:rPr lang="es-MX" dirty="0" err="1" smtClean="0">
                <a:sym typeface="Wingdings" panose="05000000000000000000" pitchFamily="2" charset="2"/>
              </a:rPr>
              <a:t>version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Apache </a:t>
            </a:r>
            <a:r>
              <a:rPr lang="es-MX" dirty="0" err="1" smtClean="0"/>
              <a:t>Tomcat</a:t>
            </a:r>
            <a:r>
              <a:rPr lang="es-MX" dirty="0" smtClean="0"/>
              <a:t> (cont.)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920880" cy="342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348231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0e5e253-50b2-47e0-ab40-088f51eedbac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6263</TotalTime>
  <Words>931</Words>
  <Application>Microsoft Office PowerPoint</Application>
  <PresentationFormat>On-screen Show (4:3)</PresentationFormat>
  <Paragraphs>181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PPT_InternalTemplate_EN_2015</vt:lpstr>
      <vt:lpstr>Original_Logo/ Upper layout</vt:lpstr>
      <vt:lpstr>Java Web</vt:lpstr>
      <vt:lpstr>Disclaimer</vt:lpstr>
      <vt:lpstr>Lesson 1:  Java Web Introduction (Apache Tomcat)</vt:lpstr>
      <vt:lpstr>Java Web Application</vt:lpstr>
      <vt:lpstr>The evolution of JavaEE</vt:lpstr>
      <vt:lpstr>WebServer vs ApplicationServer</vt:lpstr>
      <vt:lpstr>WebServer vs ApplicationServer (cont.)</vt:lpstr>
      <vt:lpstr>Apache Tomcat</vt:lpstr>
      <vt:lpstr>Apache Tomcat (cont.)</vt:lpstr>
      <vt:lpstr>Apache Tomcat Maven Plugin</vt:lpstr>
      <vt:lpstr>Deploy a maven WebApp to Tomcat</vt:lpstr>
      <vt:lpstr>Running a embedded Tomcat</vt:lpstr>
      <vt:lpstr>Links and References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Erio Cesar García Lujan</cp:lastModifiedBy>
  <cp:revision>70</cp:revision>
  <dcterms:created xsi:type="dcterms:W3CDTF">2015-07-23T07:25:45Z</dcterms:created>
  <dcterms:modified xsi:type="dcterms:W3CDTF">2015-09-07T16:25:21Z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