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33"/>
  </p:notesMasterIdLst>
  <p:handoutMasterIdLst>
    <p:handoutMasterId r:id="rId34"/>
  </p:handoutMasterIdLst>
  <p:sldIdLst>
    <p:sldId id="290" r:id="rId6"/>
    <p:sldId id="293" r:id="rId7"/>
    <p:sldId id="291" r:id="rId8"/>
    <p:sldId id="298" r:id="rId9"/>
    <p:sldId id="300" r:id="rId10"/>
    <p:sldId id="301" r:id="rId11"/>
    <p:sldId id="302" r:id="rId12"/>
    <p:sldId id="303" r:id="rId13"/>
    <p:sldId id="304" r:id="rId14"/>
    <p:sldId id="299" r:id="rId15"/>
    <p:sldId id="308" r:id="rId16"/>
    <p:sldId id="305" r:id="rId17"/>
    <p:sldId id="306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296" r:id="rId30"/>
    <p:sldId id="288" r:id="rId31"/>
    <p:sldId id="289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58B"/>
    <a:srgbClr val="25BBD4"/>
    <a:srgbClr val="276B9B"/>
    <a:srgbClr val="3AC791"/>
    <a:srgbClr val="FFFFFF"/>
    <a:srgbClr val="008080"/>
    <a:srgbClr val="3380B5"/>
    <a:srgbClr val="318ABE"/>
    <a:srgbClr val="317FAB"/>
    <a:srgbClr val="03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4" autoAdjust="0"/>
    <p:restoredTop sz="80516" autoAdjust="0"/>
  </p:normalViewPr>
  <p:slideViewPr>
    <p:cSldViewPr>
      <p:cViewPr varScale="1">
        <p:scale>
          <a:sx n="35" d="100"/>
          <a:sy n="35" d="100"/>
        </p:scale>
        <p:origin x="-8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07/09/2015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07/09/2015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MX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37F6BD-38D0-4C68-8BC5-3735B63F5FA1}" type="slidenum">
              <a:rPr lang="es-MX" smtClean="0"/>
              <a:pPr>
                <a:defRPr/>
              </a:pPr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824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smtClean="0"/>
              <a:t> </a:t>
            </a:r>
            <a:endParaRPr lang="en-US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text</a:t>
            </a:r>
            <a:br>
              <a:rPr lang="en-US" noProof="0" smtClean="0"/>
            </a:br>
            <a:r>
              <a:rPr lang="en-US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Voice of the Costumer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Benefits</a:t>
            </a:r>
            <a:endParaRPr lang="en-US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</a:t>
            </a:r>
            <a:br>
              <a:rPr lang="en-US" noProof="0" smtClean="0"/>
            </a:br>
            <a:r>
              <a:rPr lang="en-US" noProof="0" smtClean="0"/>
              <a:t>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27228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n-US" sz="8000" spc="600" baseline="30000" noProof="0" smtClean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A</a:t>
            </a:r>
            <a:endParaRPr lang="en-US" sz="12000" spc="600" noProof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4" r:id="rId3"/>
    <p:sldLayoutId id="2147485195" r:id="rId4"/>
    <p:sldLayoutId id="2147485164" r:id="rId5"/>
    <p:sldLayoutId id="2147485180" r:id="rId6"/>
    <p:sldLayoutId id="2147485185" r:id="rId7"/>
    <p:sldLayoutId id="214748518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2"/>
            <a:endParaRPr lang="en-US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cs typeface="Arial" charset="0"/>
              </a:rPr>
              <a:t>|</a:t>
            </a:r>
            <a:r>
              <a:rPr lang="en-US" sz="800" baseline="0" noProof="0" smtClean="0">
                <a:cs typeface="Arial" charset="0"/>
              </a:rPr>
              <a:t>  </a:t>
            </a:r>
            <a:r>
              <a:rPr lang="en-US" sz="800" noProof="0" smtClean="0">
                <a:cs typeface="Arial" charset="0"/>
              </a:rPr>
              <a:t>All Rights Reserved © Valores Corporativos Softtek S.A. de C.V. 2015. Internal.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71" r:id="rId4"/>
    <p:sldLayoutId id="2147485184" r:id="rId5"/>
    <p:sldLayoutId id="2147485187" r:id="rId6"/>
    <p:sldLayoutId id="2147485188" r:id="rId7"/>
    <p:sldLayoutId id="2147485196" r:id="rId8"/>
    <p:sldLayoutId id="2147485190" r:id="rId9"/>
    <p:sldLayoutId id="214748519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ee/7/tutorial/" TargetMode="External"/><Relationship Id="rId2" Type="http://schemas.openxmlformats.org/officeDocument/2006/relationships/hyperlink" Target="http://docs.oracle.com/javaee/6/tutorial/doc/bnafd.html" TargetMode="Externa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luisf.robles@softtek.com" TargetMode="External"/><Relationship Id="rId2" Type="http://schemas.openxmlformats.org/officeDocument/2006/relationships/hyperlink" Target="mailto:erio.garcia@softtek.co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Servlets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Servlet</a:t>
            </a:r>
            <a:r>
              <a:rPr lang="es-MX" dirty="0" smtClean="0"/>
              <a:t> </a:t>
            </a:r>
            <a:r>
              <a:rPr lang="es-MX" dirty="0" err="1" smtClean="0"/>
              <a:t>Lifecycle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10</a:t>
            </a:fld>
            <a:endParaRPr lang="en-US" noProof="0"/>
          </a:p>
        </p:txBody>
      </p:sp>
      <p:pic>
        <p:nvPicPr>
          <p:cNvPr id="2050" name="Picture 2" descr="https://sharat.files.wordpress.com/2006/09/WindowsLiveWriter/31.ExplainServletLifeCycle_FD1F/servletlifecycle%5B35%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58"/>
            <a:ext cx="6895681" cy="506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6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the HTTP requests coming to the server are delegated to the servlet container.</a:t>
            </a:r>
          </a:p>
          <a:p>
            <a:endParaRPr lang="es-MX" dirty="0" smtClean="0"/>
          </a:p>
          <a:p>
            <a:r>
              <a:rPr lang="en-US" dirty="0"/>
              <a:t>The servlet container loads the servlet before invoking the service() method.</a:t>
            </a:r>
          </a:p>
          <a:p>
            <a:endParaRPr lang="es-MX" dirty="0" smtClean="0"/>
          </a:p>
          <a:p>
            <a:r>
              <a:rPr lang="en-US" dirty="0"/>
              <a:t>Then the servlet container handles multiple requests by spawning multiple threads, each thread executing the </a:t>
            </a:r>
            <a:r>
              <a:rPr lang="en-US" b="1" dirty="0"/>
              <a:t>service() </a:t>
            </a:r>
            <a:r>
              <a:rPr lang="en-US" dirty="0"/>
              <a:t>method of a single instance of the servlet.</a:t>
            </a:r>
          </a:p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Servlet</a:t>
            </a:r>
            <a:r>
              <a:rPr lang="es-MX" dirty="0"/>
              <a:t> </a:t>
            </a:r>
            <a:r>
              <a:rPr lang="es-MX" dirty="0" err="1" smtClean="0"/>
              <a:t>Lifecycle</a:t>
            </a:r>
            <a:r>
              <a:rPr lang="es-MX" dirty="0" smtClean="0"/>
              <a:t> (cont.)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11</a:t>
            </a:fld>
            <a:endParaRPr lang="en-US" noProof="0"/>
          </a:p>
        </p:txBody>
      </p:sp>
      <p:pic>
        <p:nvPicPr>
          <p:cNvPr id="6146" name="Picture 2" descr="Servlet Lif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217" y="2060848"/>
            <a:ext cx="4010025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7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service() method is the main method to perform the actual task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Each time the server receives a request for a servlet, the server spawns a new thread and calls </a:t>
            </a:r>
            <a:r>
              <a:rPr lang="en-US" dirty="0" smtClean="0"/>
              <a:t>service</a:t>
            </a:r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i="1" u="sng" dirty="0"/>
              <a:t>service () </a:t>
            </a:r>
            <a:r>
              <a:rPr lang="en-US" b="1" dirty="0"/>
              <a:t>method is called by the container </a:t>
            </a:r>
            <a:r>
              <a:rPr lang="en-US" dirty="0"/>
              <a:t>and service method invokes </a:t>
            </a:r>
            <a:r>
              <a:rPr lang="en-US" dirty="0" smtClean="0"/>
              <a:t>to the appropriate method. </a:t>
            </a:r>
          </a:p>
          <a:p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have nothing to do with service() method but you override either </a:t>
            </a:r>
            <a:r>
              <a:rPr lang="en-US" i="1" u="sng" dirty="0" err="1"/>
              <a:t>doGet</a:t>
            </a:r>
            <a:r>
              <a:rPr lang="en-US" i="1" u="sng" dirty="0"/>
              <a:t>() </a:t>
            </a:r>
            <a:r>
              <a:rPr lang="en-US" dirty="0"/>
              <a:t>or </a:t>
            </a:r>
            <a:r>
              <a:rPr lang="en-US" i="1" u="sng" dirty="0" err="1"/>
              <a:t>doPost</a:t>
            </a:r>
            <a:r>
              <a:rPr lang="en-US" i="1" u="sng" dirty="0"/>
              <a:t>() </a:t>
            </a:r>
            <a:r>
              <a:rPr lang="en-US" dirty="0"/>
              <a:t>depending on what type of request you receive from the client.</a:t>
            </a:r>
          </a:p>
          <a:p>
            <a:endParaRPr lang="es-MX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service() method checks the </a:t>
            </a:r>
            <a:r>
              <a:rPr lang="en-US" b="1" dirty="0"/>
              <a:t>HTTP request type </a:t>
            </a:r>
            <a:r>
              <a:rPr lang="en-US" dirty="0"/>
              <a:t>(</a:t>
            </a:r>
            <a:r>
              <a:rPr lang="en-US" i="1" u="sng" dirty="0"/>
              <a:t>GET</a:t>
            </a:r>
            <a:r>
              <a:rPr lang="en-US" dirty="0"/>
              <a:t>, </a:t>
            </a:r>
            <a:r>
              <a:rPr lang="en-US" i="1" u="sng" dirty="0"/>
              <a:t>POST</a:t>
            </a:r>
            <a:r>
              <a:rPr lang="en-US" dirty="0"/>
              <a:t>, </a:t>
            </a:r>
            <a:r>
              <a:rPr lang="en-US" i="1" u="sng" dirty="0"/>
              <a:t>PUT</a:t>
            </a:r>
            <a:r>
              <a:rPr lang="en-US" dirty="0"/>
              <a:t>, </a:t>
            </a:r>
            <a:r>
              <a:rPr lang="en-US" i="1" u="sng" dirty="0"/>
              <a:t>DELETE</a:t>
            </a:r>
            <a:r>
              <a:rPr lang="en-US" dirty="0"/>
              <a:t>, etc.) and calls </a:t>
            </a:r>
            <a:r>
              <a:rPr lang="en-US" i="1" u="sng" dirty="0" err="1"/>
              <a:t>doGet</a:t>
            </a:r>
            <a:r>
              <a:rPr lang="en-US" dirty="0"/>
              <a:t>, </a:t>
            </a:r>
            <a:r>
              <a:rPr lang="en-US" i="1" u="sng" dirty="0" err="1"/>
              <a:t>doPost</a:t>
            </a:r>
            <a:r>
              <a:rPr lang="en-US" dirty="0"/>
              <a:t>, </a:t>
            </a:r>
            <a:r>
              <a:rPr lang="en-US" i="1" u="sng" dirty="0" err="1"/>
              <a:t>doPut</a:t>
            </a:r>
            <a:r>
              <a:rPr lang="en-US" dirty="0"/>
              <a:t>, </a:t>
            </a:r>
            <a:r>
              <a:rPr lang="en-US" i="1" u="sng" dirty="0" err="1"/>
              <a:t>doDelete</a:t>
            </a:r>
            <a:r>
              <a:rPr lang="en-US" dirty="0"/>
              <a:t>, etc. </a:t>
            </a:r>
            <a:r>
              <a:rPr lang="en-US" b="1" dirty="0"/>
              <a:t>methods as appropriate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 err="1"/>
              <a:t>doGet</a:t>
            </a:r>
            <a:r>
              <a:rPr lang="en-US" b="1" dirty="0"/>
              <a:t>() </a:t>
            </a:r>
            <a:r>
              <a:rPr lang="en-US" dirty="0"/>
              <a:t>and </a:t>
            </a:r>
            <a:r>
              <a:rPr lang="en-US" b="1" dirty="0" err="1"/>
              <a:t>doPost</a:t>
            </a:r>
            <a:r>
              <a:rPr lang="en-US" b="1" dirty="0"/>
              <a:t>() </a:t>
            </a:r>
            <a:r>
              <a:rPr lang="en-US" dirty="0"/>
              <a:t>are most frequently used methods with in each service request</a:t>
            </a:r>
            <a:r>
              <a:rPr lang="en-US" dirty="0" smtClean="0"/>
              <a:t>.</a:t>
            </a:r>
            <a:endParaRPr lang="es-MX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service</a:t>
            </a:r>
            <a:r>
              <a:rPr lang="es-MX" dirty="0" smtClean="0"/>
              <a:t>() </a:t>
            </a:r>
            <a:r>
              <a:rPr lang="es-MX" dirty="0" err="1"/>
              <a:t>M</a:t>
            </a:r>
            <a:r>
              <a:rPr lang="es-MX" dirty="0" err="1" smtClean="0"/>
              <a:t>ethod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008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GET request results from a normal request for a URL or from an HTML form that has no METHOD specified and it should be handled by </a:t>
            </a:r>
            <a:r>
              <a:rPr lang="en-US" dirty="0" err="1"/>
              <a:t>doGet</a:t>
            </a:r>
            <a:r>
              <a:rPr lang="en-US" dirty="0"/>
              <a:t>() method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POST request results from an HTML form that specifically lists POST as the METHOD and it should be handled by </a:t>
            </a:r>
            <a:r>
              <a:rPr lang="en-US" dirty="0" err="1"/>
              <a:t>doPost</a:t>
            </a:r>
            <a:r>
              <a:rPr lang="en-US" dirty="0"/>
              <a:t>() method.</a:t>
            </a:r>
            <a:endParaRPr lang="es-MX" dirty="0"/>
          </a:p>
          <a:p>
            <a:endParaRPr lang="es-MX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doGet</a:t>
            </a:r>
            <a:r>
              <a:rPr lang="es-MX" dirty="0" smtClean="0"/>
              <a:t>() and </a:t>
            </a:r>
            <a:r>
              <a:rPr lang="es-MX" dirty="0" err="1"/>
              <a:t>doPost</a:t>
            </a:r>
            <a:r>
              <a:rPr lang="es-MX" dirty="0"/>
              <a:t>()</a:t>
            </a:r>
            <a:r>
              <a:rPr lang="es-MX" dirty="0" smtClean="0"/>
              <a:t> </a:t>
            </a:r>
            <a:r>
              <a:rPr lang="es-MX" dirty="0" err="1" smtClean="0"/>
              <a:t>Methods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13</a:t>
            </a:fld>
            <a:endParaRPr lang="en-US" noProof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21269"/>
            <a:ext cx="31146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947417"/>
            <a:ext cx="31051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44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necessary</a:t>
            </a:r>
            <a:r>
              <a:rPr lang="es-MX" dirty="0" smtClean="0"/>
              <a:t> to </a:t>
            </a:r>
            <a:r>
              <a:rPr lang="es-MX" dirty="0" err="1" smtClean="0"/>
              <a:t>craft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response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hand</a:t>
            </a:r>
            <a:r>
              <a:rPr lang="es-MX" dirty="0" smtClean="0"/>
              <a:t> </a:t>
            </a:r>
            <a:r>
              <a:rPr lang="es-MX" dirty="0" err="1" smtClean="0"/>
              <a:t>according</a:t>
            </a:r>
            <a:r>
              <a:rPr lang="es-MX" dirty="0" smtClean="0"/>
              <a:t> to Content </a:t>
            </a:r>
            <a:r>
              <a:rPr lang="es-MX" dirty="0" err="1" smtClean="0"/>
              <a:t>Type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Simple </a:t>
            </a:r>
            <a:r>
              <a:rPr lang="es-MX" dirty="0" err="1" smtClean="0"/>
              <a:t>Example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14</a:t>
            </a:fld>
            <a:endParaRPr lang="en-US" noProof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2060848"/>
            <a:ext cx="877252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46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15</a:t>
            </a:fld>
            <a:endParaRPr lang="en-US" noProof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67435"/>
            <a:ext cx="8229600" cy="4525963"/>
          </a:xfrm>
          <a:prstGeom prst="rect">
            <a:avLst/>
          </a:prstGeom>
        </p:spPr>
        <p:txBody>
          <a:bodyPr/>
          <a:lstStyle>
            <a:lvl1pPr marL="126000" indent="-18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indent="-18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indent="-18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indent="-18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A servlet is a small Java program that runs within a Web server. Servlets receive and respond to requests from Web clients, usually across HTTP, the </a:t>
            </a:r>
            <a:r>
              <a:rPr lang="en-US" sz="2800" dirty="0" err="1" smtClean="0"/>
              <a:t>HyperText</a:t>
            </a:r>
            <a:r>
              <a:rPr lang="en-US" sz="2800" dirty="0" smtClean="0"/>
              <a:t> Transfer Protocol.</a:t>
            </a:r>
          </a:p>
          <a:p>
            <a:r>
              <a:rPr lang="en-US" sz="2800" dirty="0" smtClean="0"/>
              <a:t>Must implement the interface Servlet.</a:t>
            </a:r>
          </a:p>
          <a:p>
            <a:r>
              <a:rPr lang="en-US" sz="2800" dirty="0" smtClean="0"/>
              <a:t>Extends of </a:t>
            </a:r>
            <a:r>
              <a:rPr lang="en-US" sz="2800" dirty="0" err="1" smtClean="0"/>
              <a:t>GenericServlet</a:t>
            </a:r>
            <a:r>
              <a:rPr lang="en-US" sz="2800" dirty="0" smtClean="0"/>
              <a:t> or </a:t>
            </a:r>
            <a:r>
              <a:rPr lang="en-US" sz="2800" dirty="0" err="1" smtClean="0"/>
              <a:t>HttpServlet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9176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Extends the </a:t>
            </a:r>
            <a:r>
              <a:rPr lang="en-US" sz="2800" dirty="0" err="1"/>
              <a:t>ServletRequest</a:t>
            </a:r>
            <a:r>
              <a:rPr lang="en-US" sz="2800" dirty="0"/>
              <a:t> interface to provide request information for HTTP servlets.</a:t>
            </a:r>
          </a:p>
          <a:p>
            <a:r>
              <a:rPr lang="en-US" sz="2800" dirty="0"/>
              <a:t>The servlet container creates an </a:t>
            </a:r>
            <a:r>
              <a:rPr lang="en-US" sz="2800" dirty="0" err="1"/>
              <a:t>HttpServletRequest</a:t>
            </a:r>
            <a:r>
              <a:rPr lang="en-US" sz="2800" dirty="0"/>
              <a:t> object and passes it as an argument to the servlet's service methods (</a:t>
            </a:r>
            <a:r>
              <a:rPr lang="en-US" sz="2800" dirty="0" err="1"/>
              <a:t>doGet</a:t>
            </a:r>
            <a:r>
              <a:rPr lang="en-US" sz="2800" dirty="0"/>
              <a:t>, </a:t>
            </a:r>
            <a:r>
              <a:rPr lang="en-US" sz="2800" dirty="0" err="1"/>
              <a:t>doPost</a:t>
            </a:r>
            <a:r>
              <a:rPr lang="en-US" sz="2800" dirty="0"/>
              <a:t>, </a:t>
            </a:r>
            <a:r>
              <a:rPr lang="en-US" sz="2800" dirty="0" err="1"/>
              <a:t>etc</a:t>
            </a:r>
            <a:r>
              <a:rPr lang="en-US" sz="2800" dirty="0"/>
              <a:t>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1644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Extends the </a:t>
            </a:r>
            <a:r>
              <a:rPr lang="en-US" sz="2800" dirty="0" err="1"/>
              <a:t>ServletResponse</a:t>
            </a:r>
            <a:r>
              <a:rPr lang="en-US" sz="2800" dirty="0"/>
              <a:t> interface to provide HTTP-specific functionality in sending a response. For example, it has methods to access HTTP headers and cookies.</a:t>
            </a:r>
          </a:p>
          <a:p>
            <a:r>
              <a:rPr lang="en-US" sz="2800" dirty="0"/>
              <a:t>The servlet container creates an </a:t>
            </a:r>
            <a:r>
              <a:rPr lang="en-US" sz="2800" dirty="0" err="1"/>
              <a:t>HttpServletResponse</a:t>
            </a:r>
            <a:r>
              <a:rPr lang="en-US" sz="2800" dirty="0"/>
              <a:t> object and passes it as an argument to the servlet's service methods (</a:t>
            </a:r>
            <a:r>
              <a:rPr lang="en-US" sz="2800" dirty="0" err="1"/>
              <a:t>doGet</a:t>
            </a:r>
            <a:r>
              <a:rPr lang="en-US" sz="2800" dirty="0"/>
              <a:t>, </a:t>
            </a:r>
            <a:r>
              <a:rPr lang="en-US" sz="2800" dirty="0" err="1"/>
              <a:t>doPost</a:t>
            </a:r>
            <a:r>
              <a:rPr lang="en-US" sz="2800" dirty="0"/>
              <a:t>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3617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Provides a way to identify a user across more than one page request or visit to a Web site and to store information about that user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Implements interface </a:t>
            </a:r>
            <a:r>
              <a:rPr lang="en-US" sz="2800" dirty="0" err="1" smtClean="0"/>
              <a:t>HttpSession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8701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Defines a set of methods that a servlet uses to communicate with its servlet </a:t>
            </a:r>
            <a:r>
              <a:rPr lang="en-US" sz="2800" dirty="0" smtClean="0"/>
              <a:t>container.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Implements interface </a:t>
            </a:r>
            <a:r>
              <a:rPr lang="en-US" sz="2800" dirty="0" err="1" smtClean="0"/>
              <a:t>ServletContext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There one Context per application.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071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4588"/>
              </p:ext>
            </p:extLst>
          </p:nvPr>
        </p:nvGraphicFramePr>
        <p:xfrm>
          <a:off x="899592" y="2475736"/>
          <a:ext cx="756084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80420"/>
                <a:gridCol w="3780420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Audience/Viewership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 Beginners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918626"/>
              </p:ext>
            </p:extLst>
          </p:nvPr>
        </p:nvGraphicFramePr>
        <p:xfrm>
          <a:off x="899592" y="4538816"/>
          <a:ext cx="7560840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88"/>
                <a:gridCol w="936104"/>
                <a:gridCol w="2808312"/>
                <a:gridCol w="1512168"/>
                <a:gridCol w="1512168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Date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Types of Changes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Owner/Author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Date of Review/Expiration 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2015/08/05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Luis Robles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461963" y="1196752"/>
            <a:ext cx="820896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Document Name: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Data Classification: INTERNAL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Disclaimer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contents of this document are property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and are classified as Confidential. Any reproduction </a:t>
            </a:r>
            <a:b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</a:b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 whole or in part is strictly prohibited without the written permission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  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This document is subject to change. Comments, corrections or questions should be directed to the author.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Disclaimer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61963" y="3658488"/>
            <a:ext cx="8208962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Revision Chart</a:t>
            </a:r>
          </a:p>
          <a:p>
            <a:pPr lvl="1" eaLnBrk="1" hangingPunct="1">
              <a:spcBef>
                <a:spcPct val="20000"/>
              </a:spcBef>
              <a:buFont typeface="Arial Rounded MT Bold" charset="0"/>
              <a:buChar char="›"/>
            </a:pPr>
            <a:r>
              <a:rPr lang="en-US" sz="12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The following chart list the revisions made to this document. Use this to describe the changes and additions each time this document is re-published. The description should be detailed as possible and include the names of the reviewers who request the changes.</a:t>
            </a:r>
          </a:p>
          <a:p>
            <a:pPr lvl="1">
              <a:spcBef>
                <a:spcPct val="20000"/>
              </a:spcBef>
              <a:buFont typeface="Arial Rounded MT Bold" charset="0"/>
              <a:buChar char="›"/>
            </a:pPr>
            <a:endParaRPr lang="en-US" sz="1200" dirty="0">
              <a:solidFill>
                <a:srgbClr val="5F5F5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Dispatcher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Defines an object that receives requests from the client and sends them to any resource (such as a servlet, HTML file, or JSP file) on the server. The servlet container creates the </a:t>
            </a:r>
            <a:r>
              <a:rPr lang="en-US" sz="2800" dirty="0" err="1" smtClean="0"/>
              <a:t>RequestDispatcher</a:t>
            </a:r>
            <a:r>
              <a:rPr lang="en-US" sz="2800" dirty="0"/>
              <a:t> object, which is used as a wrapper around a server resource located at a particular path or given by a particular name.</a:t>
            </a:r>
          </a:p>
        </p:txBody>
      </p:sp>
    </p:spTree>
    <p:extLst>
      <p:ext uri="{BB962C8B-B14F-4D97-AF65-F5344CB8AC3E}">
        <p14:creationId xmlns:p14="http://schemas.microsoft.com/office/powerpoint/2010/main" val="3071406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/>
              <a:t>characteristic </a:t>
            </a:r>
            <a:r>
              <a:rPr lang="en-US" sz="2800" dirty="0" smtClean="0"/>
              <a:t>or object that qualifies another object.</a:t>
            </a:r>
            <a:endParaRPr lang="en-US" sz="2800" dirty="0"/>
          </a:p>
          <a:p>
            <a:r>
              <a:rPr lang="en-US" sz="2800" dirty="0" err="1" smtClean="0"/>
              <a:t>ContextAttributes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RequestAttributes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SessionAttributes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611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It a value that a function needs.</a:t>
            </a:r>
          </a:p>
          <a:p>
            <a:endParaRPr lang="en-US" sz="2800" dirty="0"/>
          </a:p>
          <a:p>
            <a:r>
              <a:rPr lang="en-US" sz="2800" dirty="0" err="1" smtClean="0"/>
              <a:t>Init</a:t>
            </a:r>
            <a:r>
              <a:rPr lang="en-US" sz="2800" dirty="0" smtClean="0"/>
              <a:t> parameters</a:t>
            </a:r>
          </a:p>
          <a:p>
            <a:endParaRPr lang="en-US" sz="2800" dirty="0"/>
          </a:p>
          <a:p>
            <a:r>
              <a:rPr lang="en-US" sz="2800" dirty="0" err="1" smtClean="0"/>
              <a:t>requestParameters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203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1"/>
            <a:ext cx="8229600" cy="4267200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A filter is an object that performs filtering tasks on either the request to a resource (a servlet or static content), or on the response from a resource, or both. 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Implements interface Filter.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1970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A class </a:t>
            </a:r>
            <a:r>
              <a:rPr lang="en-US" sz="2800" dirty="0"/>
              <a:t>as an implementation of a listener </a:t>
            </a:r>
            <a:r>
              <a:rPr lang="en-US" sz="2800" dirty="0" smtClean="0"/>
              <a:t>interface.</a:t>
            </a:r>
          </a:p>
          <a:p>
            <a:r>
              <a:rPr lang="en-US" sz="2800" dirty="0" smtClean="0"/>
              <a:t>On object that can monitor the state of another objects usually called events.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1154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MX" dirty="0" smtClean="0"/>
              <a:t>Java </a:t>
            </a:r>
            <a:r>
              <a:rPr lang="es-MX" dirty="0" err="1" smtClean="0"/>
              <a:t>Servlet</a:t>
            </a:r>
            <a:r>
              <a:rPr lang="es-MX" dirty="0" smtClean="0"/>
              <a:t> </a:t>
            </a:r>
            <a:r>
              <a:rPr lang="es-MX" dirty="0" err="1" smtClean="0"/>
              <a:t>Technology</a:t>
            </a:r>
            <a:r>
              <a:rPr lang="es-MX" dirty="0"/>
              <a:t> (</a:t>
            </a:r>
            <a:r>
              <a:rPr lang="es-MX" dirty="0">
                <a:hlinkClick r:id="rId2"/>
              </a:rPr>
              <a:t>http://docs.oracle.com/javaee/6/tutorial/doc/bnafd.html</a:t>
            </a:r>
            <a:r>
              <a:rPr lang="es-MX" dirty="0" smtClean="0"/>
              <a:t>)</a:t>
            </a:r>
          </a:p>
          <a:p>
            <a:endParaRPr lang="es-MX" dirty="0"/>
          </a:p>
          <a:p>
            <a:r>
              <a:rPr lang="es-MX" dirty="0">
                <a:hlinkClick r:id="rId3"/>
              </a:rPr>
              <a:t>https://docs.oracle.com/javaee/7/tutorial</a:t>
            </a:r>
            <a:r>
              <a:rPr lang="es-MX" dirty="0" smtClean="0">
                <a:hlinkClick r:id="rId3"/>
              </a:rPr>
              <a:t>/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Links and </a:t>
            </a:r>
            <a:r>
              <a:rPr lang="es-MX" dirty="0" err="1" smtClean="0"/>
              <a:t>References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50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Erio</a:t>
            </a:r>
            <a:r>
              <a:rPr lang="en-US" dirty="0"/>
              <a:t> Cesar García Lujan</a:t>
            </a:r>
          </a:p>
          <a:p>
            <a:r>
              <a:rPr lang="en-US" dirty="0">
                <a:hlinkClick r:id="rId2"/>
              </a:rPr>
              <a:t>erio.garcia@softtek.com</a:t>
            </a:r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Luis Robles</a:t>
            </a:r>
          </a:p>
          <a:p>
            <a:r>
              <a:rPr lang="en-US" dirty="0" smtClean="0">
                <a:hlinkClick r:id="rId3"/>
              </a:rPr>
              <a:t>luisf.robles@softtek.com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Related to training material </a:t>
            </a:r>
          </a:p>
          <a:p>
            <a:r>
              <a:rPr lang="en-US" dirty="0"/>
              <a:t>(Java Web module)</a:t>
            </a:r>
          </a:p>
        </p:txBody>
      </p:sp>
    </p:spTree>
    <p:extLst>
      <p:ext uri="{BB962C8B-B14F-4D97-AF65-F5344CB8AC3E}">
        <p14:creationId xmlns:p14="http://schemas.microsoft.com/office/powerpoint/2010/main" val="74453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2:</a:t>
            </a:r>
            <a:br>
              <a:rPr lang="en-US" dirty="0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>Servlets</a:t>
            </a:r>
            <a:endParaRPr lang="en-US" dirty="0"/>
          </a:p>
        </p:txBody>
      </p:sp>
      <p:pic>
        <p:nvPicPr>
          <p:cNvPr id="1026" name="Picture 2" descr="http://www.tutorialgrid.com/uploads/2/7/5/4/27542537/6617891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81195"/>
            <a:ext cx="4469532" cy="225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2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Java Servlet</a:t>
            </a:r>
            <a:r>
              <a:rPr lang="en-US" dirty="0"/>
              <a:t> </a:t>
            </a:r>
            <a:r>
              <a:rPr lang="en-US" dirty="0" smtClean="0"/>
              <a:t> API </a:t>
            </a:r>
            <a:r>
              <a:rPr lang="en-US" dirty="0"/>
              <a:t>allows a software developer to add dynamic content to a Web server using the Java platform</a:t>
            </a:r>
            <a:endParaRPr lang="es-MX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Java </a:t>
            </a:r>
            <a:r>
              <a:rPr lang="es-MX" dirty="0" err="1" smtClean="0"/>
              <a:t>Servlets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4</a:t>
            </a:fld>
            <a:endParaRPr lang="en-US" noProof="0"/>
          </a:p>
        </p:txBody>
      </p:sp>
      <p:pic>
        <p:nvPicPr>
          <p:cNvPr id="6" name="Picture 2" descr="Servlet life cycl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366" y="2706163"/>
            <a:ext cx="3200627" cy="350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It is a server side Java program which extends the functionality of application or web </a:t>
            </a:r>
            <a:r>
              <a:rPr lang="en-US" dirty="0" smtClean="0"/>
              <a:t>server</a:t>
            </a:r>
          </a:p>
          <a:p>
            <a:endParaRPr lang="en-US" dirty="0"/>
          </a:p>
          <a:p>
            <a:r>
              <a:rPr lang="en-US" dirty="0"/>
              <a:t>Servlet is a specification whose implementations are done by various server vendors to develop web application.</a:t>
            </a:r>
            <a:endParaRPr lang="es-MX" dirty="0"/>
          </a:p>
        </p:txBody>
      </p:sp>
      <p:pic>
        <p:nvPicPr>
          <p:cNvPr id="2050" name="Picture 2" descr="java serv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08" y="2706163"/>
            <a:ext cx="1368152" cy="141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rvlets Archite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320146"/>
            <a:ext cx="292417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3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Servlet</a:t>
            </a:r>
            <a:r>
              <a:rPr lang="es-MX" dirty="0" smtClean="0"/>
              <a:t> </a:t>
            </a:r>
            <a:r>
              <a:rPr lang="es-MX" dirty="0" err="1" smtClean="0"/>
              <a:t>hierarchy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5</a:t>
            </a:fld>
            <a:endParaRPr lang="en-US" noProof="0"/>
          </a:p>
        </p:txBody>
      </p:sp>
      <p:pic>
        <p:nvPicPr>
          <p:cNvPr id="1026" name="Picture 2" descr="servlet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98" y="1855190"/>
            <a:ext cx="2520280" cy="380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let hierarc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0839"/>
            <a:ext cx="4218829" cy="280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b="1" dirty="0" err="1"/>
              <a:t>javax.servlet.Servlet</a:t>
            </a:r>
            <a:r>
              <a:rPr lang="en-US" sz="1600" dirty="0"/>
              <a:t> :</a:t>
            </a:r>
          </a:p>
          <a:p>
            <a:pPr marL="0" indent="0">
              <a:buNone/>
            </a:pPr>
            <a:r>
              <a:rPr lang="en-US" sz="1600" dirty="0"/>
              <a:t>It is an interface </a:t>
            </a:r>
            <a:r>
              <a:rPr lang="en-US" sz="1600" dirty="0" smtClean="0"/>
              <a:t>with </a:t>
            </a:r>
            <a:r>
              <a:rPr lang="en-US" sz="1600" dirty="0"/>
              <a:t>collection of abstract methods in order to build web applications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s-MX" sz="1600" dirty="0" smtClean="0"/>
          </a:p>
          <a:p>
            <a:r>
              <a:rPr lang="en-US" sz="1600" b="1" dirty="0" err="1"/>
              <a:t>javax.servlet.GenericServlet</a:t>
            </a:r>
            <a:r>
              <a:rPr lang="en-US" sz="1600" dirty="0"/>
              <a:t> :</a:t>
            </a:r>
          </a:p>
          <a:p>
            <a:pPr marL="0" indent="0">
              <a:buNone/>
            </a:pPr>
            <a:r>
              <a:rPr lang="en-US" sz="1600" dirty="0"/>
              <a:t>It is a class provided by the server vendor which is used for developing protocol </a:t>
            </a:r>
            <a:r>
              <a:rPr lang="en-US" sz="1600" b="1" dirty="0"/>
              <a:t>independent</a:t>
            </a:r>
            <a:r>
              <a:rPr lang="en-US" sz="1600" dirty="0"/>
              <a:t> web applications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 err="1"/>
              <a:t>javax.servlet.http.HttpServlet</a:t>
            </a:r>
            <a:r>
              <a:rPr lang="en-US" sz="1600" dirty="0"/>
              <a:t> :</a:t>
            </a:r>
          </a:p>
          <a:p>
            <a:pPr marL="0" indent="0">
              <a:buNone/>
            </a:pPr>
            <a:r>
              <a:rPr lang="en-US" sz="1600" dirty="0"/>
              <a:t>It is also a class provided by the server </a:t>
            </a:r>
            <a:r>
              <a:rPr lang="en-US" sz="1600"/>
              <a:t>vendor</a:t>
            </a:r>
            <a:r>
              <a:rPr lang="en-US" sz="1600" smtClean="0"/>
              <a:t>. It </a:t>
            </a:r>
            <a:r>
              <a:rPr lang="en-US" sz="1600" dirty="0"/>
              <a:t>is used for developing protocol </a:t>
            </a:r>
            <a:r>
              <a:rPr lang="en-US" sz="1600" b="1" dirty="0"/>
              <a:t>dependent web </a:t>
            </a:r>
            <a:r>
              <a:rPr lang="en-US" sz="1600" dirty="0" smtClean="0"/>
              <a:t>application (</a:t>
            </a:r>
            <a:r>
              <a:rPr lang="en-US" sz="1600" b="1" dirty="0" smtClean="0"/>
              <a:t>HTTP</a:t>
            </a:r>
            <a:r>
              <a:rPr lang="en-US" sz="1600" dirty="0" smtClean="0"/>
              <a:t>).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Most of the real time web applications are protocol dependent </a:t>
            </a:r>
            <a:r>
              <a:rPr lang="en-US" sz="1600" dirty="0" err="1"/>
              <a:t>i.e</a:t>
            </a:r>
            <a:r>
              <a:rPr lang="en-US" sz="1600" dirty="0"/>
              <a:t> </a:t>
            </a:r>
            <a:r>
              <a:rPr lang="en-US" sz="1600" dirty="0" err="1"/>
              <a:t>HttpProtocol</a:t>
            </a:r>
            <a:r>
              <a:rPr lang="en-US" sz="1600" dirty="0"/>
              <a:t>.</a:t>
            </a:r>
          </a:p>
          <a:p>
            <a:endParaRPr lang="es-MX" sz="1600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Http </a:t>
            </a:r>
            <a:r>
              <a:rPr lang="en-US" sz="1600" dirty="0"/>
              <a:t>Protocol is a stateless protocol which always reserves the state of the client to some extent of time only.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Note</a:t>
            </a:r>
            <a:r>
              <a:rPr lang="en-US" sz="1600" b="1" dirty="0"/>
              <a:t>:</a:t>
            </a:r>
          </a:p>
          <a:p>
            <a:r>
              <a:rPr lang="en-US" sz="1600" dirty="0"/>
              <a:t>If we want to develop the web application specific to a Http protocol, then the corresponding class must be extended by </a:t>
            </a:r>
            <a:r>
              <a:rPr lang="en-US" sz="1600" dirty="0" err="1"/>
              <a:t>HttpServlet</a:t>
            </a:r>
            <a:r>
              <a:rPr lang="en-US" sz="1600" dirty="0"/>
              <a:t> class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Similarly, if we want to develop the protocol independent web application, then our servlet class should be extended by </a:t>
            </a:r>
            <a:r>
              <a:rPr lang="en-US" sz="1600" dirty="0" err="1"/>
              <a:t>GenericServlet</a:t>
            </a:r>
            <a:r>
              <a:rPr lang="en-US" sz="1600" dirty="0"/>
              <a:t> class.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s-MX" sz="160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Servlet</a:t>
            </a:r>
            <a:r>
              <a:rPr lang="es-MX" dirty="0"/>
              <a:t> </a:t>
            </a:r>
            <a:r>
              <a:rPr lang="es-MX" dirty="0" err="1" smtClean="0"/>
              <a:t>hierarchy</a:t>
            </a:r>
            <a:r>
              <a:rPr lang="es-MX" dirty="0" smtClean="0"/>
              <a:t> (cont.)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284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implementing a generic service, you can use or extend the </a:t>
            </a:r>
            <a:r>
              <a:rPr lang="en-US" dirty="0" err="1"/>
              <a:t>GenericServlet</a:t>
            </a:r>
            <a:r>
              <a:rPr lang="en-US" dirty="0"/>
              <a:t> class provided with the Java Servlet </a:t>
            </a:r>
            <a:r>
              <a:rPr lang="en-US" dirty="0" smtClean="0"/>
              <a:t>API</a:t>
            </a:r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dirty="0" err="1"/>
              <a:t>HttpServlet</a:t>
            </a:r>
            <a:r>
              <a:rPr lang="en-US" dirty="0"/>
              <a:t> class provides methods, such as </a:t>
            </a:r>
            <a:r>
              <a:rPr lang="en-US" dirty="0" err="1"/>
              <a:t>doGet</a:t>
            </a:r>
            <a:r>
              <a:rPr lang="en-US" dirty="0"/>
              <a:t> and </a:t>
            </a:r>
            <a:r>
              <a:rPr lang="en-US" dirty="0" err="1"/>
              <a:t>doPost</a:t>
            </a:r>
            <a:r>
              <a:rPr lang="en-US" dirty="0"/>
              <a:t>, for handling HTTP-specific services</a:t>
            </a:r>
            <a:endParaRPr lang="es-MX" dirty="0"/>
          </a:p>
          <a:p>
            <a:endParaRPr lang="es-MX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Servlet</a:t>
            </a:r>
            <a:r>
              <a:rPr lang="es-MX" dirty="0"/>
              <a:t> </a:t>
            </a:r>
            <a:r>
              <a:rPr lang="es-MX" dirty="0" err="1"/>
              <a:t>hierarchy</a:t>
            </a:r>
            <a:r>
              <a:rPr lang="es-MX" dirty="0"/>
              <a:t> (cont.)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7</a:t>
            </a:fld>
            <a:endParaRPr lang="en-US" noProof="0"/>
          </a:p>
        </p:txBody>
      </p:sp>
      <p:sp>
        <p:nvSpPr>
          <p:cNvPr id="6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err="1"/>
              <a:t>javax.servlet</a:t>
            </a:r>
            <a:r>
              <a:rPr lang="en-US" dirty="0"/>
              <a:t> and </a:t>
            </a:r>
            <a:r>
              <a:rPr lang="en-US" dirty="0" err="1"/>
              <a:t>javax.servlet.http</a:t>
            </a:r>
            <a:r>
              <a:rPr lang="en-US" dirty="0"/>
              <a:t> packages provide interfaces and classes for writing </a:t>
            </a:r>
            <a:r>
              <a:rPr lang="en-US" dirty="0" smtClean="0"/>
              <a:t>servlets</a:t>
            </a:r>
          </a:p>
          <a:p>
            <a:endParaRPr lang="en-US" dirty="0" smtClean="0"/>
          </a:p>
          <a:p>
            <a:r>
              <a:rPr lang="en-US" dirty="0" smtClean="0"/>
              <a:t>Those packages </a:t>
            </a:r>
            <a:r>
              <a:rPr lang="en-US" dirty="0"/>
              <a:t>are a standard part of the Java's </a:t>
            </a:r>
            <a:r>
              <a:rPr lang="en-US" dirty="0" smtClean="0"/>
              <a:t>Enterprise Edition</a:t>
            </a:r>
          </a:p>
          <a:p>
            <a:endParaRPr lang="en-US" dirty="0"/>
          </a:p>
          <a:p>
            <a:r>
              <a:rPr lang="en-US" dirty="0"/>
              <a:t>All servlets must implement the </a:t>
            </a:r>
            <a:r>
              <a:rPr lang="en-US" dirty="0" smtClean="0"/>
              <a:t>Servlet interface</a:t>
            </a:r>
            <a:r>
              <a:rPr lang="en-US" dirty="0"/>
              <a:t>, which defines lifecycle </a:t>
            </a:r>
            <a:r>
              <a:rPr lang="en-US" dirty="0" smtClean="0"/>
              <a:t>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6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web.xml</a:t>
            </a:r>
            <a:r>
              <a:rPr lang="en-US" dirty="0"/>
              <a:t> file is a standard Java EE deployment descriptor which is specified in the Java Servlet specification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Another </a:t>
            </a:r>
            <a:r>
              <a:rPr lang="en-US" dirty="0"/>
              <a:t>name for web.xml file is </a:t>
            </a:r>
            <a:r>
              <a:rPr lang="en-US" dirty="0" smtClean="0"/>
              <a:t> </a:t>
            </a:r>
            <a:r>
              <a:rPr lang="en-US" b="1" dirty="0"/>
              <a:t>Web deployment descriptor </a:t>
            </a:r>
            <a:r>
              <a:rPr lang="en-US" b="1" dirty="0" smtClean="0"/>
              <a:t> </a:t>
            </a:r>
            <a:r>
              <a:rPr lang="en-US" dirty="0"/>
              <a:t>or </a:t>
            </a:r>
            <a:r>
              <a:rPr lang="en-US" b="1" dirty="0" smtClean="0"/>
              <a:t>Web </a:t>
            </a:r>
            <a:r>
              <a:rPr lang="en-US" b="1" dirty="0"/>
              <a:t>configuration </a:t>
            </a:r>
            <a:r>
              <a:rPr lang="en-US" b="1" dirty="0" smtClean="0"/>
              <a:t>file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main purpose of web.xml file is to populate the </a:t>
            </a:r>
            <a:r>
              <a:rPr lang="en-US" b="1" dirty="0"/>
              <a:t>technologies used </a:t>
            </a:r>
            <a:r>
              <a:rPr lang="en-US" dirty="0"/>
              <a:t>in the web application development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err="1" smtClean="0"/>
              <a:t>Sample</a:t>
            </a:r>
            <a:r>
              <a:rPr lang="es-MX" dirty="0" smtClean="0"/>
              <a:t> </a:t>
            </a:r>
            <a:r>
              <a:rPr lang="es-MX" dirty="0" err="1" smtClean="0"/>
              <a:t>structure</a:t>
            </a:r>
            <a:r>
              <a:rPr lang="es-MX" dirty="0" smtClean="0"/>
              <a:t> of web.xml file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n-US" dirty="0"/>
              <a:t> It instructs the servlet container (Tomcat for example) </a:t>
            </a:r>
            <a:r>
              <a:rPr lang="en-US" b="1" dirty="0"/>
              <a:t>which classes to load</a:t>
            </a:r>
            <a:r>
              <a:rPr lang="en-US" dirty="0"/>
              <a:t>, what</a:t>
            </a:r>
            <a:r>
              <a:rPr lang="en-US" b="1" dirty="0"/>
              <a:t> parameters </a:t>
            </a:r>
            <a:r>
              <a:rPr lang="en-US" dirty="0"/>
              <a:t>to set in the context, and how to </a:t>
            </a:r>
            <a:r>
              <a:rPr lang="en-US" b="1" dirty="0"/>
              <a:t>intercept requests </a:t>
            </a:r>
            <a:r>
              <a:rPr lang="en-US" dirty="0"/>
              <a:t>coming from browsers.</a:t>
            </a:r>
            <a:endParaRPr lang="es-MX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Java EE </a:t>
            </a:r>
            <a:r>
              <a:rPr lang="es-MX" dirty="0" err="1" smtClean="0"/>
              <a:t>deployment</a:t>
            </a:r>
            <a:r>
              <a:rPr lang="es-MX" dirty="0" smtClean="0"/>
              <a:t> descriptor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8</a:t>
            </a:fld>
            <a:endParaRPr lang="en-US" noProof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16832"/>
            <a:ext cx="3442345" cy="2245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61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web.xml file contents: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servlets (and filters) you want to use and what URLs you want to map them </a:t>
            </a:r>
            <a:r>
              <a:rPr lang="en-US" dirty="0" smtClean="0"/>
              <a:t>to</a:t>
            </a:r>
          </a:p>
          <a:p>
            <a:endParaRPr lang="en-US" dirty="0"/>
          </a:p>
          <a:p>
            <a:r>
              <a:rPr lang="en-US" dirty="0"/>
              <a:t>listeners - classes that are notified when some events happen (context starts, session created,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configuration parameters (context-</a:t>
            </a:r>
            <a:r>
              <a:rPr lang="en-US" dirty="0" err="1"/>
              <a:t>params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error pages, welcome </a:t>
            </a:r>
            <a:r>
              <a:rPr lang="en-US" dirty="0" smtClean="0"/>
              <a:t>files</a:t>
            </a:r>
          </a:p>
          <a:p>
            <a:endParaRPr lang="en-US" dirty="0"/>
          </a:p>
          <a:p>
            <a:r>
              <a:rPr lang="en-US" dirty="0"/>
              <a:t>security </a:t>
            </a:r>
            <a:r>
              <a:rPr lang="en-US" dirty="0" smtClean="0"/>
              <a:t>constraints</a:t>
            </a:r>
            <a:endParaRPr lang="en-US" dirty="0"/>
          </a:p>
          <a:p>
            <a:endParaRPr lang="es-MX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Java EE </a:t>
            </a:r>
            <a:r>
              <a:rPr lang="es-MX" dirty="0" err="1"/>
              <a:t>deployment</a:t>
            </a:r>
            <a:r>
              <a:rPr lang="es-MX" dirty="0"/>
              <a:t> </a:t>
            </a:r>
            <a:r>
              <a:rPr lang="es-MX" dirty="0" smtClean="0"/>
              <a:t>descriptor (cont.)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955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InternalTemplate_EN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Public</Data_x0020_Classification1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78CFFA-FA4D-496F-B8D2-C7DD46C2A279}">
  <ds:schemaRefs>
    <ds:schemaRef ds:uri="90e5e253-50b2-47e0-ab40-088f51eedbac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PPT_InternalTemplate_EN_2015</Template>
  <TotalTime>7085</TotalTime>
  <Words>950</Words>
  <Application>Microsoft Office PowerPoint</Application>
  <PresentationFormat>On-screen Show (4:3)</PresentationFormat>
  <Paragraphs>181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PPT_InternalTemplate_EN_2015</vt:lpstr>
      <vt:lpstr>Original_Logo/ Upper layout</vt:lpstr>
      <vt:lpstr>Java Web</vt:lpstr>
      <vt:lpstr>Disclaimer</vt:lpstr>
      <vt:lpstr>Lesson 2:  Servlets</vt:lpstr>
      <vt:lpstr>Java Servlets</vt:lpstr>
      <vt:lpstr>Servlet hierarchy</vt:lpstr>
      <vt:lpstr>Servlet hierarchy (cont.)</vt:lpstr>
      <vt:lpstr>Servlet hierarchy (cont.)</vt:lpstr>
      <vt:lpstr>Java EE deployment descriptor</vt:lpstr>
      <vt:lpstr>Java EE deployment descriptor (cont.)</vt:lpstr>
      <vt:lpstr>Servlet Lifecycle</vt:lpstr>
      <vt:lpstr>Servlet Lifecycle (cont.)</vt:lpstr>
      <vt:lpstr>The service() Method</vt:lpstr>
      <vt:lpstr>The doGet() and doPost() Methods</vt:lpstr>
      <vt:lpstr>Simple Example</vt:lpstr>
      <vt:lpstr>Servlet</vt:lpstr>
      <vt:lpstr>Request</vt:lpstr>
      <vt:lpstr>Response</vt:lpstr>
      <vt:lpstr>Session</vt:lpstr>
      <vt:lpstr>Context</vt:lpstr>
      <vt:lpstr>Request Dispatcher</vt:lpstr>
      <vt:lpstr>Attributes</vt:lpstr>
      <vt:lpstr>Parameters</vt:lpstr>
      <vt:lpstr>Filters</vt:lpstr>
      <vt:lpstr>Listeners</vt:lpstr>
      <vt:lpstr>Links and References</vt:lpstr>
      <vt:lpstr>PowerPoint Presentation</vt:lpstr>
      <vt:lpstr>PowerPoint Presentation</vt:lpstr>
    </vt:vector>
  </TitlesOfParts>
  <Company>LBDimension Computer's World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Felipe Robles Quevedo</dc:creator>
  <cp:lastModifiedBy>Erio Cesar García Lujan</cp:lastModifiedBy>
  <cp:revision>62</cp:revision>
  <dcterms:created xsi:type="dcterms:W3CDTF">2015-07-23T07:25:45Z</dcterms:created>
  <dcterms:modified xsi:type="dcterms:W3CDTF">2015-09-07T18:43:48Z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