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33"/>
  </p:notesMasterIdLst>
  <p:handoutMasterIdLst>
    <p:handoutMasterId r:id="rId34"/>
  </p:handoutMasterIdLst>
  <p:sldIdLst>
    <p:sldId id="290" r:id="rId6"/>
    <p:sldId id="293" r:id="rId7"/>
    <p:sldId id="291" r:id="rId8"/>
    <p:sldId id="294" r:id="rId9"/>
    <p:sldId id="298" r:id="rId10"/>
    <p:sldId id="299" r:id="rId11"/>
    <p:sldId id="297" r:id="rId12"/>
    <p:sldId id="300" r:id="rId13"/>
    <p:sldId id="301" r:id="rId14"/>
    <p:sldId id="302" r:id="rId15"/>
    <p:sldId id="303" r:id="rId16"/>
    <p:sldId id="306" r:id="rId17"/>
    <p:sldId id="307" r:id="rId18"/>
    <p:sldId id="304" r:id="rId19"/>
    <p:sldId id="305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96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4" autoAdjust="0"/>
    <p:restoredTop sz="88934" autoAdjust="0"/>
  </p:normalViewPr>
  <p:slideViewPr>
    <p:cSldViewPr>
      <p:cViewPr varScale="1">
        <p:scale>
          <a:sx n="65" d="100"/>
          <a:sy n="65" d="100"/>
        </p:scale>
        <p:origin x="-17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07/09/2015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07/09/2015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/code-convention-138726.html" TargetMode="External"/><Relationship Id="rId2" Type="http://schemas.openxmlformats.org/officeDocument/2006/relationships/hyperlink" Target="https://docs.oracle.com/javaee/5/tutorial/doc/bnahe.html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erio.garcia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JSP – </a:t>
            </a:r>
            <a:r>
              <a:rPr lang="en-US" dirty="0" err="1" smtClean="0"/>
              <a:t>JavaServer</a:t>
            </a:r>
            <a:r>
              <a:rPr lang="en-US" dirty="0" smtClean="0"/>
              <a:t>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These can provide translation time instructions to the </a:t>
            </a:r>
            <a:r>
              <a:rPr lang="en-US" sz="1600" dirty="0" err="1"/>
              <a:t>jsp</a:t>
            </a:r>
            <a:r>
              <a:rPr lang="en-US" sz="1600" dirty="0"/>
              <a:t> engine like session tracking is required or </a:t>
            </a:r>
            <a:r>
              <a:rPr lang="en-US" sz="1600" dirty="0" err="1"/>
              <a:t>not,is</a:t>
            </a:r>
            <a:r>
              <a:rPr lang="en-US" sz="1600" dirty="0"/>
              <a:t> current </a:t>
            </a:r>
            <a:r>
              <a:rPr lang="en-US" sz="1600" dirty="0" err="1"/>
              <a:t>jsp</a:t>
            </a:r>
            <a:r>
              <a:rPr lang="en-US" sz="1600" dirty="0"/>
              <a:t> error page or </a:t>
            </a:r>
            <a:r>
              <a:rPr lang="en-US" sz="1600" dirty="0" err="1"/>
              <a:t>not,which</a:t>
            </a:r>
            <a:r>
              <a:rPr lang="en-US" sz="1600" dirty="0"/>
              <a:t> scripting language we are using in </a:t>
            </a:r>
            <a:r>
              <a:rPr lang="en-US" sz="1600" dirty="0" err="1"/>
              <a:t>jsp</a:t>
            </a:r>
            <a:r>
              <a:rPr lang="en-US" sz="1600" dirty="0"/>
              <a:t> 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Types:</a:t>
            </a:r>
          </a:p>
          <a:p>
            <a:r>
              <a:rPr lang="es-MX" sz="1600" dirty="0"/>
              <a:t>Page </a:t>
            </a:r>
            <a:r>
              <a:rPr lang="es-MX" sz="1600" dirty="0" err="1"/>
              <a:t>Directive</a:t>
            </a:r>
            <a:r>
              <a:rPr lang="es-MX" sz="1600" dirty="0"/>
              <a:t>:</a:t>
            </a:r>
          </a:p>
          <a:p>
            <a:pPr marL="0" indent="0">
              <a:buNone/>
            </a:pPr>
            <a:r>
              <a:rPr lang="es-MX" sz="1600" dirty="0"/>
              <a:t>&lt;%@ page </a:t>
            </a:r>
            <a:r>
              <a:rPr lang="es-MX" sz="1600" dirty="0" err="1"/>
              <a:t>attrname</a:t>
            </a:r>
            <a:r>
              <a:rPr lang="es-MX" sz="1600" dirty="0"/>
              <a:t>=</a:t>
            </a:r>
            <a:r>
              <a:rPr lang="es-MX" sz="1600" dirty="0" err="1"/>
              <a:t>attrvalue</a:t>
            </a:r>
            <a:r>
              <a:rPr lang="es-MX" sz="1600" dirty="0"/>
              <a:t>%&gt;</a:t>
            </a:r>
          </a:p>
          <a:p>
            <a:endParaRPr lang="es-MX" sz="1600" dirty="0"/>
          </a:p>
          <a:p>
            <a:r>
              <a:rPr lang="es-MX" sz="1600" dirty="0" err="1"/>
              <a:t>Include</a:t>
            </a:r>
            <a:r>
              <a:rPr lang="es-MX" sz="1600" dirty="0"/>
              <a:t> </a:t>
            </a:r>
            <a:r>
              <a:rPr lang="es-MX" sz="1600" dirty="0" err="1"/>
              <a:t>Directive</a:t>
            </a:r>
            <a:r>
              <a:rPr lang="es-MX" sz="1600" dirty="0"/>
              <a:t>:</a:t>
            </a:r>
          </a:p>
          <a:p>
            <a:pPr marL="0" indent="0">
              <a:buNone/>
            </a:pPr>
            <a:r>
              <a:rPr lang="es-MX" sz="1600" dirty="0"/>
              <a:t>&lt;%@ </a:t>
            </a:r>
            <a:r>
              <a:rPr lang="es-MX" sz="1600" dirty="0" err="1"/>
              <a:t>include</a:t>
            </a:r>
            <a:r>
              <a:rPr lang="es-MX" sz="1600" dirty="0"/>
              <a:t> file="</a:t>
            </a:r>
            <a:r>
              <a:rPr lang="es-MX" sz="1600" dirty="0" err="1"/>
              <a:t>header.jsp</a:t>
            </a:r>
            <a:r>
              <a:rPr lang="es-MX" sz="1600" dirty="0"/>
              <a:t>"%&gt; 	</a:t>
            </a:r>
          </a:p>
          <a:p>
            <a:endParaRPr lang="es-MX" sz="1600" dirty="0"/>
          </a:p>
          <a:p>
            <a:r>
              <a:rPr lang="es-MX" sz="1600" dirty="0" err="1"/>
              <a:t>Taglib</a:t>
            </a:r>
            <a:r>
              <a:rPr lang="es-MX" sz="1600" dirty="0"/>
              <a:t> </a:t>
            </a:r>
            <a:r>
              <a:rPr lang="es-MX" sz="1600" dirty="0" err="1"/>
              <a:t>Directive</a:t>
            </a:r>
            <a:r>
              <a:rPr lang="es-MX" sz="1600" dirty="0"/>
              <a:t>:</a:t>
            </a:r>
          </a:p>
          <a:p>
            <a:pPr marL="0" indent="0">
              <a:buNone/>
            </a:pPr>
            <a:r>
              <a:rPr lang="es-MX" sz="1600" dirty="0"/>
              <a:t>&lt;%@</a:t>
            </a:r>
            <a:r>
              <a:rPr lang="es-MX" sz="1600" dirty="0" err="1"/>
              <a:t>taglib</a:t>
            </a:r>
            <a:r>
              <a:rPr lang="es-MX" sz="1600" dirty="0"/>
              <a:t> </a:t>
            </a:r>
            <a:r>
              <a:rPr lang="es-MX" sz="1600" dirty="0" err="1"/>
              <a:t>prefix</a:t>
            </a:r>
            <a:r>
              <a:rPr lang="es-MX" sz="1600" dirty="0"/>
              <a:t>="mine" </a:t>
            </a:r>
            <a:r>
              <a:rPr lang="es-MX" sz="1600" dirty="0" err="1"/>
              <a:t>uri</a:t>
            </a:r>
            <a:r>
              <a:rPr lang="es-MX" sz="1600" dirty="0"/>
              <a:t>="www.java2learn.com"%&gt;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11613" y="1120299"/>
            <a:ext cx="4038600" cy="4964815"/>
          </a:xfrm>
        </p:spPr>
        <p:txBody>
          <a:bodyPr/>
          <a:lstStyle/>
          <a:p>
            <a:r>
              <a:rPr lang="es-MX" sz="1600" dirty="0" err="1" smtClean="0"/>
              <a:t>Examples</a:t>
            </a:r>
            <a:r>
              <a:rPr lang="es-MX" sz="1600" dirty="0" smtClean="0"/>
              <a:t>: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n-US" sz="1600" dirty="0"/>
              <a:t>%@ page import="</a:t>
            </a:r>
            <a:r>
              <a:rPr lang="en-US" sz="1600" dirty="0" err="1"/>
              <a:t>java.util</a:t>
            </a:r>
            <a:r>
              <a:rPr lang="en-US" sz="1600" dirty="0"/>
              <a:t>.*"%&gt;</a:t>
            </a:r>
          </a:p>
          <a:p>
            <a:pPr marL="0" indent="0">
              <a:buNone/>
            </a:pPr>
            <a:r>
              <a:rPr lang="en-US" sz="1600" dirty="0"/>
              <a:t>The server time is:&lt;%=</a:t>
            </a:r>
            <a:r>
              <a:rPr lang="en-US" sz="1600" dirty="0" err="1"/>
              <a:t>newDate</a:t>
            </a:r>
            <a:r>
              <a:rPr lang="en-US" sz="1600" dirty="0"/>
              <a:t>()%&gt;</a:t>
            </a:r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r>
              <a:rPr lang="fr-FR" sz="1600" dirty="0"/>
              <a:t>&lt;%@ page import="</a:t>
            </a:r>
            <a:r>
              <a:rPr lang="fr-FR" sz="1600" dirty="0" err="1"/>
              <a:t>java.util</a:t>
            </a:r>
            <a:r>
              <a:rPr lang="fr-FR" sz="1600" dirty="0"/>
              <a:t>.*"%&gt;</a:t>
            </a:r>
          </a:p>
          <a:p>
            <a:pPr marL="0" indent="0">
              <a:buNone/>
            </a:pPr>
            <a:r>
              <a:rPr lang="fr-FR" sz="1600" dirty="0"/>
              <a:t>&lt;%@ page import="</a:t>
            </a:r>
            <a:r>
              <a:rPr lang="fr-FR" sz="1600" dirty="0" err="1"/>
              <a:t>java.sql</a:t>
            </a:r>
            <a:r>
              <a:rPr lang="fr-FR" sz="1600" dirty="0"/>
              <a:t>.*"%&gt;</a:t>
            </a:r>
          </a:p>
          <a:p>
            <a:pPr marL="0" indent="0">
              <a:buNone/>
            </a:pPr>
            <a:r>
              <a:rPr lang="fr-FR" sz="1600" dirty="0"/>
              <a:t> </a:t>
            </a:r>
          </a:p>
          <a:p>
            <a:pPr marL="0" indent="0">
              <a:buNone/>
            </a:pPr>
            <a:r>
              <a:rPr lang="es-MX" sz="1600" dirty="0" smtClean="0"/>
              <a:t>&lt;%@ </a:t>
            </a:r>
            <a:r>
              <a:rPr lang="es-MX" sz="1600" dirty="0"/>
              <a:t>page </a:t>
            </a:r>
            <a:r>
              <a:rPr lang="es-MX" sz="1600" dirty="0" err="1"/>
              <a:t>session</a:t>
            </a:r>
            <a:r>
              <a:rPr lang="es-MX" sz="1600" dirty="0"/>
              <a:t>="false</a:t>
            </a:r>
            <a:r>
              <a:rPr lang="es-MX" sz="1600" dirty="0" smtClean="0"/>
              <a:t>"%&gt;</a:t>
            </a:r>
          </a:p>
          <a:p>
            <a:pPr marL="0" indent="0">
              <a:buNone/>
            </a:pPr>
            <a:endParaRPr lang="es-MX" sz="1600" dirty="0" smtClean="0"/>
          </a:p>
          <a:p>
            <a:pPr marL="0" indent="0">
              <a:buNone/>
            </a:pPr>
            <a:r>
              <a:rPr lang="es-MX" sz="1600" dirty="0" smtClean="0"/>
              <a:t>&lt;%@ </a:t>
            </a:r>
            <a:r>
              <a:rPr lang="es-MX" sz="1600" dirty="0"/>
              <a:t>page </a:t>
            </a:r>
            <a:r>
              <a:rPr lang="es-MX" sz="1600" dirty="0" err="1"/>
              <a:t>contentType</a:t>
            </a:r>
            <a:r>
              <a:rPr lang="es-MX" sz="1600" dirty="0"/>
              <a:t>="</a:t>
            </a:r>
            <a:r>
              <a:rPr lang="es-MX" sz="1600" dirty="0" err="1"/>
              <a:t>image</a:t>
            </a:r>
            <a:r>
              <a:rPr lang="es-MX" sz="1600" dirty="0"/>
              <a:t>/JPEG"%&gt;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&lt;%=</a:t>
            </a:r>
            <a:r>
              <a:rPr lang="es-MX" sz="1600" dirty="0" err="1"/>
              <a:t>request.getParameter</a:t>
            </a:r>
            <a:r>
              <a:rPr lang="es-MX" sz="1600" dirty="0"/>
              <a:t>("</a:t>
            </a:r>
            <a:r>
              <a:rPr lang="es-MX" sz="1600" dirty="0" err="1"/>
              <a:t>uname</a:t>
            </a:r>
            <a:r>
              <a:rPr lang="es-MX" sz="1600" dirty="0"/>
              <a:t>")%&gt;</a:t>
            </a:r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</a:t>
            </a:r>
            <a:r>
              <a:rPr lang="es-MX" dirty="0" err="1" smtClean="0"/>
              <a:t>Directives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45224"/>
            <a:ext cx="2533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8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dirty="0" err="1" smtClean="0"/>
              <a:t>For</a:t>
            </a:r>
            <a:r>
              <a:rPr lang="es-MX" sz="1600" dirty="0" smtClean="0"/>
              <a:t> </a:t>
            </a:r>
            <a:r>
              <a:rPr lang="es-MX" sz="1600" dirty="0" err="1" smtClean="0"/>
              <a:t>Instance</a:t>
            </a:r>
            <a:r>
              <a:rPr lang="es-MX" sz="1600" dirty="0" smtClean="0"/>
              <a:t>: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</a:t>
            </a:r>
            <a:r>
              <a:rPr lang="es-MX" dirty="0" err="1" smtClean="0"/>
              <a:t>implicit</a:t>
            </a:r>
            <a:r>
              <a:rPr lang="es-MX" dirty="0" smtClean="0"/>
              <a:t> </a:t>
            </a:r>
            <a:r>
              <a:rPr lang="es-MX" dirty="0" err="1" smtClean="0"/>
              <a:t>objects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395946" cy="34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60764"/>
            <a:ext cx="4019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62" y="3231243"/>
            <a:ext cx="2790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62" y="3895725"/>
            <a:ext cx="3048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2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 smtClean="0"/>
              <a:t>JSP </a:t>
            </a:r>
            <a:r>
              <a:rPr lang="es-MX" b="1" dirty="0" err="1" smtClean="0"/>
              <a:t>expressions</a:t>
            </a:r>
            <a:endParaRPr lang="es-MX" b="1" dirty="0" smtClean="0"/>
          </a:p>
          <a:p>
            <a:pPr marL="0" indent="0">
              <a:buNone/>
            </a:pPr>
            <a:r>
              <a:rPr lang="en-US" dirty="0" smtClean="0"/>
              <a:t>Expressions </a:t>
            </a:r>
            <a:r>
              <a:rPr lang="en-US" dirty="0"/>
              <a:t>of the form </a:t>
            </a:r>
            <a:endParaRPr lang="en-US" dirty="0" smtClean="0"/>
          </a:p>
          <a:p>
            <a:pPr marL="414000" lvl="1" indent="0">
              <a:buNone/>
            </a:pPr>
            <a:r>
              <a:rPr lang="en-US" b="1" dirty="0" smtClean="0"/>
              <a:t>&lt;%= </a:t>
            </a:r>
            <a:r>
              <a:rPr lang="en-US" b="1" dirty="0"/>
              <a:t>Java Expression </a:t>
            </a:r>
            <a:r>
              <a:rPr lang="en-US" b="1" dirty="0" smtClean="0"/>
              <a:t>%&gt;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are </a:t>
            </a:r>
            <a:r>
              <a:rPr lang="en-US" dirty="0" smtClean="0"/>
              <a:t>evaluated and </a:t>
            </a:r>
            <a:r>
              <a:rPr lang="en-US" dirty="0"/>
              <a:t>inserted into the servlet’s output.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JSP scriptlets</a:t>
            </a:r>
          </a:p>
          <a:p>
            <a:pPr marL="0" indent="0">
              <a:buNone/>
            </a:pPr>
            <a:r>
              <a:rPr lang="en-US" dirty="0" err="1"/>
              <a:t>Scriptlets</a:t>
            </a:r>
            <a:r>
              <a:rPr lang="en-US" dirty="0"/>
              <a:t> of the form </a:t>
            </a:r>
            <a:endParaRPr lang="en-US" dirty="0" smtClean="0"/>
          </a:p>
          <a:p>
            <a:pPr marL="414000" lvl="1" indent="0">
              <a:buNone/>
            </a:pPr>
            <a:r>
              <a:rPr lang="en-US" b="1" dirty="0" smtClean="0"/>
              <a:t>&lt;% </a:t>
            </a:r>
            <a:r>
              <a:rPr lang="en-US" b="1" dirty="0"/>
              <a:t>Java Code </a:t>
            </a:r>
            <a:r>
              <a:rPr lang="en-US" b="1" dirty="0" smtClean="0"/>
              <a:t>%&gt;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are inserted </a:t>
            </a:r>
            <a:r>
              <a:rPr lang="en-US" i="1" u="sng" dirty="0"/>
              <a:t>into </a:t>
            </a:r>
            <a:r>
              <a:rPr lang="en-US" i="1" u="sng" dirty="0" smtClean="0"/>
              <a:t>the servlet’s </a:t>
            </a:r>
            <a:r>
              <a:rPr lang="en-US" i="1" u="sng" dirty="0"/>
              <a:t>_</a:t>
            </a:r>
            <a:r>
              <a:rPr lang="en-US" i="1" u="sng" dirty="0" err="1"/>
              <a:t>jspService</a:t>
            </a:r>
            <a:r>
              <a:rPr lang="en-US" i="1" u="sng" dirty="0"/>
              <a:t> method</a:t>
            </a:r>
            <a:r>
              <a:rPr lang="en-US" dirty="0"/>
              <a:t> (called by service).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 smtClean="0"/>
              <a:t>JSP </a:t>
            </a:r>
            <a:r>
              <a:rPr lang="es-MX" b="1" dirty="0" err="1" smtClean="0"/>
              <a:t>declarations</a:t>
            </a:r>
            <a:endParaRPr lang="es-MX" b="1" dirty="0" smtClean="0"/>
          </a:p>
          <a:p>
            <a:pPr marL="0" indent="0">
              <a:buNone/>
            </a:pPr>
            <a:r>
              <a:rPr lang="en-US" dirty="0"/>
              <a:t>Declarations of the form </a:t>
            </a:r>
            <a:endParaRPr lang="en-US" dirty="0" smtClean="0"/>
          </a:p>
          <a:p>
            <a:pPr marL="414000" lvl="1" indent="0">
              <a:buNone/>
            </a:pPr>
            <a:r>
              <a:rPr lang="en-US" b="1" dirty="0" smtClean="0"/>
              <a:t>&lt;%! </a:t>
            </a:r>
            <a:r>
              <a:rPr lang="en-US" b="1" dirty="0"/>
              <a:t>Field/Method Declaration </a:t>
            </a:r>
            <a:r>
              <a:rPr lang="en-US" b="1" dirty="0" smtClean="0"/>
              <a:t>%&gt;</a:t>
            </a:r>
          </a:p>
          <a:p>
            <a:pPr marL="0" indent="0">
              <a:buNone/>
            </a:pPr>
            <a:r>
              <a:rPr lang="en-US" dirty="0" smtClean="0"/>
              <a:t>Which are </a:t>
            </a:r>
            <a:r>
              <a:rPr lang="en-US" i="1" u="sng" dirty="0"/>
              <a:t>inserted into the body of the servlet class</a:t>
            </a:r>
            <a:r>
              <a:rPr lang="en-US" dirty="0"/>
              <a:t>, outside any existing</a:t>
            </a:r>
          </a:p>
          <a:p>
            <a:pPr marL="0" indent="0">
              <a:buNone/>
            </a:pPr>
            <a:r>
              <a:rPr lang="en-US" dirty="0"/>
              <a:t>methods</a:t>
            </a:r>
            <a:endParaRPr lang="es-MX" dirty="0"/>
          </a:p>
          <a:p>
            <a:endParaRPr lang="es-MX" dirty="0" smtClean="0"/>
          </a:p>
          <a:p>
            <a:r>
              <a:rPr lang="es-MX" b="1" dirty="0" smtClean="0"/>
              <a:t>JSP </a:t>
            </a:r>
            <a:r>
              <a:rPr lang="es-MX" b="1" dirty="0" err="1" smtClean="0"/>
              <a:t>comment</a:t>
            </a:r>
            <a:endParaRPr lang="es-MX" b="1" dirty="0" smtClean="0"/>
          </a:p>
          <a:p>
            <a:pPr marL="0" indent="0">
              <a:buNone/>
            </a:pPr>
            <a:endParaRPr lang="es-MX" dirty="0" smtClean="0"/>
          </a:p>
          <a:p>
            <a:pPr marL="414000" lvl="1" indent="0">
              <a:buNone/>
            </a:pPr>
            <a:r>
              <a:rPr lang="es-MX" b="1" dirty="0"/>
              <a:t>&lt;%-- JSP </a:t>
            </a:r>
            <a:r>
              <a:rPr lang="es-MX" b="1" dirty="0" err="1"/>
              <a:t>Comment</a:t>
            </a:r>
            <a:r>
              <a:rPr lang="es-MX" b="1" dirty="0"/>
              <a:t> --%&gt;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 </a:t>
            </a:r>
            <a:r>
              <a:rPr lang="es-MX" dirty="0" err="1" smtClean="0"/>
              <a:t>code</a:t>
            </a:r>
            <a:r>
              <a:rPr lang="es-MX" dirty="0" smtClean="0"/>
              <a:t> in JSP </a:t>
            </a:r>
            <a:r>
              <a:rPr lang="es-MX" dirty="0" err="1" smtClean="0"/>
              <a:t>pages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6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JSP </a:t>
            </a:r>
            <a:r>
              <a:rPr lang="es-MX" dirty="0" err="1" smtClean="0"/>
              <a:t>Expression</a:t>
            </a:r>
            <a:r>
              <a:rPr lang="es-MX" dirty="0" smtClean="0"/>
              <a:t>/Scriptlet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 smtClean="0"/>
              <a:t>Representative</a:t>
            </a:r>
            <a:r>
              <a:rPr lang="es-MX" dirty="0" smtClean="0"/>
              <a:t> </a:t>
            </a:r>
            <a:r>
              <a:rPr lang="es-MX" dirty="0" err="1" smtClean="0"/>
              <a:t>resulting</a:t>
            </a:r>
            <a:r>
              <a:rPr lang="es-MX" dirty="0" smtClean="0"/>
              <a:t> </a:t>
            </a:r>
            <a:r>
              <a:rPr lang="es-MX" dirty="0" err="1" smtClean="0"/>
              <a:t>Servlet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: </a:t>
            </a:r>
            <a:r>
              <a:rPr lang="es-MX" dirty="0" err="1" smtClean="0"/>
              <a:t>Expression</a:t>
            </a:r>
            <a:r>
              <a:rPr lang="es-MX" dirty="0" smtClean="0"/>
              <a:t>/Scriptlet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</a:t>
            </a:r>
            <a:r>
              <a:rPr lang="es-MX" dirty="0" smtClean="0">
                <a:sym typeface="Wingdings" panose="05000000000000000000" pitchFamily="2" charset="2"/>
              </a:rPr>
              <a:t> </a:t>
            </a:r>
            <a:r>
              <a:rPr lang="es-MX" dirty="0" err="1" smtClean="0">
                <a:sym typeface="Wingdings" panose="05000000000000000000" pitchFamily="2" charset="2"/>
              </a:rPr>
              <a:t>Servlet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code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33364"/>
            <a:ext cx="2232248" cy="9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44" y="3284984"/>
            <a:ext cx="6350091" cy="258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6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Declarative</a:t>
            </a:r>
            <a:r>
              <a:rPr lang="es-MX" dirty="0"/>
              <a:t> </a:t>
            </a:r>
            <a:r>
              <a:rPr lang="es-MX" dirty="0" err="1"/>
              <a:t>approach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/>
              <a:t>Programmatic</a:t>
            </a:r>
            <a:r>
              <a:rPr lang="es-MX" dirty="0"/>
              <a:t> </a:t>
            </a:r>
            <a:r>
              <a:rPr lang="es-MX" dirty="0" err="1" smtClean="0"/>
              <a:t>approach</a:t>
            </a:r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 err="1" smtClean="0"/>
              <a:t>first.jsp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second.jsp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Configuring</a:t>
            </a:r>
            <a:r>
              <a:rPr lang="es-MX" dirty="0" smtClean="0"/>
              <a:t> error </a:t>
            </a:r>
            <a:r>
              <a:rPr lang="es-MX" dirty="0" err="1" smtClean="0"/>
              <a:t>pages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JSP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229882"/>
            <a:ext cx="4176464" cy="131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2912"/>
            <a:ext cx="2714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13" y="4293096"/>
            <a:ext cx="32194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5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examples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 smtClean="0"/>
              <a:t>Send</a:t>
            </a:r>
            <a:r>
              <a:rPr lang="es-MX" dirty="0" smtClean="0"/>
              <a:t> </a:t>
            </a:r>
            <a:r>
              <a:rPr lang="es-MX" dirty="0" err="1" smtClean="0"/>
              <a:t>parameters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 err="1"/>
              <a:t>f</a:t>
            </a:r>
            <a:r>
              <a:rPr lang="es-MX" dirty="0" err="1" smtClean="0"/>
              <a:t>irst.jsp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second.jsp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Standard </a:t>
            </a:r>
            <a:r>
              <a:rPr lang="es-MX" dirty="0" err="1" smtClean="0"/>
              <a:t>Actions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2895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62362"/>
            <a:ext cx="40576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578448"/>
            <a:ext cx="2752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4496"/>
            <a:ext cx="3086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54016"/>
            <a:ext cx="3960118" cy="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4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Directives</a:t>
            </a:r>
            <a:r>
              <a:rPr lang="en-US" sz="2800" dirty="0"/>
              <a:t> are elements that relay messages to the JSP container and affect how it compiles the JSP </a:t>
            </a:r>
            <a:r>
              <a:rPr lang="en-US" sz="2800" dirty="0" smtClean="0"/>
              <a:t>page.</a:t>
            </a:r>
          </a:p>
          <a:p>
            <a:endParaRPr lang="en-US" sz="2800" dirty="0"/>
          </a:p>
          <a:p>
            <a:r>
              <a:rPr lang="en-US" sz="2800" dirty="0" smtClean="0"/>
              <a:t>Page.</a:t>
            </a:r>
          </a:p>
          <a:p>
            <a:r>
              <a:rPr lang="en-US" sz="2800" dirty="0" smtClean="0"/>
              <a:t>Include.</a:t>
            </a:r>
          </a:p>
          <a:p>
            <a:r>
              <a:rPr lang="en-US" sz="2800" dirty="0" err="1" smtClean="0"/>
              <a:t>TagLib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93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@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1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Defines page-dependent attributes, such as scripting language, error page, and buffering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&lt;%@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page attribute</a:t>
            </a:r>
            <a:r>
              <a:rPr lang="en-US" sz="2800" dirty="0"/>
              <a:t>="value"</a:t>
            </a:r>
            <a:r>
              <a:rPr lang="en-US" sz="2800" dirty="0" smtClean="0">
                <a:effectLst/>
              </a:rPr>
              <a:t> %&gt;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&lt;</a:t>
            </a:r>
            <a:r>
              <a:rPr lang="en-US" sz="2800" dirty="0" err="1"/>
              <a:t>jsp:directive.page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/>
              <a:t>attribute="value"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/>
              <a:t>/&gt;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9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@Page Attributes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4662"/>
              </p:ext>
            </p:extLst>
          </p:nvPr>
        </p:nvGraphicFramePr>
        <p:xfrm>
          <a:off x="457200" y="914400"/>
          <a:ext cx="8382000" cy="5493160"/>
        </p:xfrm>
        <a:graphic>
          <a:graphicData uri="http://schemas.openxmlformats.org/drawingml/2006/table">
            <a:tbl>
              <a:tblPr/>
              <a:tblGrid>
                <a:gridCol w="1614881"/>
                <a:gridCol w="6767119"/>
              </a:tblGrid>
              <a:tr h="298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buffer</a:t>
                      </a:r>
                      <a:endParaRPr lang="en-US" sz="1400" dirty="0">
                        <a:effectLst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Specifies a buffering model for the output stream.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autoFlush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Controls the behavior of the servlet output buffer.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contentType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the character encoding scheme.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8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errorPage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the URL of another JSP that reports on Java unchecked runtime exceptions.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8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isErrorPage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Indicates if this JSP page is a URL specified by another JSP page's errorPage attribute.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extends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Specifies a superclass that the generated servlet must extend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7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import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Specifies a list of packages or classes for use in the JSP as the Java import statement does for Java classes.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info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 string that can be accessed with the servlet's getServletInfo() method.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isThreadSafe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the threading model for the generated servlet.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language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the programming language used in the JSP page.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session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Specifies whether or not the JSP page participates in HTTP sessions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isELIgnored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Specifies whether or not EL expression within the JSP page will be ignored.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8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isScriptingEnabled</a:t>
                      </a:r>
                      <a:endParaRPr lang="en-US" sz="1400" dirty="0">
                        <a:effectLst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Determines if scripting elements are allowed for use.</a:t>
                      </a: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5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 used </a:t>
            </a:r>
            <a:r>
              <a:rPr lang="en-US" dirty="0"/>
              <a:t>to includes a file during the translation phase. This directive tells the container to merge the content of other external files with the current JSP during the translation phase. </a:t>
            </a:r>
            <a:endParaRPr lang="en-US" dirty="0" smtClean="0"/>
          </a:p>
          <a:p>
            <a:r>
              <a:rPr lang="en-US" dirty="0" smtClean="0"/>
              <a:t>Syntax.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&lt;%@</a:t>
            </a:r>
            <a:r>
              <a:rPr lang="en-US" sz="2800" dirty="0" smtClean="0">
                <a:effectLst/>
              </a:rPr>
              <a:t> include file</a:t>
            </a:r>
            <a:r>
              <a:rPr lang="en-US" sz="2800" dirty="0"/>
              <a:t>="relative </a:t>
            </a:r>
            <a:r>
              <a:rPr lang="en-US" sz="2800" dirty="0" err="1"/>
              <a:t>url</a:t>
            </a:r>
            <a:r>
              <a:rPr lang="en-US" sz="2800" dirty="0"/>
              <a:t>"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 err="1"/>
              <a:t>jsp:directive.include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/>
              <a:t>file="relative </a:t>
            </a:r>
            <a:r>
              <a:rPr lang="en-US" sz="2800" dirty="0" err="1"/>
              <a:t>url</a:t>
            </a:r>
            <a:r>
              <a:rPr lang="en-US" sz="2800" dirty="0"/>
              <a:t>"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80726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1936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2015/08/06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Luis Robles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</a:t>
            </a:r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eclares </a:t>
            </a:r>
            <a:r>
              <a:rPr lang="en-US" dirty="0"/>
              <a:t>that your JSP page uses a set of custom tags, identifies the location of the library, and provides a means for identifying the </a:t>
            </a:r>
            <a:r>
              <a:rPr lang="en-US" dirty="0" smtClean="0"/>
              <a:t>custom </a:t>
            </a:r>
            <a:r>
              <a:rPr lang="en-US" dirty="0"/>
              <a:t>tags in </a:t>
            </a:r>
            <a:r>
              <a:rPr lang="en-US" dirty="0" smtClean="0"/>
              <a:t>your </a:t>
            </a:r>
            <a:r>
              <a:rPr lang="en-US" dirty="0"/>
              <a:t>JSP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it-IT" sz="2400" dirty="0"/>
              <a:t>&lt;%@</a:t>
            </a:r>
            <a:r>
              <a:rPr lang="it-IT" sz="2400" dirty="0" smtClean="0">
                <a:effectLst/>
              </a:rPr>
              <a:t> taglib uri</a:t>
            </a:r>
            <a:r>
              <a:rPr lang="it-IT" sz="2400" dirty="0"/>
              <a:t>="uri"</a:t>
            </a:r>
            <a:r>
              <a:rPr lang="it-IT" sz="2400" dirty="0" smtClean="0">
                <a:effectLst/>
              </a:rPr>
              <a:t> prefix</a:t>
            </a:r>
            <a:r>
              <a:rPr lang="it-IT" sz="2400" dirty="0"/>
              <a:t>="prefixOfTag"</a:t>
            </a:r>
            <a:r>
              <a:rPr lang="it-IT" sz="2400" dirty="0" smtClean="0">
                <a:effectLst/>
              </a:rPr>
              <a:t> </a:t>
            </a:r>
            <a:r>
              <a:rPr lang="it-IT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jsp:directive.taglib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/>
              <a:t>uri</a:t>
            </a:r>
            <a:r>
              <a:rPr lang="en-US" sz="2400" dirty="0"/>
              <a:t>="</a:t>
            </a:r>
            <a:r>
              <a:rPr lang="en-US" sz="2400" dirty="0" err="1"/>
              <a:t>uri</a:t>
            </a:r>
            <a:r>
              <a:rPr lang="en-US" sz="2400" dirty="0"/>
              <a:t>"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/>
              <a:t>prefix="</a:t>
            </a:r>
            <a:r>
              <a:rPr lang="en-US" sz="2400" dirty="0" err="1"/>
              <a:t>prefixOfTag</a:t>
            </a:r>
            <a:r>
              <a:rPr lang="en-US" sz="2400" dirty="0"/>
              <a:t>"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4129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7624" y="1916832"/>
            <a:ext cx="6553200" cy="1828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Standard actions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Custom Actions</a:t>
            </a:r>
          </a:p>
          <a:p>
            <a:endParaRPr lang="en-US" sz="2800" dirty="0"/>
          </a:p>
          <a:p>
            <a:r>
              <a:rPr lang="en-US" sz="2800" dirty="0" smtClean="0"/>
              <a:t>Life cycle.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19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2312486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 </a:t>
            </a:r>
            <a:r>
              <a:rPr lang="en-US" sz="2800" dirty="0" smtClean="0"/>
              <a:t>Provides </a:t>
            </a:r>
            <a:r>
              <a:rPr lang="en-US" sz="2800" dirty="0"/>
              <a:t>a bunch of standard action tags that we can use for specific tasks such as working with java bean objects, including other resource, forward the request to other resource etc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84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72272"/>
              </p:ext>
            </p:extLst>
          </p:nvPr>
        </p:nvGraphicFramePr>
        <p:xfrm>
          <a:off x="533400" y="1905000"/>
          <a:ext cx="8229600" cy="4157781"/>
        </p:xfrm>
        <a:graphic>
          <a:graphicData uri="http://schemas.openxmlformats.org/drawingml/2006/table">
            <a:tbl>
              <a:tblPr/>
              <a:tblGrid>
                <a:gridCol w="1585519"/>
                <a:gridCol w="6644081"/>
              </a:tblGrid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jsp:include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include a resource at runtime, can be HTML, JSP or any other file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jsp:useBean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get the java bean object from given scope or to create a new object of java bean</a:t>
                      </a:r>
                      <a:endParaRPr lang="en-US" sz="1400" dirty="0">
                        <a:effectLst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jsp:getProperty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get the property of a java bean, used with </a:t>
                      </a:r>
                      <a:r>
                        <a:rPr lang="en-US" sz="1400" dirty="0" err="1" smtClean="0">
                          <a:effectLst/>
                          <a:latin typeface="inherit"/>
                        </a:rPr>
                        <a:t>jsp:useBean</a:t>
                      </a:r>
                      <a:r>
                        <a:rPr lang="en-US" sz="1400" dirty="0" smtClean="0">
                          <a:effectLst/>
                          <a:latin typeface="inherit"/>
                        </a:rPr>
                        <a:t> action</a:t>
                      </a:r>
                      <a:endParaRPr lang="en-US" sz="1400" dirty="0">
                        <a:effectLst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jsp:setProperty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set the property of a java bean object, used with </a:t>
                      </a:r>
                      <a:r>
                        <a:rPr lang="en-US" sz="1400" dirty="0" err="1" smtClean="0">
                          <a:effectLst/>
                          <a:latin typeface="inherit"/>
                        </a:rPr>
                        <a:t>jsp:useBean</a:t>
                      </a:r>
                      <a:r>
                        <a:rPr lang="en-US" sz="1400" dirty="0" smtClean="0">
                          <a:effectLst/>
                          <a:latin typeface="inherit"/>
                        </a:rPr>
                        <a:t> action.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jsp:forward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forward the request to another resource.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jsp:text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write template text in JSP page.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61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jsp:element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define the XML elements dynamically.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jsp:attribute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define the dynamically generated XML element attributes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1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jsp:body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define the dynamically generated XML element body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8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inherit"/>
                        </a:rPr>
                        <a:t>jsp:plugin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  <a:latin typeface="inherit"/>
                        </a:rPr>
                        <a:t>To generate the browser-specific code that makes an OBJECT or EMBED tag for the Java plugin.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8429" marR="28429" marT="28429" marB="284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2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BodytagSupport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BodyTagSupport</a:t>
            </a:r>
            <a:r>
              <a:rPr lang="en-US" sz="2000" dirty="0"/>
              <a:t> class implements the </a:t>
            </a:r>
            <a:r>
              <a:rPr lang="en-US" sz="2000" dirty="0" err="1"/>
              <a:t>BodyTag</a:t>
            </a:r>
            <a:r>
              <a:rPr lang="en-US" sz="2000" dirty="0"/>
              <a:t> interface and adds additional convenience methods including getter methods for the </a:t>
            </a:r>
            <a:r>
              <a:rPr lang="en-US" sz="2000" dirty="0" err="1"/>
              <a:t>bodyContent</a:t>
            </a:r>
            <a:r>
              <a:rPr lang="en-US" sz="2000" dirty="0"/>
              <a:t> property and methods to get at the previous out </a:t>
            </a:r>
            <a:r>
              <a:rPr lang="en-US" sz="2000" dirty="0" err="1"/>
              <a:t>JspWriter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SimpleTagSupport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SimpleTagSupport</a:t>
            </a:r>
            <a:r>
              <a:rPr lang="en-US" sz="2000" dirty="0" smtClean="0"/>
              <a:t> class implements the </a:t>
            </a:r>
            <a:r>
              <a:rPr lang="en-US" sz="2000" dirty="0" err="1" smtClean="0"/>
              <a:t>SimpleTag</a:t>
            </a:r>
            <a:r>
              <a:rPr lang="en-US" sz="2000" dirty="0" smtClean="0"/>
              <a:t> interface and adds additional convenience methods including getter methods for the properties in </a:t>
            </a:r>
            <a:r>
              <a:rPr lang="en-US" sz="2000" dirty="0" err="1" smtClean="0"/>
              <a:t>SimpleTag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390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docs.oracle.com/javaee/5/tutorial/doc/bnahe.html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www.oracle.com/technetwork/articles/java/code-convention-138726.html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 and </a:t>
            </a:r>
            <a:r>
              <a:rPr lang="es-MX" dirty="0" err="1" smtClean="0"/>
              <a:t>References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Erio</a:t>
            </a:r>
            <a:r>
              <a:rPr lang="en-US" dirty="0"/>
              <a:t> Cesar García Lujan</a:t>
            </a:r>
          </a:p>
          <a:p>
            <a:r>
              <a:rPr lang="en-US" dirty="0">
                <a:hlinkClick r:id="rId2"/>
              </a:rPr>
              <a:t>erio.garcia@softtek.com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Luis Robles</a:t>
            </a:r>
          </a:p>
          <a:p>
            <a:r>
              <a:rPr lang="en-US" dirty="0" smtClean="0">
                <a:hlinkClick r:id="rId3"/>
              </a:rPr>
              <a:t>luisf.robles@softtek.com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Related to training material </a:t>
            </a:r>
          </a:p>
          <a:p>
            <a:r>
              <a:rPr lang="en-US" dirty="0"/>
              <a:t>(Java Web module)</a:t>
            </a:r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3: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JavaServer</a:t>
            </a:r>
            <a:r>
              <a:rPr lang="en-US" dirty="0" smtClean="0"/>
              <a:t>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develop a servlet program, a </a:t>
            </a:r>
            <a:r>
              <a:rPr lang="en-US" b="1" dirty="0"/>
              <a:t>strong background knowledge of Java is necessary </a:t>
            </a:r>
            <a:r>
              <a:rPr lang="en-US" dirty="0" err="1"/>
              <a:t>i.e</a:t>
            </a:r>
            <a:r>
              <a:rPr lang="en-US" dirty="0"/>
              <a:t>, a proficient Java programmer only can write servlet programs efficiently but highly difficult for non-Java </a:t>
            </a:r>
            <a:r>
              <a:rPr lang="en-US" dirty="0" smtClean="0"/>
              <a:t>programmers </a:t>
            </a:r>
            <a:r>
              <a:rPr lang="en-US" dirty="0"/>
              <a:t>like web designers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servlets, there is </a:t>
            </a:r>
            <a:r>
              <a:rPr lang="en-US" b="1" dirty="0"/>
              <a:t>no separation </a:t>
            </a:r>
            <a:r>
              <a:rPr lang="en-US" dirty="0"/>
              <a:t>between regular </a:t>
            </a:r>
            <a:r>
              <a:rPr lang="en-US" b="1" dirty="0"/>
              <a:t>business logic and presentation </a:t>
            </a:r>
            <a:r>
              <a:rPr lang="en-US" b="1" dirty="0" smtClean="0"/>
              <a:t>logic </a:t>
            </a:r>
            <a:r>
              <a:rPr lang="en-US" dirty="0" smtClean="0"/>
              <a:t>(</a:t>
            </a:r>
            <a:r>
              <a:rPr lang="en-US" dirty="0"/>
              <a:t> in a single servlet we write both presentation and business logic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Servlets are </a:t>
            </a:r>
            <a:r>
              <a:rPr lang="en-US" b="1" dirty="0"/>
              <a:t>very powerful</a:t>
            </a:r>
            <a:r>
              <a:rPr lang="en-US" dirty="0"/>
              <a:t>, but they're </a:t>
            </a:r>
            <a:r>
              <a:rPr lang="en-US" b="1" dirty="0"/>
              <a:t>not easy to program</a:t>
            </a:r>
            <a:r>
              <a:rPr lang="en-US" dirty="0"/>
              <a:t>. As a result, they </a:t>
            </a:r>
            <a:r>
              <a:rPr lang="en-US" i="1" u="sng" dirty="0"/>
              <a:t>haven't become very popular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Drawbacks</a:t>
            </a:r>
            <a:r>
              <a:rPr lang="es-MX" dirty="0" smtClean="0"/>
              <a:t> of </a:t>
            </a:r>
            <a:r>
              <a:rPr lang="es-MX" dirty="0" err="1" smtClean="0"/>
              <a:t>Servlets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0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JSP eliminates the limitations of </a:t>
            </a:r>
            <a:r>
              <a:rPr lang="en-US" dirty="0" smtClean="0"/>
              <a:t>Servlets.</a:t>
            </a:r>
          </a:p>
          <a:p>
            <a:endParaRPr lang="en-US" dirty="0"/>
          </a:p>
          <a:p>
            <a:r>
              <a:rPr lang="en-US" dirty="0"/>
              <a:t>JSP is tag </a:t>
            </a:r>
            <a:r>
              <a:rPr lang="en-US" dirty="0" err="1"/>
              <a:t>based+internal</a:t>
            </a:r>
            <a:r>
              <a:rPr lang="en-US" dirty="0"/>
              <a:t> powerful features of Servlets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JSP was an answer over ASP Technology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JSP is built on top of servlets, but JSP is much easier to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Internally, each JSP page is actually converted into a servlet by the server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Why</a:t>
            </a:r>
            <a:r>
              <a:rPr lang="es-MX" dirty="0" smtClean="0"/>
              <a:t> JSP?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9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JSP is a technology that is built on top of servlets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key advantages of </a:t>
            </a:r>
            <a:r>
              <a:rPr lang="en-US" dirty="0" err="1"/>
              <a:t>jsp</a:t>
            </a:r>
            <a:r>
              <a:rPr lang="en-US" dirty="0"/>
              <a:t> technology </a:t>
            </a:r>
            <a:r>
              <a:rPr lang="en-US" dirty="0" smtClean="0"/>
              <a:t>are:</a:t>
            </a:r>
          </a:p>
          <a:p>
            <a:pPr marL="288900" indent="-3429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easy to separate business logic from presentation logic</a:t>
            </a:r>
            <a:r>
              <a:rPr lang="en-US" dirty="0" smtClean="0"/>
              <a:t>.</a:t>
            </a:r>
          </a:p>
          <a:p>
            <a:pPr marL="288900" indent="-342900">
              <a:buFont typeface="+mj-lt"/>
              <a:buAutoNum type="arabicPeriod"/>
            </a:pPr>
            <a:endParaRPr lang="en-US" dirty="0"/>
          </a:p>
          <a:p>
            <a:pPr marL="288900" indent="-342900">
              <a:buFont typeface="+mj-lt"/>
              <a:buAutoNum type="arabicPeriod"/>
            </a:pPr>
            <a:r>
              <a:rPr lang="en-US" dirty="0"/>
              <a:t>Developing JSP applications is easier than manually developing servlets</a:t>
            </a:r>
            <a:r>
              <a:rPr lang="en-US" dirty="0" smtClean="0"/>
              <a:t>.</a:t>
            </a:r>
          </a:p>
          <a:p>
            <a:pPr marL="288900" indent="-342900">
              <a:buFont typeface="+mj-lt"/>
              <a:buAutoNum type="arabicPeriod"/>
            </a:pPr>
            <a:endParaRPr lang="en-US" dirty="0"/>
          </a:p>
          <a:p>
            <a:pPr marL="288900" indent="-342900">
              <a:buFont typeface="+mj-lt"/>
              <a:buAutoNum type="arabicPeriod"/>
            </a:pPr>
            <a:r>
              <a:rPr lang="en-US" dirty="0"/>
              <a:t>By using EL </a:t>
            </a:r>
            <a:r>
              <a:rPr lang="en-US" dirty="0" err="1"/>
              <a:t>expressions,Custom</a:t>
            </a:r>
            <a:r>
              <a:rPr lang="en-US" dirty="0"/>
              <a:t> tag libraries in </a:t>
            </a:r>
            <a:r>
              <a:rPr lang="en-US" dirty="0" err="1"/>
              <a:t>jsp’s</a:t>
            </a:r>
            <a:r>
              <a:rPr lang="en-US" dirty="0"/>
              <a:t> we can completely eliminate the JAVA code.</a:t>
            </a:r>
          </a:p>
          <a:p>
            <a:pPr marL="288900" indent="-342900">
              <a:buFont typeface="+mj-lt"/>
              <a:buAutoNum type="arabicPeriod"/>
            </a:pP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part of the every web container a tool called JSP compiler will be provided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tool is responsible for reading the JSP and generating JAVA code in a java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jspc</a:t>
            </a:r>
            <a:r>
              <a:rPr lang="en-US" dirty="0"/>
              <a:t> uses the java compiler to generate the class file(Servlet class) from the java file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to JSP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41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</a:t>
            </a:r>
            <a:r>
              <a:rPr lang="es-MX" dirty="0" err="1" smtClean="0"/>
              <a:t>Lifecycle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1026" name="Picture 2" descr="http://java2learn.com.cp-21.webhostbox.net/wp-content/uploads/2014/06/JSP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249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JSP </a:t>
            </a:r>
            <a:r>
              <a:rPr lang="es-MX" dirty="0" err="1" smtClean="0"/>
              <a:t>Elements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2050" name="Picture 2" descr="JSP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488832" cy="503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contains HTML and XML tags and raw data .For the template text no processing is required and it will be passed directly as argument to </a:t>
            </a:r>
            <a:r>
              <a:rPr lang="en-US" dirty="0" err="1"/>
              <a:t>out.write</a:t>
            </a:r>
            <a:r>
              <a:rPr lang="en-US" dirty="0"/>
              <a:t>() in 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 </a:t>
            </a:r>
            <a:r>
              <a:rPr lang="en-US" dirty="0"/>
              <a:t>method.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r>
              <a:rPr lang="es-MX" dirty="0" smtClean="0"/>
              <a:t> Text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3074" name="Picture 2" descr="Template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45434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0e5e253-50b2-47e0-ab40-088f51eedbac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8810</TotalTime>
  <Words>1107</Words>
  <Application>Microsoft Office PowerPoint</Application>
  <PresentationFormat>On-screen Show (4:3)</PresentationFormat>
  <Paragraphs>237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PPT_InternalTemplate_EN_2015</vt:lpstr>
      <vt:lpstr>Original_Logo/ Upper layout</vt:lpstr>
      <vt:lpstr>Java Web</vt:lpstr>
      <vt:lpstr>Disclaimer</vt:lpstr>
      <vt:lpstr>Lesson 3:  JavaServer Pages</vt:lpstr>
      <vt:lpstr>Drawbacks of Servlets</vt:lpstr>
      <vt:lpstr>Why JSP?</vt:lpstr>
      <vt:lpstr>Introduction to JSP</vt:lpstr>
      <vt:lpstr>JSP Lifecycle</vt:lpstr>
      <vt:lpstr>JSP Elements</vt:lpstr>
      <vt:lpstr>Template Text</vt:lpstr>
      <vt:lpstr>JSP Directives</vt:lpstr>
      <vt:lpstr>JSP implicit objects</vt:lpstr>
      <vt:lpstr>Java code in JSP pages</vt:lpstr>
      <vt:lpstr>JSP  Servlet code</vt:lpstr>
      <vt:lpstr>Configuring error pages in the JSP</vt:lpstr>
      <vt:lpstr>JSP Standard Actions</vt:lpstr>
      <vt:lpstr>Directives Summary</vt:lpstr>
      <vt:lpstr>@ Page</vt:lpstr>
      <vt:lpstr>@Page Attributes</vt:lpstr>
      <vt:lpstr>@ Include</vt:lpstr>
      <vt:lpstr>@ TagLib</vt:lpstr>
      <vt:lpstr>Actions Summary</vt:lpstr>
      <vt:lpstr>Standard Actions</vt:lpstr>
      <vt:lpstr>Standard Actions</vt:lpstr>
      <vt:lpstr>Custom Actions</vt:lpstr>
      <vt:lpstr>Links and References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Erio Cesar García Lujan</cp:lastModifiedBy>
  <cp:revision>61</cp:revision>
  <dcterms:created xsi:type="dcterms:W3CDTF">2015-07-23T07:25:45Z</dcterms:created>
  <dcterms:modified xsi:type="dcterms:W3CDTF">2015-09-07T18:48:17Z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