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9"/>
  </p:notesMasterIdLst>
  <p:handoutMasterIdLst>
    <p:handoutMasterId r:id="rId20"/>
  </p:handoutMasterIdLst>
  <p:sldIdLst>
    <p:sldId id="290" r:id="rId6"/>
    <p:sldId id="293" r:id="rId7"/>
    <p:sldId id="291" r:id="rId8"/>
    <p:sldId id="294" r:id="rId9"/>
    <p:sldId id="298" r:id="rId10"/>
    <p:sldId id="297" r:id="rId11"/>
    <p:sldId id="299" r:id="rId12"/>
    <p:sldId id="300" r:id="rId13"/>
    <p:sldId id="301" r:id="rId14"/>
    <p:sldId id="302" r:id="rId15"/>
    <p:sldId id="296" r:id="rId16"/>
    <p:sldId id="288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4" autoAdjust="0"/>
    <p:restoredTop sz="89005" autoAdjust="0"/>
  </p:normalViewPr>
  <p:slideViewPr>
    <p:cSldViewPr>
      <p:cViewPr varScale="1">
        <p:scale>
          <a:sx n="65" d="100"/>
          <a:sy n="65" d="100"/>
        </p:scale>
        <p:origin x="-17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07/09/2015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07/09/2015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6/tutorial/doc/" TargetMode="External"/><Relationship Id="rId2" Type="http://schemas.openxmlformats.org/officeDocument/2006/relationships/hyperlink" Target="http://docs.oracle.com/javaee/5/tutorial/doc/bnakc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json-taglib.sourceforge.net/tutorial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uisf.robles@softtek.com" TargetMode="External"/><Relationship Id="rId2" Type="http://schemas.openxmlformats.org/officeDocument/2006/relationships/hyperlink" Target="mailto:erio.garcia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JSTL </a:t>
            </a:r>
            <a:r>
              <a:rPr lang="en-US" dirty="0"/>
              <a:t>– JSP Standard Tag Library</a:t>
            </a:r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3106688" cy="4964815"/>
          </a:xfrm>
        </p:spPr>
        <p:txBody>
          <a:bodyPr/>
          <a:lstStyle/>
          <a:p>
            <a:r>
              <a:rPr lang="en-US" dirty="0"/>
              <a:t>JSTL includes a number of standard functions, most of which are common string manipulation functions</a:t>
            </a:r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JSTL </a:t>
            </a:r>
            <a:r>
              <a:rPr lang="es-MX" dirty="0" err="1" smtClean="0"/>
              <a:t>functions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73" y="1340768"/>
            <a:ext cx="4536504" cy="510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49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docs.oracle.com/javaee/5/tutorial/doc/bnakc.html</a:t>
            </a:r>
            <a:endParaRPr lang="es-MX" dirty="0" smtClean="0"/>
          </a:p>
          <a:p>
            <a:endParaRPr lang="es-MX" dirty="0"/>
          </a:p>
          <a:p>
            <a:r>
              <a:rPr lang="es-MX" dirty="0">
                <a:hlinkClick r:id="rId3"/>
              </a:rPr>
              <a:t>https://docs.oracle.com/javaee/6/tutorial/doc</a:t>
            </a:r>
            <a:r>
              <a:rPr lang="es-MX" dirty="0" smtClean="0">
                <a:hlinkClick r:id="rId3"/>
              </a:rPr>
              <a:t>/</a:t>
            </a:r>
            <a:endParaRPr lang="es-MX" dirty="0"/>
          </a:p>
          <a:p>
            <a:endParaRPr lang="es-MX" dirty="0" smtClean="0"/>
          </a:p>
          <a:p>
            <a:r>
              <a:rPr lang="es-MX">
                <a:hlinkClick r:id="rId4"/>
              </a:rPr>
              <a:t>http://</a:t>
            </a:r>
            <a:r>
              <a:rPr lang="es-MX" smtClean="0">
                <a:hlinkClick r:id="rId4"/>
              </a:rPr>
              <a:t>json-taglib.sourceforge.net/tutorial.html</a:t>
            </a:r>
            <a:endParaRPr lang="es-MX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Links and </a:t>
            </a:r>
            <a:r>
              <a:rPr lang="es-MX" dirty="0" err="1" smtClean="0"/>
              <a:t>References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5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Erio</a:t>
            </a:r>
            <a:r>
              <a:rPr lang="en-US" dirty="0"/>
              <a:t> Cesar García Lujan</a:t>
            </a:r>
          </a:p>
          <a:p>
            <a:r>
              <a:rPr lang="en-US" dirty="0">
                <a:hlinkClick r:id="rId2"/>
              </a:rPr>
              <a:t>erio.garcia@softtek.com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Luis Robles</a:t>
            </a:r>
          </a:p>
          <a:p>
            <a:r>
              <a:rPr lang="en-US" dirty="0" smtClean="0">
                <a:hlinkClick r:id="rId3"/>
              </a:rPr>
              <a:t>luisf.robles@softtek.com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Related to training material </a:t>
            </a:r>
          </a:p>
          <a:p>
            <a:r>
              <a:rPr lang="en-US" dirty="0"/>
              <a:t>(Java Web module)</a:t>
            </a:r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96381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2015/08/07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Luis Robles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980728"/>
            <a:ext cx="4608512" cy="352839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Lesson 4: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u="sng" dirty="0" smtClean="0"/>
              <a:t>J</a:t>
            </a:r>
            <a:r>
              <a:rPr lang="en-US" sz="4000" dirty="0" smtClean="0"/>
              <a:t>SP </a:t>
            </a:r>
            <a:r>
              <a:rPr lang="en-US" sz="4000" b="1" u="sng" dirty="0"/>
              <a:t>S</a:t>
            </a:r>
            <a:r>
              <a:rPr lang="en-US" sz="4000" dirty="0"/>
              <a:t>tandard </a:t>
            </a:r>
            <a:r>
              <a:rPr lang="en-US" sz="4000" b="1" u="sng" dirty="0"/>
              <a:t>T</a:t>
            </a:r>
            <a:r>
              <a:rPr lang="en-US" sz="4000" dirty="0"/>
              <a:t>ag </a:t>
            </a:r>
            <a:r>
              <a:rPr lang="en-US" sz="4000" b="1" u="sng" dirty="0" smtClean="0"/>
              <a:t>L</a:t>
            </a:r>
            <a:r>
              <a:rPr lang="en-US" sz="4000" dirty="0" smtClean="0"/>
              <a:t>ibrary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JavaServer</a:t>
            </a:r>
            <a:r>
              <a:rPr lang="en-US" dirty="0"/>
              <a:t> Pages Standard Tag Library (JSTL) is a collection of useful JSP tags which encapsulates core functionality common to many JSP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MX" dirty="0"/>
              <a:t>JSTL has </a:t>
            </a:r>
            <a:r>
              <a:rPr lang="es-MX" dirty="0" err="1"/>
              <a:t>support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common</a:t>
            </a:r>
            <a:r>
              <a:rPr lang="es-MX" dirty="0"/>
              <a:t>, </a:t>
            </a:r>
            <a:r>
              <a:rPr lang="es-MX" dirty="0" err="1"/>
              <a:t>structural</a:t>
            </a:r>
            <a:r>
              <a:rPr lang="es-MX" dirty="0"/>
              <a:t> </a:t>
            </a:r>
            <a:r>
              <a:rPr lang="es-MX" dirty="0" err="1"/>
              <a:t>tasks</a:t>
            </a:r>
            <a:r>
              <a:rPr lang="es-MX" dirty="0"/>
              <a:t> </a:t>
            </a:r>
            <a:r>
              <a:rPr lang="es-MX" dirty="0" err="1"/>
              <a:t>such</a:t>
            </a:r>
            <a:r>
              <a:rPr lang="es-MX" dirty="0"/>
              <a:t> as </a:t>
            </a:r>
            <a:r>
              <a:rPr lang="es-MX" dirty="0" err="1"/>
              <a:t>iteration</a:t>
            </a:r>
            <a:r>
              <a:rPr lang="es-MX" dirty="0"/>
              <a:t> and </a:t>
            </a:r>
            <a:r>
              <a:rPr lang="es-MX" dirty="0" err="1"/>
              <a:t>conditionals</a:t>
            </a:r>
            <a:r>
              <a:rPr lang="es-MX" dirty="0"/>
              <a:t>, </a:t>
            </a:r>
            <a:r>
              <a:rPr lang="es-MX" dirty="0" err="1"/>
              <a:t>tags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manipulating</a:t>
            </a:r>
            <a:r>
              <a:rPr lang="es-MX" dirty="0"/>
              <a:t> XML </a:t>
            </a:r>
            <a:r>
              <a:rPr lang="es-MX" dirty="0" err="1"/>
              <a:t>documents</a:t>
            </a:r>
            <a:r>
              <a:rPr lang="es-MX" dirty="0"/>
              <a:t>, </a:t>
            </a:r>
            <a:r>
              <a:rPr lang="es-MX" dirty="0" err="1"/>
              <a:t>internationalization</a:t>
            </a:r>
            <a:r>
              <a:rPr lang="es-MX" dirty="0"/>
              <a:t> </a:t>
            </a:r>
            <a:r>
              <a:rPr lang="es-MX" dirty="0" err="1"/>
              <a:t>tags</a:t>
            </a:r>
            <a:r>
              <a:rPr lang="es-MX" dirty="0"/>
              <a:t>, and SQL </a:t>
            </a:r>
            <a:r>
              <a:rPr lang="es-MX" dirty="0" err="1"/>
              <a:t>tags</a:t>
            </a:r>
            <a:r>
              <a:rPr lang="es-MX" dirty="0"/>
              <a:t>.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provides</a:t>
            </a:r>
            <a:r>
              <a:rPr lang="es-MX" dirty="0"/>
              <a:t> a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integrating</a:t>
            </a:r>
            <a:r>
              <a:rPr lang="es-MX" dirty="0"/>
              <a:t> </a:t>
            </a:r>
            <a:r>
              <a:rPr lang="es-MX" dirty="0" err="1"/>
              <a:t>existing</a:t>
            </a:r>
            <a:r>
              <a:rPr lang="es-MX" dirty="0"/>
              <a:t>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tags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JSTL </a:t>
            </a:r>
            <a:r>
              <a:rPr lang="es-MX" dirty="0" err="1"/>
              <a:t>tags</a:t>
            </a:r>
            <a:r>
              <a:rPr lang="es-MX" dirty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JSTL tags can be classified, according to their functions, into following JSTL tag library groups that can be used when creating a JSP page: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Concepts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32" y="2996952"/>
            <a:ext cx="2317912" cy="270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0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Sub-</a:t>
            </a:r>
            <a:r>
              <a:rPr lang="es-MX" dirty="0" err="1" smtClean="0"/>
              <a:t>Libraries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4463"/>
            <a:ext cx="6889378" cy="473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1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General </a:t>
            </a:r>
            <a:r>
              <a:rPr lang="es-MX" dirty="0" err="1" smtClean="0"/>
              <a:t>purpose</a:t>
            </a:r>
            <a:r>
              <a:rPr lang="es-MX" dirty="0" smtClean="0"/>
              <a:t> </a:t>
            </a:r>
            <a:r>
              <a:rPr lang="es-MX" dirty="0" err="1" smtClean="0"/>
              <a:t>tags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Conditional</a:t>
            </a:r>
            <a:r>
              <a:rPr lang="es-MX" dirty="0" smtClean="0"/>
              <a:t> </a:t>
            </a:r>
            <a:r>
              <a:rPr lang="es-MX" dirty="0" err="1" smtClean="0"/>
              <a:t>tags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err="1" smtClean="0"/>
              <a:t>Iteration</a:t>
            </a:r>
            <a:r>
              <a:rPr lang="es-MX" dirty="0" smtClean="0"/>
              <a:t> </a:t>
            </a:r>
            <a:r>
              <a:rPr lang="es-MX" dirty="0" err="1" smtClean="0"/>
              <a:t>tags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URL </a:t>
            </a:r>
            <a:r>
              <a:rPr lang="es-MX" dirty="0" err="1" smtClean="0"/>
              <a:t>related</a:t>
            </a:r>
            <a:r>
              <a:rPr lang="es-MX" dirty="0" smtClean="0"/>
              <a:t> </a:t>
            </a:r>
            <a:r>
              <a:rPr lang="es-MX" dirty="0" err="1" smtClean="0"/>
              <a:t>tags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Core </a:t>
            </a:r>
            <a:r>
              <a:rPr lang="es-MX" dirty="0" err="1" smtClean="0"/>
              <a:t>tags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6</a:t>
            </a:fld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19378"/>
            <a:ext cx="1656184" cy="162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1440160" cy="13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95" y="2088981"/>
            <a:ext cx="1799446" cy="83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26" y="4397761"/>
            <a:ext cx="1455506" cy="140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88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JSTL formatting tags are used to format and display text, the date, the time, and numbers for internationalized Web sites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Formatting</a:t>
            </a:r>
            <a:r>
              <a:rPr lang="es-MX" dirty="0" smtClean="0"/>
              <a:t> </a:t>
            </a:r>
            <a:r>
              <a:rPr lang="es-MX" dirty="0" err="1" smtClean="0"/>
              <a:t>tags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12275"/>
            <a:ext cx="4500347" cy="419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0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JSTL SQL tag library provides tags for interacting with relational databases (RDBMSs) such as Oracle, </a:t>
            </a:r>
            <a:r>
              <a:rPr lang="en-US" dirty="0" err="1"/>
              <a:t>mySQL</a:t>
            </a:r>
            <a:r>
              <a:rPr lang="en-US" dirty="0"/>
              <a:t>, or Microsoft SQL Server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 </a:t>
            </a:r>
            <a:r>
              <a:rPr lang="es-MX" dirty="0" err="1" smtClean="0"/>
              <a:t>tags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71" y="2276872"/>
            <a:ext cx="52292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3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JSTL XML </a:t>
            </a:r>
            <a:r>
              <a:rPr lang="es-MX" dirty="0" err="1"/>
              <a:t>tags</a:t>
            </a:r>
            <a:r>
              <a:rPr lang="es-MX" dirty="0"/>
              <a:t> </a:t>
            </a:r>
            <a:r>
              <a:rPr lang="es-MX" dirty="0" err="1"/>
              <a:t>provide</a:t>
            </a:r>
            <a:r>
              <a:rPr lang="es-MX" dirty="0"/>
              <a:t> a JSP-</a:t>
            </a:r>
            <a:r>
              <a:rPr lang="es-MX" dirty="0" err="1"/>
              <a:t>centric</a:t>
            </a:r>
            <a:r>
              <a:rPr lang="es-MX" dirty="0"/>
              <a:t> </a:t>
            </a:r>
            <a:r>
              <a:rPr lang="es-MX" dirty="0" err="1"/>
              <a:t>way</a:t>
            </a:r>
            <a:r>
              <a:rPr lang="es-MX" dirty="0"/>
              <a:t> of </a:t>
            </a:r>
            <a:r>
              <a:rPr lang="es-MX" dirty="0" err="1"/>
              <a:t>creating</a:t>
            </a:r>
            <a:r>
              <a:rPr lang="es-MX" dirty="0"/>
              <a:t> and </a:t>
            </a:r>
            <a:r>
              <a:rPr lang="es-MX" dirty="0" err="1"/>
              <a:t>manipulating</a:t>
            </a:r>
            <a:r>
              <a:rPr lang="es-MX" dirty="0"/>
              <a:t> XML </a:t>
            </a:r>
            <a:r>
              <a:rPr lang="es-MX" dirty="0" err="1"/>
              <a:t>documents</a:t>
            </a:r>
            <a:r>
              <a:rPr lang="es-MX" dirty="0"/>
              <a:t>.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syntax</a:t>
            </a:r>
            <a:r>
              <a:rPr lang="es-MX" dirty="0"/>
              <a:t> to </a:t>
            </a:r>
            <a:r>
              <a:rPr lang="es-MX" dirty="0" err="1"/>
              <a:t>include</a:t>
            </a:r>
            <a:r>
              <a:rPr lang="es-MX" dirty="0"/>
              <a:t> JSTL XML </a:t>
            </a:r>
            <a:r>
              <a:rPr lang="es-MX" dirty="0" err="1"/>
              <a:t>library</a:t>
            </a:r>
            <a:r>
              <a:rPr lang="es-MX" dirty="0"/>
              <a:t> in </a:t>
            </a:r>
            <a:r>
              <a:rPr lang="es-MX" dirty="0" err="1"/>
              <a:t>your</a:t>
            </a:r>
            <a:r>
              <a:rPr lang="es-MX" dirty="0"/>
              <a:t> JSP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JSTL XML </a:t>
            </a:r>
            <a:r>
              <a:rPr lang="es-MX" dirty="0" err="1"/>
              <a:t>tag</a:t>
            </a:r>
            <a:r>
              <a:rPr lang="es-MX" dirty="0"/>
              <a:t> </a:t>
            </a:r>
            <a:r>
              <a:rPr lang="es-MX" dirty="0" err="1"/>
              <a:t>library</a:t>
            </a:r>
            <a:r>
              <a:rPr lang="es-MX" dirty="0"/>
              <a:t> has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tags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interacting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XML data.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includes</a:t>
            </a:r>
            <a:r>
              <a:rPr lang="es-MX" dirty="0"/>
              <a:t> </a:t>
            </a:r>
            <a:r>
              <a:rPr lang="es-MX" dirty="0" err="1"/>
              <a:t>parsing</a:t>
            </a:r>
            <a:r>
              <a:rPr lang="es-MX" dirty="0"/>
              <a:t> XML, </a:t>
            </a:r>
            <a:r>
              <a:rPr lang="es-MX" dirty="0" err="1"/>
              <a:t>transforming</a:t>
            </a:r>
            <a:r>
              <a:rPr lang="es-MX" dirty="0"/>
              <a:t> XML data, and </a:t>
            </a:r>
            <a:r>
              <a:rPr lang="es-MX" dirty="0" err="1"/>
              <a:t>flow</a:t>
            </a:r>
            <a:r>
              <a:rPr lang="es-MX" dirty="0"/>
              <a:t> control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XPath</a:t>
            </a:r>
            <a:r>
              <a:rPr lang="es-MX" dirty="0"/>
              <a:t> </a:t>
            </a:r>
            <a:r>
              <a:rPr lang="es-MX" dirty="0" err="1"/>
              <a:t>expressions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 </a:t>
            </a:r>
            <a:r>
              <a:rPr lang="es-MX" dirty="0" err="1" smtClean="0"/>
              <a:t>tags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46" y="1700807"/>
            <a:ext cx="4145317" cy="37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schemas.openxmlformats.org/package/2006/metadata/core-properties"/>
    <ds:schemaRef ds:uri="http://schemas.microsoft.com/office/2006/documentManagement/types"/>
    <ds:schemaRef ds:uri="90e5e253-50b2-47e0-ab40-088f51eedbac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7739</TotalTime>
  <Words>387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PPT_InternalTemplate_EN_2015</vt:lpstr>
      <vt:lpstr>Original_Logo/ Upper layout</vt:lpstr>
      <vt:lpstr>Java Web</vt:lpstr>
      <vt:lpstr>Disclaimer</vt:lpstr>
      <vt:lpstr>Lesson 4:  JSP Standard Tag Library </vt:lpstr>
      <vt:lpstr>Concepts</vt:lpstr>
      <vt:lpstr>Sub-Libraries</vt:lpstr>
      <vt:lpstr>Core tags</vt:lpstr>
      <vt:lpstr>Formatting tags</vt:lpstr>
      <vt:lpstr>SQL tags</vt:lpstr>
      <vt:lpstr>XML tags</vt:lpstr>
      <vt:lpstr>JSTL functions</vt:lpstr>
      <vt:lpstr>Links and References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Erio Cesar García Lujan</cp:lastModifiedBy>
  <cp:revision>48</cp:revision>
  <dcterms:created xsi:type="dcterms:W3CDTF">2015-07-23T07:25:45Z</dcterms:created>
  <dcterms:modified xsi:type="dcterms:W3CDTF">2015-09-07T16:25:56Z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