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25"/>
  </p:notesMasterIdLst>
  <p:handoutMasterIdLst>
    <p:handoutMasterId r:id="rId26"/>
  </p:handoutMasterIdLst>
  <p:sldIdLst>
    <p:sldId id="290" r:id="rId6"/>
    <p:sldId id="293" r:id="rId7"/>
    <p:sldId id="291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1" r:id="rId16"/>
    <p:sldId id="316" r:id="rId17"/>
    <p:sldId id="317" r:id="rId18"/>
    <p:sldId id="318" r:id="rId19"/>
    <p:sldId id="319" r:id="rId20"/>
    <p:sldId id="313" r:id="rId21"/>
    <p:sldId id="314" r:id="rId22"/>
    <p:sldId id="288" r:id="rId23"/>
    <p:sldId id="28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58B"/>
    <a:srgbClr val="25BBD4"/>
    <a:srgbClr val="276B9B"/>
    <a:srgbClr val="3AC791"/>
    <a:srgbClr val="FFFFFF"/>
    <a:srgbClr val="008080"/>
    <a:srgbClr val="3380B5"/>
    <a:srgbClr val="318ABE"/>
    <a:srgbClr val="317FAB"/>
    <a:srgbClr val="03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4" autoAdjust="0"/>
    <p:restoredTop sz="81326" autoAdjust="0"/>
  </p:normalViewPr>
  <p:slideViewPr>
    <p:cSldViewPr>
      <p:cViewPr>
        <p:scale>
          <a:sx n="70" d="100"/>
          <a:sy n="70" d="100"/>
        </p:scale>
        <p:origin x="-15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12/12/2016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12/12/2016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268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ada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0"/>
            <a:ext cx="8100392" cy="687614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2227" y="1339789"/>
            <a:ext cx="8208912" cy="4965019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9993"/>
            <a:ext cx="4038600" cy="4964815"/>
          </a:xfrm>
        </p:spPr>
        <p:txBody>
          <a:bodyPr/>
          <a:lstStyle>
            <a:lvl1pPr marL="126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800"/>
            </a:lvl1pPr>
            <a:lvl2pPr marL="540000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600"/>
            </a:lvl2pPr>
            <a:lvl3pPr marL="715963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400"/>
            </a:lvl3pPr>
            <a:lvl4pPr marL="923925" marR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540000" marR="0" lvl="1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715963" marR="0" lvl="2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923925" marR="0" lvl="3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9993"/>
            <a:ext cx="4038600" cy="496481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26000" marR="0" lvl="0" indent="-180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66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 Mess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04864"/>
            <a:ext cx="9144000" cy="2880320"/>
          </a:xfrm>
          <a:prstGeom prst="rect">
            <a:avLst/>
          </a:prstGeom>
          <a:gradFill flip="none" rotWithShape="1">
            <a:gsLst>
              <a:gs pos="0">
                <a:srgbClr val="3AC791"/>
              </a:gs>
              <a:gs pos="100000">
                <a:srgbClr val="276B9B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3550" y="2348880"/>
            <a:ext cx="8216426" cy="2511188"/>
          </a:xfrm>
          <a:effectLst/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buNone/>
              <a:defRPr sz="3200" b="0">
                <a:solidFill>
                  <a:schemeClr val="bg2"/>
                </a:solidFill>
                <a:effectLst/>
                <a:latin typeface="Arial"/>
                <a:cs typeface="Arial"/>
              </a:defRPr>
            </a:lvl1pPr>
            <a:lvl2pPr algn="ctr">
              <a:buNone/>
              <a:defRPr sz="2000">
                <a:solidFill>
                  <a:schemeClr val="bg2"/>
                </a:solidFill>
              </a:defRPr>
            </a:lvl2pPr>
            <a:lvl3pPr algn="ctr">
              <a:buNone/>
              <a:defRPr sz="2000">
                <a:solidFill>
                  <a:schemeClr val="bg2"/>
                </a:solidFill>
              </a:defRPr>
            </a:lvl3pPr>
            <a:lvl4pPr algn="ctr">
              <a:buNone/>
              <a:defRPr sz="2000">
                <a:solidFill>
                  <a:schemeClr val="bg2"/>
                </a:solidFill>
              </a:defRPr>
            </a:lvl4pPr>
            <a:lvl5pPr algn="ctr"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404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32" name="Straight Connector 31"/>
          <p:cNvCxnSpPr/>
          <p:nvPr userDrawn="1"/>
        </p:nvCxnSpPr>
        <p:spPr>
          <a:xfrm flipH="1" flipV="1">
            <a:off x="467544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 flipV="1">
            <a:off x="5292080" y="3645024"/>
            <a:ext cx="3240360" cy="4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4499992" y="1268760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499992" y="4293096"/>
            <a:ext cx="0" cy="17281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9"/>
          <p:cNvSpPr>
            <a:spLocks noGrp="1"/>
          </p:cNvSpPr>
          <p:nvPr>
            <p:ph sz="quarter" idx="11"/>
          </p:nvPr>
        </p:nvSpPr>
        <p:spPr>
          <a:xfrm>
            <a:off x="468313" y="1340421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1" name="Content Placeholder 39"/>
          <p:cNvSpPr>
            <a:spLocks noGrp="1"/>
          </p:cNvSpPr>
          <p:nvPr>
            <p:ph sz="quarter" idx="12"/>
          </p:nvPr>
        </p:nvSpPr>
        <p:spPr>
          <a:xfrm>
            <a:off x="4644008" y="1340421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2" name="Content Placeholder 39"/>
          <p:cNvSpPr>
            <a:spLocks noGrp="1"/>
          </p:cNvSpPr>
          <p:nvPr>
            <p:ph sz="quarter" idx="13"/>
          </p:nvPr>
        </p:nvSpPr>
        <p:spPr>
          <a:xfrm>
            <a:off x="468313" y="3789040"/>
            <a:ext cx="3887663" cy="2160587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3" name="Content Placeholder 39"/>
          <p:cNvSpPr>
            <a:spLocks noGrp="1"/>
          </p:cNvSpPr>
          <p:nvPr>
            <p:ph sz="quarter" idx="14"/>
          </p:nvPr>
        </p:nvSpPr>
        <p:spPr>
          <a:xfrm>
            <a:off x="4644008" y="3789040"/>
            <a:ext cx="3959671" cy="2160587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endParaRPr lang="en-US" noProof="0" smtClean="0"/>
          </a:p>
        </p:txBody>
      </p:sp>
      <p:sp>
        <p:nvSpPr>
          <p:cNvPr id="44" name="Oval 43"/>
          <p:cNvSpPr/>
          <p:nvPr userDrawn="1"/>
        </p:nvSpPr>
        <p:spPr>
          <a:xfrm>
            <a:off x="3563888" y="2708920"/>
            <a:ext cx="1872208" cy="1872208"/>
          </a:xfrm>
          <a:prstGeom prst="ellipse">
            <a:avLst/>
          </a:prstGeom>
          <a:solidFill>
            <a:srgbClr val="3AC791"/>
          </a:solidFill>
          <a:ln w="3810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smtClean="0"/>
              <a:t> </a:t>
            </a:r>
            <a:endParaRPr lang="en-US" noProof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3002294"/>
            <a:ext cx="1601893" cy="1295970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000" b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text</a:t>
            </a:r>
            <a:br>
              <a:rPr lang="en-US" noProof="0" smtClean="0"/>
            </a:br>
            <a:r>
              <a:rPr lang="en-US" noProof="0" smtClean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355666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39552" y="1412776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39552" y="2348880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20888"/>
            <a:ext cx="1800200" cy="648071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539552" y="3284984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11560" y="3356992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539552" y="4221088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11560" y="4293096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39552" y="5157192"/>
            <a:ext cx="2016224" cy="7920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11560" y="5229200"/>
            <a:ext cx="1800200" cy="648071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2771800" y="1484785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2771800" y="2420888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2771800" y="3356992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2771800" y="4293096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2771800" y="5229200"/>
            <a:ext cx="5832648" cy="648072"/>
          </a:xfrm>
        </p:spPr>
        <p:txBody>
          <a:bodyPr/>
          <a:lstStyle>
            <a:lvl1pPr marL="0" indent="-140400">
              <a:buFont typeface="Lucida Grande"/>
              <a:buChar char="›"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6588224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6588224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4572000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4572000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2555776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2555776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539552" y="2420888"/>
            <a:ext cx="1944216" cy="35283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12776"/>
            <a:ext cx="1944216" cy="1008112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11560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11560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2627784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2627784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644008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4644008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6660232" y="1484784"/>
            <a:ext cx="1800200" cy="864096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6660232" y="2492896"/>
            <a:ext cx="1800200" cy="3384376"/>
          </a:xfrm>
        </p:spPr>
        <p:txBody>
          <a:bodyPr/>
          <a:lstStyle>
            <a:lvl1pPr marL="84138" marR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marL="84138" marR="0" lvl="0" indent="-841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n-US" noProof="0" smtClean="0"/>
              <a:t>Click to edit Master text styles</a:t>
            </a:r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3862313"/>
            <a:ext cx="3384376" cy="358775"/>
          </a:xfrm>
        </p:spPr>
        <p:txBody>
          <a:bodyPr/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Voice of the Costumer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683568" y="4293097"/>
            <a:ext cx="3384376" cy="1512168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1547664" y="5877272"/>
            <a:ext cx="2520280" cy="360040"/>
          </a:xfrm>
        </p:spPr>
        <p:txBody>
          <a:bodyPr/>
          <a:lstStyle>
            <a:lvl1pPr marL="0" indent="0" algn="r">
              <a:buNone/>
              <a:defRPr sz="1100">
                <a:solidFill>
                  <a:srgbClr val="008CD2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832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  <p:grpSp>
        <p:nvGrpSpPr>
          <p:cNvPr id="16" name="Group 15"/>
          <p:cNvGrpSpPr/>
          <p:nvPr/>
        </p:nvGrpSpPr>
        <p:grpSpPr>
          <a:xfrm>
            <a:off x="4638506" y="1519314"/>
            <a:ext cx="3893934" cy="504056"/>
            <a:chOff x="1927104" y="2017999"/>
            <a:chExt cx="3893934" cy="504056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chemeClr val="accent5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623309" y="4190722"/>
            <a:ext cx="3893934" cy="504056"/>
            <a:chOff x="1927104" y="2017999"/>
            <a:chExt cx="3893934" cy="504056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ln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67544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At a Glance</a:t>
            </a:r>
            <a:endParaRPr lang="en-US" noProof="0"/>
          </a:p>
        </p:txBody>
      </p:sp>
      <p:sp>
        <p:nvSpPr>
          <p:cNvPr id="29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23309" y="1124744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Challenge</a:t>
            </a:r>
            <a:endParaRPr lang="en-US" noProof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09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The Solution</a:t>
            </a:r>
            <a:endParaRPr lang="en-US" noProof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4839333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6"/>
          </p:nvPr>
        </p:nvSpPr>
        <p:spPr>
          <a:xfrm>
            <a:off x="4839333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462042" y="1519314"/>
            <a:ext cx="3893934" cy="504056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38" name="Straight Connector 37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0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683568" y="1628800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544" y="4190722"/>
            <a:ext cx="3893934" cy="504056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25" name="Straight Connector 24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3" name="Text Placeholder 27"/>
          <p:cNvSpPr>
            <a:spLocks noGrp="1"/>
          </p:cNvSpPr>
          <p:nvPr>
            <p:ph type="body" sz="quarter" idx="18" hasCustomPrompt="1"/>
          </p:nvPr>
        </p:nvSpPr>
        <p:spPr>
          <a:xfrm>
            <a:off x="467544" y="3789040"/>
            <a:ext cx="3888432" cy="358775"/>
          </a:xfrm>
        </p:spPr>
        <p:txBody>
          <a:bodyPr/>
          <a:lstStyle>
            <a:lvl1pPr marL="0" indent="0">
              <a:buNone/>
              <a:defRPr sz="1600" b="0" baseline="0"/>
            </a:lvl1pPr>
          </a:lstStyle>
          <a:p>
            <a:pPr lvl="0"/>
            <a:r>
              <a:rPr lang="en-US" noProof="0" smtClean="0"/>
              <a:t>Benefits</a:t>
            </a:r>
            <a:endParaRPr lang="en-US" noProof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683568" y="4293096"/>
            <a:ext cx="3672408" cy="201612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987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944"/>
          <a:stretch/>
        </p:blipFill>
        <p:spPr>
          <a:xfrm>
            <a:off x="1835697" y="0"/>
            <a:ext cx="7308304" cy="6858000"/>
          </a:xfrm>
          <a:prstGeom prst="rect">
            <a:avLst/>
          </a:prstGeom>
        </p:spPr>
      </p:pic>
      <p:sp>
        <p:nvSpPr>
          <p:cNvPr id="12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276B9B"/>
              </a:gs>
              <a:gs pos="10000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3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4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5" name="Picture 14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3" name="Picture 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5"/>
          <a:stretch/>
        </p:blipFill>
        <p:spPr>
          <a:xfrm>
            <a:off x="1445458" y="1"/>
            <a:ext cx="7698542" cy="6857998"/>
          </a:xfrm>
          <a:prstGeom prst="rect">
            <a:avLst/>
          </a:prstGeom>
        </p:spPr>
      </p:pic>
      <p:sp>
        <p:nvSpPr>
          <p:cNvPr id="15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3F358B"/>
              </a:gs>
              <a:gs pos="100000">
                <a:srgbClr val="25BBD4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23528" y="188640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23528" y="404664"/>
            <a:ext cx="4392488" cy="19442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00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23528" y="2420888"/>
            <a:ext cx="4392488" cy="7920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</p:txBody>
      </p:sp>
      <p:pic>
        <p:nvPicPr>
          <p:cNvPr id="14" name="Picture 13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320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6" name="Picture 15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0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144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9141440" y="6858000"/>
                </a:lnTo>
                <a:close/>
                <a:moveTo>
                  <a:pt x="0" y="0"/>
                </a:moveTo>
                <a:lnTo>
                  <a:pt x="6925322" y="0"/>
                </a:lnTo>
                <a:lnTo>
                  <a:pt x="27718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100000">
                <a:srgbClr val="276B9B"/>
              </a:gs>
              <a:gs pos="0">
                <a:srgbClr val="3AC791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467544" y="980728"/>
            <a:ext cx="4104456" cy="295232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4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Click to </a:t>
            </a:r>
            <a:br>
              <a:rPr lang="en-US" noProof="0" smtClean="0"/>
            </a:br>
            <a:r>
              <a:rPr lang="en-US" noProof="0" smtClean="0"/>
              <a:t>edit Master </a:t>
            </a:r>
            <a:br>
              <a:rPr lang="en-US" noProof="0" smtClean="0"/>
            </a:br>
            <a:r>
              <a:rPr lang="en-US" noProof="0" smtClean="0"/>
              <a:t>title style</a:t>
            </a:r>
            <a:endParaRPr lang="en-US" noProof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  <p:pic>
        <p:nvPicPr>
          <p:cNvPr id="9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6328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3891012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4513376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0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28412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148064" y="5131484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3808" y="5617067"/>
            <a:ext cx="1258992" cy="817241"/>
          </a:xfrm>
          <a:prstGeom prst="rect">
            <a:avLst/>
          </a:prstGeom>
          <a:effectLst/>
        </p:spPr>
      </p:pic>
      <p:pic>
        <p:nvPicPr>
          <p:cNvPr id="13" name="Picture 12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67" y="5481683"/>
            <a:ext cx="1872208" cy="958850"/>
          </a:xfrm>
          <a:prstGeom prst="rect">
            <a:avLst/>
          </a:prstGeom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175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gradFill flip="none" rotWithShape="1">
          <a:gsLst>
            <a:gs pos="0">
              <a:srgbClr val="25BBD4"/>
            </a:gs>
            <a:gs pos="100000">
              <a:srgbClr val="3F358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395536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800" noProof="0" smtClean="0">
                <a:solidFill>
                  <a:srgbClr val="FFFFFF"/>
                </a:solidFill>
                <a:cs typeface="Arial" charset="0"/>
              </a:rPr>
              <a:t>All Rights Reserved © Valores Corporativos Softtek S.A. de C.V. 2015. Internal.</a:t>
            </a:r>
            <a:endParaRPr lang="en-US" sz="800" noProof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148064" y="2594868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48064" y="3217232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48064" y="4509120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5148064" y="5127228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rgbClr val="4BC3FF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5148064" y="680616"/>
            <a:ext cx="3411538" cy="546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buNone/>
              <a:defRPr sz="2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5148064" y="1302980"/>
            <a:ext cx="3411538" cy="997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0" baseline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pic>
        <p:nvPicPr>
          <p:cNvPr id="34" name="Picture 33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235" y="2871614"/>
            <a:ext cx="1258992" cy="817241"/>
          </a:xfrm>
          <a:prstGeom prst="rect">
            <a:avLst/>
          </a:prstGeom>
          <a:effectLst/>
        </p:spPr>
      </p:pic>
      <p:pic>
        <p:nvPicPr>
          <p:cNvPr id="35" name="Picture 34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894" y="2736230"/>
            <a:ext cx="1872208" cy="9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0"/>
            <a:ext cx="9143999" cy="6849070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107504" y="1916832"/>
            <a:ext cx="475252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n-US" sz="8000" spc="600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n-US" sz="12000" spc="600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n-US" sz="12000" spc="600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8" name="Picture 6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6228184" y="620688"/>
            <a:ext cx="253337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617067"/>
            <a:ext cx="1258992" cy="817241"/>
          </a:xfrm>
          <a:prstGeom prst="rect">
            <a:avLst/>
          </a:prstGeom>
          <a:effectLst/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3707904" y="6525344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solidFill>
                  <a:schemeClr val="tx1"/>
                </a:solidFill>
                <a:cs typeface="Arial" charset="0"/>
              </a:rPr>
              <a:t>All Rights Reserved © Valores Corporativos Softtek S.A. de C.V. 2015. Internal.</a:t>
            </a: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430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7" r:id="rId2"/>
    <p:sldLayoutId id="2147485194" r:id="rId3"/>
    <p:sldLayoutId id="2147485195" r:id="rId4"/>
    <p:sldLayoutId id="2147485164" r:id="rId5"/>
    <p:sldLayoutId id="2147485180" r:id="rId6"/>
    <p:sldLayoutId id="2147485185" r:id="rId7"/>
    <p:sldLayoutId id="2147485186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Rockwell" pitchFamily="18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625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6888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5938" algn="l"/>
          <a:tab pos="719138" algn="l"/>
        </a:tabLst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7400" indent="-146050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550" y="1338263"/>
            <a:ext cx="82073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2"/>
            <a:endParaRPr lang="en-US" noProof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457200" y="192088"/>
            <a:ext cx="7194550" cy="84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2050" name="Picture 2" descr="C:\Users\joel.solis\Desktop\2013 Templates\softtek.emf"/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2360" y="404664"/>
            <a:ext cx="1036885" cy="52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56394" y="6524625"/>
            <a:ext cx="511175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noProof="0" smtClean="0">
                <a:cs typeface="Arial" charset="0"/>
              </a:rPr>
              <a:t>|</a:t>
            </a:r>
            <a:r>
              <a:rPr lang="en-US" sz="800" baseline="0" noProof="0" smtClean="0">
                <a:cs typeface="Arial" charset="0"/>
              </a:rPr>
              <a:t>  </a:t>
            </a:r>
            <a:r>
              <a:rPr lang="en-US" sz="800" noProof="0" smtClean="0">
                <a:cs typeface="Arial" charset="0"/>
              </a:rPr>
              <a:t>All Rights Reserved © Valores Corporativos Softtek S.A. de C.V. 2015. Internal.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395536" y="6520259"/>
            <a:ext cx="36004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71" r:id="rId4"/>
    <p:sldLayoutId id="2147485184" r:id="rId5"/>
    <p:sldLayoutId id="2147485187" r:id="rId6"/>
    <p:sldLayoutId id="2147485188" r:id="rId7"/>
    <p:sldLayoutId id="2147485196" r:id="rId8"/>
    <p:sldLayoutId id="2147485190" r:id="rId9"/>
    <p:sldLayoutId id="2147485191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0" kern="1200">
          <a:solidFill>
            <a:schemeClr val="accent2"/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accent1"/>
          </a:solidFill>
          <a:latin typeface="Rockwell" pitchFamily="18" charset="0"/>
        </a:defRPr>
      </a:lvl9pPr>
    </p:titleStyle>
    <p:bodyStyle>
      <a:lvl1pPr marL="126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40000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6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5963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3925" indent="-180000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2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9500" indent="-77788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.concha@softtek.com" TargetMode="External"/><Relationship Id="rId2" Type="http://schemas.openxmlformats.org/officeDocument/2006/relationships/hyperlink" Target="mailto:Alejandro.guerrero@softtek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Java Persistence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Object-Relational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Core JPA Mappings</a:t>
            </a:r>
          </a:p>
          <a:p>
            <a:pPr marL="0" indent="0">
              <a:buNone/>
            </a:pPr>
            <a:r>
              <a:rPr lang="en-US" dirty="0" smtClean="0"/>
              <a:t>	– Id</a:t>
            </a:r>
          </a:p>
          <a:p>
            <a:pPr marL="0" indent="0">
              <a:buNone/>
            </a:pPr>
            <a:r>
              <a:rPr lang="en-US" dirty="0" smtClean="0"/>
              <a:t>	– Basic</a:t>
            </a:r>
          </a:p>
          <a:p>
            <a:pPr marL="0" indent="0">
              <a:buNone/>
            </a:pPr>
            <a:r>
              <a:rPr lang="en-US" dirty="0" smtClean="0"/>
              <a:t>	– Relationships</a:t>
            </a:r>
          </a:p>
          <a:p>
            <a:r>
              <a:rPr lang="en-US" dirty="0" err="1" smtClean="0"/>
              <a:t>OneToOne</a:t>
            </a:r>
            <a:endParaRPr lang="en-US" dirty="0" smtClean="0"/>
          </a:p>
          <a:p>
            <a:r>
              <a:rPr lang="en-US" dirty="0" err="1" smtClean="0"/>
              <a:t>OneToMany</a:t>
            </a:r>
            <a:r>
              <a:rPr lang="en-US" dirty="0" smtClean="0"/>
              <a:t>/</a:t>
            </a:r>
            <a:r>
              <a:rPr lang="en-US" dirty="0" err="1" smtClean="0"/>
              <a:t>ManyToOne</a:t>
            </a:r>
            <a:endParaRPr lang="en-US" dirty="0" smtClean="0"/>
          </a:p>
          <a:p>
            <a:r>
              <a:rPr lang="en-US" dirty="0" err="1" smtClean="0"/>
              <a:t>ManyToMany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1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2204864"/>
            <a:ext cx="23762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JPA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9752" y="3261309"/>
            <a:ext cx="32403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HIbernate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6116" y="1196752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Java </a:t>
            </a:r>
            <a:r>
              <a:rPr lang="es-MX" dirty="0" err="1" smtClean="0"/>
              <a:t>Beans</a:t>
            </a:r>
            <a:r>
              <a:rPr lang="es-MX" dirty="0" smtClean="0"/>
              <a:t> (</a:t>
            </a:r>
            <a:r>
              <a:rPr lang="es-MX" dirty="0" err="1" smtClean="0"/>
              <a:t>Entities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6196" y="4585918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JDBC API</a:t>
            </a:r>
            <a:endParaRPr lang="en-US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097913" y="4477906"/>
            <a:ext cx="1008112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DB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2"/>
            <a:endCxn id="4" idx="0"/>
          </p:cNvCxnSpPr>
          <p:nvPr/>
        </p:nvCxnSpPr>
        <p:spPr>
          <a:xfrm flipH="1">
            <a:off x="3959932" y="1772816"/>
            <a:ext cx="2348" cy="43204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2"/>
            <a:endCxn id="5" idx="0"/>
          </p:cNvCxnSpPr>
          <p:nvPr/>
        </p:nvCxnSpPr>
        <p:spPr>
          <a:xfrm>
            <a:off x="3959932" y="2780928"/>
            <a:ext cx="0" cy="48038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7" idx="0"/>
          </p:cNvCxnSpPr>
          <p:nvPr/>
        </p:nvCxnSpPr>
        <p:spPr>
          <a:xfrm>
            <a:off x="3959932" y="4197413"/>
            <a:ext cx="2348" cy="38850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2"/>
          </p:cNvCxnSpPr>
          <p:nvPr/>
        </p:nvCxnSpPr>
        <p:spPr>
          <a:xfrm>
            <a:off x="4718364" y="4873950"/>
            <a:ext cx="137954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3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sz="2000" dirty="0" smtClean="0"/>
              <a:t>A </a:t>
            </a:r>
            <a:r>
              <a:rPr lang="en-US" sz="2000" dirty="0"/>
              <a:t>persistence unit is a logical grouping that includes:</a:t>
            </a:r>
          </a:p>
          <a:p>
            <a:pPr lvl="2"/>
            <a:r>
              <a:rPr lang="en-US" sz="1800" dirty="0"/>
              <a:t>Entity manager factory and its entity managers + their configuration information</a:t>
            </a:r>
          </a:p>
          <a:p>
            <a:pPr lvl="2"/>
            <a:r>
              <a:rPr lang="en-US" sz="1800" dirty="0"/>
              <a:t>Set of entity classes</a:t>
            </a:r>
          </a:p>
          <a:p>
            <a:pPr lvl="2"/>
            <a:r>
              <a:rPr lang="en-US" sz="1800" dirty="0"/>
              <a:t>Mapping metadata (annotations or XML file) that specifies mapping of the classes to the database.</a:t>
            </a:r>
          </a:p>
          <a:p>
            <a:pPr lvl="2"/>
            <a:r>
              <a:rPr lang="en-US" sz="1800" dirty="0"/>
              <a:t>PU is represented by persistence.xml file in META-</a:t>
            </a:r>
            <a:r>
              <a:rPr lang="en-US" sz="1800" dirty="0" err="1"/>
              <a:t>INFfolder</a:t>
            </a:r>
            <a:r>
              <a:rPr lang="en-US" sz="1800" dirty="0"/>
              <a:t> of JAR file or application.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7194430" cy="852760"/>
          </a:xfrm>
        </p:spPr>
        <p:txBody>
          <a:bodyPr/>
          <a:lstStyle/>
          <a:p>
            <a:r>
              <a:rPr lang="en-US" b="1" dirty="0"/>
              <a:t>Persistence Unit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6396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A persistence context is a set of managed entity instances in which for any persistent entity identity there is a unique entity instance. Within the persistence context, the entity instances and their lifecycle are managed by the entity manager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r>
              <a:rPr lang="en-US" sz="2000" dirty="0"/>
              <a:t>Persistence contexts are always associated with an entity manager factory. Entity manager instances obtained from different entity manager factories never share the same persistence context</a:t>
            </a:r>
            <a:r>
              <a:rPr lang="en-US" sz="2000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transaction </a:t>
            </a:r>
            <a:r>
              <a:rPr lang="en-US" b="1" dirty="0"/>
              <a:t>scoped persistence context</a:t>
            </a:r>
            <a:r>
              <a:rPr lang="en-US" dirty="0"/>
              <a:t> – lifetime of transaction is scoped to a single transaction. After transaction completes (TO CONFIRM no matter how whether with success or failure), persistence contexts die</a:t>
            </a:r>
            <a:r>
              <a:rPr lang="en-US" dirty="0" smtClean="0"/>
              <a:t>.</a:t>
            </a:r>
          </a:p>
          <a:p>
            <a:r>
              <a:rPr lang="en-US" b="1" dirty="0"/>
              <a:t>extended persistence context</a:t>
            </a:r>
            <a:r>
              <a:rPr lang="en-US" dirty="0"/>
              <a:t> – extended lifetime that can spans multiple </a:t>
            </a:r>
            <a:r>
              <a:rPr lang="en-US" dirty="0" smtClean="0"/>
              <a:t>transactions</a:t>
            </a:r>
          </a:p>
          <a:p>
            <a:r>
              <a:rPr lang="en-US" b="1" dirty="0"/>
              <a:t>Container-managed persistence contexts</a:t>
            </a:r>
            <a:r>
              <a:rPr lang="en-US" dirty="0"/>
              <a:t> </a:t>
            </a:r>
            <a:r>
              <a:rPr lang="en-US" dirty="0" smtClean="0"/>
              <a:t>– </a:t>
            </a:r>
            <a:r>
              <a:rPr lang="en-US" dirty="0"/>
              <a:t>When a container-managed entity manager is used, the lifecycle of the persistence context is always managed automatically, transparently to the application,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Persistence </a:t>
            </a:r>
            <a:r>
              <a:rPr lang="en-US" sz="3200" dirty="0" smtClean="0"/>
              <a:t>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72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2226" y="1339789"/>
            <a:ext cx="8358245" cy="4965019"/>
          </a:xfrm>
        </p:spPr>
        <p:txBody>
          <a:bodyPr/>
          <a:lstStyle/>
          <a:p>
            <a:r>
              <a:rPr lang="en-US" dirty="0"/>
              <a:t>There are, generally speaking, two main kinds of entity managers:</a:t>
            </a:r>
          </a:p>
          <a:p>
            <a:r>
              <a:rPr lang="en-US" b="1" dirty="0"/>
              <a:t>container-managed</a:t>
            </a:r>
            <a:r>
              <a:rPr lang="en-US" dirty="0"/>
              <a:t>: Entity Manager may only be obtained from JEE </a:t>
            </a:r>
            <a:r>
              <a:rPr lang="en-US" dirty="0" smtClean="0"/>
              <a:t>container</a:t>
            </a:r>
            <a:endParaRPr lang="en-US" dirty="0"/>
          </a:p>
          <a:p>
            <a:pPr lvl="1"/>
            <a:r>
              <a:rPr lang="en-US" b="1" dirty="0"/>
              <a:t>transaction-scoped container-managed</a:t>
            </a:r>
            <a:endParaRPr lang="en-US" dirty="0"/>
          </a:p>
          <a:p>
            <a:pPr lvl="1"/>
            <a:r>
              <a:rPr lang="en-US" b="1" dirty="0"/>
              <a:t>extended container-managed</a:t>
            </a:r>
            <a:endParaRPr lang="en-US" dirty="0"/>
          </a:p>
          <a:p>
            <a:r>
              <a:rPr lang="en-US" b="1" dirty="0"/>
              <a:t>application-managed</a:t>
            </a:r>
            <a:r>
              <a:rPr lang="en-US" dirty="0"/>
              <a:t> (or also non-managed): Second option for JEE, only option for </a:t>
            </a:r>
            <a:r>
              <a:rPr lang="en-US" dirty="0" err="1"/>
              <a:t>JSEenvironment</a:t>
            </a:r>
            <a:r>
              <a:rPr lang="en-US" dirty="0"/>
              <a:t>. Application must manually manage </a:t>
            </a:r>
            <a:r>
              <a:rPr lang="en-US" dirty="0" err="1"/>
              <a:t>EntityManager</a:t>
            </a:r>
            <a:r>
              <a:rPr lang="en-US" dirty="0"/>
              <a:t> instance lifecycle with close() method.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/>
              <a:t>javax.persistence</a:t>
            </a:r>
            <a:r>
              <a:rPr lang="en-US" dirty="0" smtClean="0"/>
              <a:t>.*</a:t>
            </a:r>
          </a:p>
          <a:p>
            <a:pPr marL="0" indent="0">
              <a:buNone/>
            </a:pPr>
            <a:r>
              <a:rPr lang="en-US" dirty="0" err="1" smtClean="0"/>
              <a:t>EntityManagerFactory</a:t>
            </a:r>
            <a:r>
              <a:rPr lang="en-US" dirty="0" smtClean="0"/>
              <a:t> </a:t>
            </a:r>
            <a:r>
              <a:rPr lang="en-US" dirty="0" err="1"/>
              <a:t>emf</a:t>
            </a:r>
            <a:r>
              <a:rPr lang="en-US" dirty="0"/>
              <a:t> = </a:t>
            </a:r>
            <a:r>
              <a:rPr lang="en-US" dirty="0" err="1" smtClean="0"/>
              <a:t>Persistence.createEntityManagerFactory</a:t>
            </a:r>
            <a:r>
              <a:rPr lang="en-US" dirty="0" smtClean="0"/>
              <a:t>(“SHOP”);</a:t>
            </a:r>
          </a:p>
          <a:p>
            <a:pPr marL="0" indent="0">
              <a:buNone/>
            </a:pPr>
            <a:r>
              <a:rPr lang="en-US" dirty="0" err="1" smtClean="0"/>
              <a:t>EntityManager</a:t>
            </a:r>
            <a:r>
              <a:rPr lang="en-US" dirty="0" smtClean="0"/>
              <a:t> </a:t>
            </a:r>
            <a:r>
              <a:rPr lang="en-US" dirty="0" err="1"/>
              <a:t>em</a:t>
            </a:r>
            <a:r>
              <a:rPr lang="en-US" dirty="0"/>
              <a:t> = </a:t>
            </a:r>
            <a:r>
              <a:rPr lang="en-US" dirty="0" err="1"/>
              <a:t>emf.createEntityManager</a:t>
            </a:r>
            <a:r>
              <a:rPr lang="en-US" dirty="0"/>
              <a:t>();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em.close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err="1"/>
              <a:t>emf.close</a:t>
            </a:r>
            <a:r>
              <a:rPr lang="en-US" dirty="0"/>
              <a:t>();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Entity Manager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0872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62226" y="1339789"/>
            <a:ext cx="8358245" cy="4965019"/>
          </a:xfrm>
        </p:spPr>
        <p:txBody>
          <a:bodyPr/>
          <a:lstStyle/>
          <a:p>
            <a:r>
              <a:rPr lang="en-US" dirty="0"/>
              <a:t>Entity manager is not thread-safe and must be accessed in single-thread manner</a:t>
            </a:r>
            <a:r>
              <a:rPr lang="en-US" dirty="0" smtClean="0"/>
              <a:t>. </a:t>
            </a:r>
            <a:r>
              <a:rPr lang="en-US" dirty="0"/>
              <a:t>also persistence contexts are not required to be thread-safe.</a:t>
            </a:r>
          </a:p>
          <a:p>
            <a:r>
              <a:rPr lang="en-US" dirty="0"/>
              <a:t>Unlike entity manager, entity manager factory is thread-safe.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Entity Manager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noProof="0" smtClean="0"/>
              <a:pPr>
                <a:defRPr/>
              </a:pPr>
              <a:t>15</a:t>
            </a:fld>
            <a:endParaRPr lang="en-US" noProof="0"/>
          </a:p>
        </p:txBody>
      </p:sp>
      <p:pic>
        <p:nvPicPr>
          <p:cNvPr id="5" name="Picture 2" descr="http://devblog.virtage.com/wp-content/uploads/2011/09/JPA-in-non-JEE-relationsh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713" y="2492896"/>
            <a:ext cx="6305550" cy="346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7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What</a:t>
            </a:r>
            <a:r>
              <a:rPr lang="es-MX" b="1" dirty="0" smtClean="0"/>
              <a:t> </a:t>
            </a:r>
            <a:r>
              <a:rPr lang="es-MX" b="1" dirty="0" err="1" smtClean="0"/>
              <a:t>else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 JDBC connection pooling</a:t>
            </a:r>
          </a:p>
          <a:p>
            <a:pPr lvl="1"/>
            <a:r>
              <a:rPr lang="en-US" dirty="0" smtClean="0"/>
              <a:t> Diagnostics: Logging, Profiling</a:t>
            </a:r>
          </a:p>
          <a:p>
            <a:pPr lvl="1"/>
            <a:r>
              <a:rPr lang="en-US" dirty="0" smtClean="0"/>
              <a:t> DDL Generation</a:t>
            </a:r>
          </a:p>
          <a:p>
            <a:pPr lvl="1"/>
            <a:r>
              <a:rPr lang="en-US" dirty="0" smtClean="0"/>
              <a:t> Database and Server Platforms</a:t>
            </a:r>
          </a:p>
          <a:p>
            <a:pPr lvl="1"/>
            <a:r>
              <a:rPr lang="en-US" dirty="0" smtClean="0"/>
              <a:t> Customization callbacks</a:t>
            </a:r>
          </a:p>
          <a:p>
            <a:r>
              <a:rPr lang="en-US" dirty="0" smtClean="0"/>
              <a:t> Mappings</a:t>
            </a:r>
          </a:p>
          <a:p>
            <a:r>
              <a:rPr lang="en-US" dirty="0" smtClean="0"/>
              <a:t> Caching</a:t>
            </a:r>
          </a:p>
          <a:p>
            <a:r>
              <a:rPr lang="en-US" dirty="0" smtClean="0"/>
              <a:t>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</a:t>
            </a:r>
            <a:r>
              <a:rPr lang="en-US" dirty="0" err="1" smtClean="0"/>
              <a:t>dditional</a:t>
            </a:r>
            <a:r>
              <a:rPr lang="en-US" dirty="0" smtClean="0"/>
              <a:t> 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@Converter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BasicMap</a:t>
            </a:r>
            <a:r>
              <a:rPr lang="en-US" dirty="0" smtClean="0"/>
              <a:t> and @</a:t>
            </a:r>
            <a:r>
              <a:rPr lang="en-US" dirty="0" err="1" smtClean="0"/>
              <a:t>BasicCollection</a:t>
            </a:r>
            <a:endParaRPr lang="en-US" dirty="0" smtClean="0"/>
          </a:p>
          <a:p>
            <a:r>
              <a:rPr lang="en-US" dirty="0" smtClean="0"/>
              <a:t> Mapping to database structures</a:t>
            </a:r>
          </a:p>
          <a:p>
            <a:pPr marL="0" indent="0">
              <a:buNone/>
            </a:pPr>
            <a:r>
              <a:rPr lang="en-US" dirty="0" smtClean="0"/>
              <a:t>	– @</a:t>
            </a:r>
            <a:r>
              <a:rPr lang="en-US" dirty="0" err="1" smtClean="0"/>
              <a:t>StructConverter</a:t>
            </a:r>
            <a:r>
              <a:rPr lang="en-US" dirty="0" smtClean="0"/>
              <a:t> – </a:t>
            </a:r>
            <a:r>
              <a:rPr lang="en-US" dirty="0" err="1" smtClean="0"/>
              <a:t>Structs</a:t>
            </a:r>
            <a:r>
              <a:rPr lang="en-US" dirty="0" smtClean="0"/>
              <a:t>, ADTs</a:t>
            </a:r>
          </a:p>
          <a:p>
            <a:pPr marL="0" indent="0">
              <a:buNone/>
            </a:pPr>
            <a:r>
              <a:rPr lang="en-US" dirty="0" smtClean="0"/>
              <a:t>	– XML types, PL/SQL Records</a:t>
            </a:r>
          </a:p>
          <a:p>
            <a:r>
              <a:rPr lang="en-US" dirty="0" smtClean="0"/>
              <a:t> Mapping features</a:t>
            </a:r>
          </a:p>
          <a:p>
            <a:pPr marL="0" indent="0">
              <a:buNone/>
            </a:pPr>
            <a:r>
              <a:rPr lang="en-US" dirty="0" smtClean="0"/>
              <a:t>	– Private Owned</a:t>
            </a:r>
          </a:p>
          <a:p>
            <a:pPr marL="0" indent="0">
              <a:buNone/>
            </a:pPr>
            <a:r>
              <a:rPr lang="en-US" dirty="0" smtClean="0"/>
              <a:t>	– Join/Batch Fetch</a:t>
            </a:r>
          </a:p>
          <a:p>
            <a:pPr marL="0" indent="0">
              <a:buNone/>
            </a:pPr>
            <a:r>
              <a:rPr lang="en-US" dirty="0" smtClean="0"/>
              <a:t>	– Returning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1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32040" y="2564904"/>
            <a:ext cx="4032448" cy="546100"/>
          </a:xfrm>
        </p:spPr>
        <p:txBody>
          <a:bodyPr/>
          <a:lstStyle/>
          <a:p>
            <a:r>
              <a:rPr lang="en-US" dirty="0" smtClean="0"/>
              <a:t>Alejandro Guerrero</a:t>
            </a:r>
          </a:p>
          <a:p>
            <a:r>
              <a:rPr lang="en-US" dirty="0" smtClean="0">
                <a:hlinkClick r:id="rId2"/>
              </a:rPr>
              <a:t>Alejandro.guerrero@softtek.com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932040" y="548680"/>
            <a:ext cx="3995936" cy="546100"/>
          </a:xfrm>
        </p:spPr>
        <p:txBody>
          <a:bodyPr/>
          <a:lstStyle/>
          <a:p>
            <a:r>
              <a:rPr lang="en-US" dirty="0" smtClean="0"/>
              <a:t>Benjamin Concha</a:t>
            </a:r>
          </a:p>
          <a:p>
            <a:r>
              <a:rPr lang="en-US" dirty="0" smtClean="0">
                <a:hlinkClick r:id="rId3"/>
              </a:rPr>
              <a:t>Benjamin.concha@softtek.com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Related to training material </a:t>
            </a:r>
          </a:p>
          <a:p>
            <a:r>
              <a:rPr lang="en-US" dirty="0" smtClean="0"/>
              <a:t>(Java JPA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53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588"/>
              </p:ext>
            </p:extLst>
          </p:nvPr>
        </p:nvGraphicFramePr>
        <p:xfrm>
          <a:off x="899592" y="2475736"/>
          <a:ext cx="756084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/>
                <a:gridCol w="3780420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Java Beginners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80290"/>
              </p:ext>
            </p:extLst>
          </p:nvPr>
        </p:nvGraphicFramePr>
        <p:xfrm>
          <a:off x="899592" y="4538816"/>
          <a:ext cx="7560840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088"/>
                <a:gridCol w="936104"/>
                <a:gridCol w="2808312"/>
                <a:gridCol w="1512168"/>
                <a:gridCol w="1512168"/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anchor="ctr"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2015/09/14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Creation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Benjamin Concha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</a:t>
                      </a:r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461963" y="1196752"/>
            <a:ext cx="820896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Data Classification: INTERNAL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400" b="1" dirty="0" smtClean="0">
                <a:latin typeface="Arial" charset="0"/>
                <a:cs typeface="Arial" charset="0"/>
              </a:rPr>
              <a:t>Disclaimer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contents of this document are property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 and are classified as Confidential. Any reproduction </a:t>
            </a:r>
            <a:b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whole or in part is strictly prohibited without the written permission of </a:t>
            </a:r>
            <a:r>
              <a:rPr kumimoji="0" lang="en-US" sz="1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Softtek</a:t>
            </a: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 </a:t>
            </a:r>
          </a:p>
          <a:p>
            <a:pPr marL="449263" marR="0" lvl="1" indent="-95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Disclaimer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AD834FB-D050-4DAD-A587-98ECF1E1D3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 bwMode="auto">
          <a:xfrm>
            <a:off x="461963" y="3658488"/>
            <a:ext cx="8208962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2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200" dirty="0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DAY 1: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JPA BASIC CONCEPTS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Course</a:t>
            </a:r>
            <a:r>
              <a:rPr lang="es-MX" b="1" dirty="0" smtClean="0"/>
              <a:t> </a:t>
            </a:r>
            <a:r>
              <a:rPr lang="es-MX" b="1" dirty="0" err="1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</a:pPr>
            <a:r>
              <a:rPr lang="es-MX" dirty="0" err="1" smtClean="0"/>
              <a:t>Introduction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JPA  </a:t>
            </a:r>
          </a:p>
          <a:p>
            <a:pPr>
              <a:lnSpc>
                <a:spcPct val="200000"/>
              </a:lnSpc>
            </a:pPr>
            <a:r>
              <a:rPr lang="es-MX" dirty="0" smtClean="0"/>
              <a:t>Basic </a:t>
            </a:r>
            <a:r>
              <a:rPr lang="es-MX" dirty="0" err="1" smtClean="0"/>
              <a:t>Configuration</a:t>
            </a:r>
            <a:endParaRPr lang="es-MX" dirty="0" smtClean="0"/>
          </a:p>
          <a:p>
            <a:pPr>
              <a:lnSpc>
                <a:spcPct val="200000"/>
              </a:lnSpc>
            </a:pPr>
            <a:r>
              <a:rPr lang="es-MX" dirty="0" err="1" smtClean="0"/>
              <a:t>Entity</a:t>
            </a:r>
            <a:r>
              <a:rPr lang="es-MX" dirty="0" smtClean="0"/>
              <a:t> </a:t>
            </a:r>
            <a:r>
              <a:rPr lang="es-MX" dirty="0" err="1" smtClean="0"/>
              <a:t>Mapping</a:t>
            </a:r>
            <a:r>
              <a:rPr lang="es-MX" dirty="0" smtClean="0"/>
              <a:t> and </a:t>
            </a:r>
            <a:r>
              <a:rPr lang="es-MX" dirty="0" err="1" smtClean="0"/>
              <a:t>Relationships</a:t>
            </a:r>
            <a:endParaRPr lang="es-MX" dirty="0"/>
          </a:p>
          <a:p>
            <a:pPr>
              <a:lnSpc>
                <a:spcPct val="200000"/>
              </a:lnSpc>
            </a:pPr>
            <a:r>
              <a:rPr lang="es-MX" dirty="0" err="1" smtClean="0"/>
              <a:t>Persistence</a:t>
            </a:r>
            <a:r>
              <a:rPr lang="es-MX" dirty="0" smtClean="0"/>
              <a:t> </a:t>
            </a:r>
            <a:r>
              <a:rPr lang="es-MX" dirty="0" err="1" smtClean="0"/>
              <a:t>Operations</a:t>
            </a:r>
            <a:r>
              <a:rPr lang="es-MX" dirty="0" smtClean="0"/>
              <a:t> and </a:t>
            </a:r>
            <a:r>
              <a:rPr lang="es-MX" dirty="0" err="1" smtClean="0"/>
              <a:t>Queries</a:t>
            </a:r>
            <a:endParaRPr lang="es-MX" dirty="0" smtClean="0"/>
          </a:p>
          <a:p>
            <a:pPr>
              <a:lnSpc>
                <a:spcPct val="200000"/>
              </a:lnSpc>
            </a:pPr>
            <a:r>
              <a:rPr lang="es-MX" dirty="0" err="1" smtClean="0"/>
              <a:t>Transaction</a:t>
            </a:r>
            <a:r>
              <a:rPr lang="es-MX" dirty="0" smtClean="0"/>
              <a:t> </a:t>
            </a:r>
            <a:r>
              <a:rPr lang="es-MX" dirty="0" err="1" smtClean="0"/>
              <a:t>operation</a:t>
            </a:r>
            <a:r>
              <a:rPr lang="es-MX" dirty="0" smtClean="0"/>
              <a:t> and </a:t>
            </a:r>
            <a:r>
              <a:rPr lang="es-MX" dirty="0" err="1" smtClean="0"/>
              <a:t>Locking</a:t>
            </a:r>
            <a:endParaRPr lang="es-MX" dirty="0" smtClean="0"/>
          </a:p>
          <a:p>
            <a:pPr>
              <a:lnSpc>
                <a:spcPct val="200000"/>
              </a:lnSpc>
            </a:pPr>
            <a:r>
              <a:rPr lang="es-MX" dirty="0" smtClean="0"/>
              <a:t>Spring Data and JPA*</a:t>
            </a:r>
          </a:p>
          <a:p>
            <a:pPr>
              <a:lnSpc>
                <a:spcPct val="200000"/>
              </a:lnSpc>
            </a:pPr>
            <a:r>
              <a:rPr lang="es-MX" dirty="0" smtClean="0"/>
              <a:t>Spring Data </a:t>
            </a:r>
            <a:r>
              <a:rPr lang="es-MX" dirty="0" smtClean="0"/>
              <a:t>,JPA </a:t>
            </a:r>
            <a:r>
              <a:rPr lang="es-MX" dirty="0" smtClean="0"/>
              <a:t>and </a:t>
            </a:r>
            <a:r>
              <a:rPr lang="es-MX" dirty="0" err="1" smtClean="0"/>
              <a:t>Mysema</a:t>
            </a:r>
            <a:r>
              <a:rPr lang="es-MX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1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Introduction</a:t>
            </a:r>
            <a:r>
              <a:rPr lang="es-MX" b="1" dirty="0" smtClean="0"/>
              <a:t> </a:t>
            </a:r>
            <a:r>
              <a:rPr lang="es-MX" b="1" dirty="0" err="1" smtClean="0"/>
              <a:t>To</a:t>
            </a:r>
            <a:r>
              <a:rPr lang="es-MX" b="1" dirty="0" smtClean="0"/>
              <a:t> </a:t>
            </a:r>
            <a:r>
              <a:rPr lang="es-MX" b="1" dirty="0"/>
              <a:t>JPA 2.1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s-MX" sz="2800" dirty="0" smtClean="0"/>
          </a:p>
          <a:p>
            <a:r>
              <a:rPr lang="es-MX" sz="2800" dirty="0" smtClean="0"/>
              <a:t>JPA </a:t>
            </a:r>
            <a:r>
              <a:rPr lang="es-MX" sz="2800" dirty="0" err="1" smtClean="0"/>
              <a:t>is</a:t>
            </a:r>
            <a:r>
              <a:rPr lang="es-MX" sz="2800" dirty="0" smtClean="0"/>
              <a:t> </a:t>
            </a:r>
            <a:r>
              <a:rPr lang="es-MX" sz="2800" dirty="0" err="1" smtClean="0"/>
              <a:t>not</a:t>
            </a:r>
            <a:r>
              <a:rPr lang="es-MX" sz="2800" dirty="0" smtClean="0"/>
              <a:t> </a:t>
            </a:r>
            <a:r>
              <a:rPr lang="es-MX" sz="2800" dirty="0" err="1" smtClean="0"/>
              <a:t>an</a:t>
            </a:r>
            <a:r>
              <a:rPr lang="es-MX" sz="2800" dirty="0" smtClean="0"/>
              <a:t> </a:t>
            </a:r>
            <a:r>
              <a:rPr lang="es-MX" sz="2800" dirty="0" err="1" smtClean="0"/>
              <a:t>implementation</a:t>
            </a:r>
            <a:r>
              <a:rPr lang="es-MX" sz="2800" dirty="0" smtClean="0"/>
              <a:t> , </a:t>
            </a:r>
            <a:r>
              <a:rPr lang="es-MX" sz="2800" dirty="0" err="1" smtClean="0"/>
              <a:t>is</a:t>
            </a:r>
            <a:r>
              <a:rPr lang="es-MX" sz="2800" dirty="0" smtClean="0"/>
              <a:t> </a:t>
            </a:r>
            <a:r>
              <a:rPr lang="es-MX" sz="2800" dirty="0" err="1" smtClean="0"/>
              <a:t>not</a:t>
            </a:r>
            <a:r>
              <a:rPr lang="es-MX" sz="2800" dirty="0" smtClean="0"/>
              <a:t> a </a:t>
            </a:r>
            <a:r>
              <a:rPr lang="es-MX" sz="2800" dirty="0" err="1" smtClean="0"/>
              <a:t>product</a:t>
            </a:r>
            <a:r>
              <a:rPr lang="es-MX" sz="2800" dirty="0" smtClean="0"/>
              <a:t>.</a:t>
            </a:r>
          </a:p>
          <a:p>
            <a:r>
              <a:rPr lang="es-MX" sz="2800" dirty="0" smtClean="0"/>
              <a:t>JPA </a:t>
            </a:r>
            <a:r>
              <a:rPr lang="es-MX" sz="2800" dirty="0" err="1" smtClean="0"/>
              <a:t>Is</a:t>
            </a:r>
            <a:r>
              <a:rPr lang="es-MX" sz="2800" dirty="0" smtClean="0"/>
              <a:t> a set of interfaces[</a:t>
            </a:r>
            <a:r>
              <a:rPr lang="es-MX" sz="2800" dirty="0" err="1" smtClean="0"/>
              <a:t>especification</a:t>
            </a:r>
            <a:r>
              <a:rPr lang="es-MX" sz="2800" dirty="0" err="1"/>
              <a:t>s</a:t>
            </a:r>
            <a:r>
              <a:rPr lang="es-MX" sz="2800" dirty="0" smtClean="0"/>
              <a:t>] and </a:t>
            </a:r>
            <a:r>
              <a:rPr lang="es-MX" sz="2800" dirty="0" err="1" smtClean="0"/>
              <a:t>requires</a:t>
            </a:r>
            <a:r>
              <a:rPr lang="es-MX" sz="2800" dirty="0" smtClean="0"/>
              <a:t> </a:t>
            </a:r>
            <a:r>
              <a:rPr lang="es-MX" sz="2800" dirty="0" err="1" smtClean="0"/>
              <a:t>implementation</a:t>
            </a:r>
            <a:r>
              <a:rPr lang="es-MX" sz="2800" dirty="0" smtClean="0"/>
              <a:t>.</a:t>
            </a:r>
          </a:p>
          <a:p>
            <a:r>
              <a:rPr lang="es-MX" sz="2800" dirty="0" err="1" smtClean="0"/>
              <a:t>Specification</a:t>
            </a:r>
            <a:r>
              <a:rPr lang="es-MX" sz="2800" dirty="0" smtClean="0"/>
              <a:t> </a:t>
            </a:r>
            <a:r>
              <a:rPr lang="es-MX" sz="2800" dirty="0" err="1" smtClean="0"/>
              <a:t>given</a:t>
            </a:r>
            <a:r>
              <a:rPr lang="es-MX" sz="2800" dirty="0" smtClean="0"/>
              <a:t> </a:t>
            </a:r>
            <a:r>
              <a:rPr lang="es-MX" sz="2800" dirty="0" err="1" smtClean="0"/>
              <a:t>under</a:t>
            </a:r>
            <a:r>
              <a:rPr lang="es-MX" sz="2800" dirty="0" smtClean="0"/>
              <a:t> </a:t>
            </a:r>
            <a:r>
              <a:rPr lang="es-MX" sz="2800" dirty="0" err="1" smtClean="0"/>
              <a:t>the</a:t>
            </a:r>
            <a:r>
              <a:rPr lang="es-MX" sz="2800" dirty="0" smtClean="0"/>
              <a:t> </a:t>
            </a:r>
            <a:r>
              <a:rPr lang="es-MX" sz="2800" dirty="0" err="1" smtClean="0"/>
              <a:t>roof</a:t>
            </a:r>
            <a:r>
              <a:rPr lang="es-MX" sz="2800" dirty="0" smtClean="0"/>
              <a:t> of EJB 3.1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194430" cy="849312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b="1" dirty="0" smtClean="0"/>
              <a:t>JPA—defines</a:t>
            </a:r>
            <a:r>
              <a:rPr lang="en-US" b="1" dirty="0" smtClean="0"/>
              <a:t>: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H</a:t>
            </a:r>
            <a:r>
              <a:rPr lang="en-US" sz="2800" dirty="0" smtClean="0"/>
              <a:t>ow Java objects are stored in relational databases (specified using a standard set of mappings)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programmer API for reading, writing, and querying persistent Java objects (“Entities”)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full featured query language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container contract that supports plugging any JPA runtime in to any compliant container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792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MX" sz="2400" dirty="0" err="1" smtClean="0"/>
              <a:t>Hibernate</a:t>
            </a:r>
            <a:r>
              <a:rPr lang="es-MX" sz="2400" dirty="0" smtClean="0"/>
              <a:t> </a:t>
            </a:r>
            <a:r>
              <a:rPr lang="es-MX" sz="2400" dirty="0" err="1" smtClean="0"/>
              <a:t>used</a:t>
            </a:r>
            <a:r>
              <a:rPr lang="es-MX" sz="2400" dirty="0" smtClean="0"/>
              <a:t> </a:t>
            </a:r>
            <a:r>
              <a:rPr lang="es-MX" sz="2400" dirty="0" err="1" smtClean="0"/>
              <a:t>to</a:t>
            </a:r>
            <a:r>
              <a:rPr lang="es-MX" sz="2400" dirty="0" smtClean="0"/>
              <a:t> use a *.hbm.xml</a:t>
            </a:r>
          </a:p>
          <a:p>
            <a:r>
              <a:rPr lang="es-MX" sz="2400" dirty="0" err="1" smtClean="0"/>
              <a:t>Struts</a:t>
            </a:r>
            <a:r>
              <a:rPr lang="es-MX" sz="2400" dirty="0" smtClean="0"/>
              <a:t> a </a:t>
            </a:r>
            <a:r>
              <a:rPr lang="es-MX" sz="2400" dirty="0" err="1" smtClean="0"/>
              <a:t>Form</a:t>
            </a:r>
            <a:endParaRPr lang="es-MX" sz="2400" dirty="0" smtClean="0"/>
          </a:p>
          <a:p>
            <a:r>
              <a:rPr lang="es-MX" sz="2400" dirty="0" err="1" smtClean="0"/>
              <a:t>Hibernate</a:t>
            </a:r>
            <a:r>
              <a:rPr lang="es-MX" sz="2400" dirty="0" smtClean="0"/>
              <a:t> </a:t>
            </a:r>
            <a:r>
              <a:rPr lang="es-MX" sz="2400" dirty="0" err="1" smtClean="0"/>
              <a:t>move</a:t>
            </a:r>
            <a:r>
              <a:rPr lang="es-MX" sz="2400" dirty="0" smtClean="0"/>
              <a:t> </a:t>
            </a:r>
            <a:r>
              <a:rPr lang="es-MX" sz="2400" dirty="0" err="1" smtClean="0"/>
              <a:t>to</a:t>
            </a:r>
            <a:r>
              <a:rPr lang="es-MX" sz="2400" dirty="0" smtClean="0"/>
              <a:t> </a:t>
            </a:r>
            <a:r>
              <a:rPr lang="es-MX" sz="2400" dirty="0" err="1" smtClean="0"/>
              <a:t>used</a:t>
            </a:r>
            <a:r>
              <a:rPr lang="es-MX" sz="2400" dirty="0" smtClean="0"/>
              <a:t> </a:t>
            </a:r>
            <a:r>
              <a:rPr lang="es-MX" sz="2400" dirty="0" err="1" smtClean="0"/>
              <a:t>the</a:t>
            </a:r>
            <a:r>
              <a:rPr lang="es-MX" sz="2400" dirty="0" smtClean="0"/>
              <a:t> </a:t>
            </a:r>
            <a:r>
              <a:rPr lang="es-MX" sz="2400" dirty="0" err="1" smtClean="0"/>
              <a:t>standar</a:t>
            </a:r>
            <a:endParaRPr lang="es-MX" sz="2400" dirty="0" smtClean="0"/>
          </a:p>
          <a:p>
            <a:pPr lvl="1"/>
            <a:r>
              <a:rPr lang="es-MX" sz="2000" dirty="0" smtClean="0"/>
              <a:t>So </a:t>
            </a:r>
            <a:r>
              <a:rPr lang="es-MX" sz="2000" dirty="0" err="1" smtClean="0"/>
              <a:t>we</a:t>
            </a:r>
            <a:r>
              <a:rPr lang="es-MX" sz="2000" dirty="0" smtClean="0"/>
              <a:t> </a:t>
            </a:r>
            <a:r>
              <a:rPr lang="es-MX" sz="2000" dirty="0" err="1" smtClean="0"/>
              <a:t>need</a:t>
            </a:r>
            <a:r>
              <a:rPr lang="es-MX" sz="2000" dirty="0" smtClean="0"/>
              <a:t> </a:t>
            </a:r>
            <a:r>
              <a:rPr lang="es-MX" sz="2000" dirty="0" err="1" smtClean="0"/>
              <a:t>now</a:t>
            </a:r>
            <a:r>
              <a:rPr lang="es-MX" sz="2000" dirty="0" smtClean="0"/>
              <a:t> a Persistence.xml  </a:t>
            </a:r>
            <a:r>
              <a:rPr lang="es-MX" sz="2000" dirty="0" err="1"/>
              <a:t>t</a:t>
            </a:r>
            <a:r>
              <a:rPr lang="es-MX" sz="2000" dirty="0" err="1" smtClean="0"/>
              <a:t>o</a:t>
            </a:r>
            <a:r>
              <a:rPr lang="es-MX" sz="2000" dirty="0" smtClean="0"/>
              <a:t> </a:t>
            </a:r>
            <a:r>
              <a:rPr lang="es-MX" sz="2000" dirty="0" err="1" smtClean="0"/>
              <a:t>all</a:t>
            </a:r>
            <a:r>
              <a:rPr lang="es-MX" sz="2000" dirty="0" smtClean="0"/>
              <a:t> </a:t>
            </a:r>
            <a:r>
              <a:rPr lang="es-MX" sz="2000" dirty="0" err="1" smtClean="0"/>
              <a:t>implementations</a:t>
            </a:r>
            <a:r>
              <a:rPr lang="es-MX" sz="2000" dirty="0" smtClean="0"/>
              <a:t> </a:t>
            </a:r>
            <a:r>
              <a:rPr lang="es-MX" sz="2000" dirty="0" err="1" smtClean="0"/>
              <a:t>that</a:t>
            </a:r>
            <a:r>
              <a:rPr lang="es-MX" sz="2000" dirty="0" smtClean="0"/>
              <a:t> use  JPA</a:t>
            </a:r>
          </a:p>
          <a:p>
            <a:r>
              <a:rPr lang="es-MX" sz="2400" dirty="0" smtClean="0"/>
              <a:t>JPA </a:t>
            </a:r>
            <a:r>
              <a:rPr lang="es-MX" sz="2400" dirty="0" err="1" smtClean="0"/>
              <a:t>Implementations</a:t>
            </a:r>
            <a:endParaRPr lang="es-MX" sz="2400" dirty="0" smtClean="0"/>
          </a:p>
          <a:p>
            <a:pPr lvl="1"/>
            <a:r>
              <a:rPr lang="es-MX" sz="2000" dirty="0" err="1" smtClean="0"/>
              <a:t>Hibernate</a:t>
            </a:r>
            <a:r>
              <a:rPr lang="es-MX" sz="2000" dirty="0" smtClean="0"/>
              <a:t>, </a:t>
            </a:r>
            <a:r>
              <a:rPr lang="es-MX" sz="2000" dirty="0" err="1" smtClean="0"/>
              <a:t>EclipseLink</a:t>
            </a:r>
            <a:r>
              <a:rPr lang="es-MX" sz="2000" dirty="0" smtClean="0"/>
              <a:t>, </a:t>
            </a:r>
            <a:r>
              <a:rPr lang="es-MX" sz="2000" dirty="0" err="1" smtClean="0"/>
              <a:t>OpenJpa</a:t>
            </a:r>
            <a:r>
              <a:rPr lang="es-MX" sz="2000" dirty="0" smtClean="0"/>
              <a:t>, </a:t>
            </a:r>
            <a:r>
              <a:rPr lang="es-MX" sz="2000" dirty="0" err="1" smtClean="0"/>
              <a:t>TopLink</a:t>
            </a:r>
            <a:r>
              <a:rPr lang="es-MX" sz="2000" dirty="0" smtClean="0"/>
              <a:t>, </a:t>
            </a:r>
            <a:r>
              <a:rPr lang="es-MX" sz="2000" dirty="0" err="1" smtClean="0"/>
              <a:t>Datanucleus</a:t>
            </a:r>
            <a:r>
              <a:rPr lang="es-MX" sz="2000" dirty="0" smtClean="0"/>
              <a:t>, …etc.</a:t>
            </a:r>
          </a:p>
          <a:p>
            <a:r>
              <a:rPr lang="en-US" sz="2400" dirty="0" smtClean="0"/>
              <a:t>There is no need to run an application server to use JPA. It can run as a standalone, you need just a JPA implementation  and properly configured XML file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63465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194430" cy="849312"/>
          </a:xfrm>
        </p:spPr>
        <p:txBody>
          <a:bodyPr>
            <a:noAutofit/>
          </a:bodyPr>
          <a:lstStyle/>
          <a:p>
            <a:r>
              <a:rPr lang="en-US" b="1" dirty="0" smtClean="0"/>
              <a:t>What does a typical JPA project consists of?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JPA implementation</a:t>
            </a:r>
          </a:p>
          <a:p>
            <a:endParaRPr lang="en-US" dirty="0" smtClean="0"/>
          </a:p>
          <a:p>
            <a:r>
              <a:rPr lang="en-US" dirty="0" smtClean="0"/>
              <a:t>Entities</a:t>
            </a:r>
          </a:p>
          <a:p>
            <a:endParaRPr lang="en-US" dirty="0" smtClean="0"/>
          </a:p>
          <a:p>
            <a:r>
              <a:rPr lang="en-US" dirty="0" smtClean="0"/>
              <a:t>Entity manager</a:t>
            </a:r>
          </a:p>
          <a:p>
            <a:endParaRPr lang="en-US" dirty="0" smtClean="0"/>
          </a:p>
          <a:p>
            <a:r>
              <a:rPr lang="en-US" dirty="0" smtClean="0"/>
              <a:t>Configuration file : persistence.xml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JPA Entities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Concrete classes</a:t>
            </a:r>
          </a:p>
          <a:p>
            <a:r>
              <a:rPr lang="en-US" dirty="0" smtClean="0"/>
              <a:t> No required interfaces</a:t>
            </a:r>
          </a:p>
          <a:p>
            <a:pPr marL="0" indent="0">
              <a:buNone/>
            </a:pPr>
            <a:r>
              <a:rPr lang="en-US" dirty="0" smtClean="0"/>
              <a:t>	– No required business interfaces</a:t>
            </a:r>
          </a:p>
          <a:p>
            <a:pPr marL="0" indent="0">
              <a:buNone/>
            </a:pPr>
            <a:r>
              <a:rPr lang="en-US" dirty="0" smtClean="0"/>
              <a:t>	– No required callback interfaces</a:t>
            </a:r>
          </a:p>
          <a:p>
            <a:r>
              <a:rPr lang="en-US" dirty="0" smtClean="0"/>
              <a:t>new() for instance creation</a:t>
            </a:r>
          </a:p>
          <a:p>
            <a:r>
              <a:rPr lang="en-US" dirty="0" smtClean="0"/>
              <a:t>Direct access or getter/setter methods</a:t>
            </a:r>
          </a:p>
          <a:p>
            <a:pPr marL="0" indent="0">
              <a:buNone/>
            </a:pPr>
            <a:r>
              <a:rPr lang="en-US" dirty="0" smtClean="0"/>
              <a:t>	– Can contain logic (e.g. for validation, etc.)</a:t>
            </a:r>
          </a:p>
          <a:p>
            <a:r>
              <a:rPr lang="en-US" dirty="0" smtClean="0"/>
              <a:t>“Managed” by an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annotated</a:t>
            </a:r>
            <a:r>
              <a:rPr lang="es-MX" dirty="0" smtClean="0"/>
              <a:t> as a @</a:t>
            </a:r>
            <a:r>
              <a:rPr lang="es-MX" dirty="0" err="1" smtClean="0"/>
              <a:t>Entity</a:t>
            </a:r>
            <a:endParaRPr lang="es-MX" dirty="0" smtClean="0"/>
          </a:p>
          <a:p>
            <a:r>
              <a:rPr lang="es-MX" dirty="0" err="1" smtClean="0"/>
              <a:t>Must</a:t>
            </a:r>
            <a:r>
              <a:rPr lang="es-MX" dirty="0" smtClean="0"/>
              <a:t> </a:t>
            </a:r>
            <a:r>
              <a:rPr lang="es-MX" dirty="0" err="1" smtClean="0"/>
              <a:t>implement</a:t>
            </a:r>
            <a:r>
              <a:rPr lang="es-MX" dirty="0" smtClean="0"/>
              <a:t> </a:t>
            </a:r>
            <a:r>
              <a:rPr lang="es-MX" b="1" i="1" dirty="0" err="1" smtClean="0"/>
              <a:t>Serializable</a:t>
            </a:r>
            <a:r>
              <a:rPr lang="es-MX" b="1" i="1" dirty="0" smtClean="0"/>
              <a:t> </a:t>
            </a:r>
          </a:p>
          <a:p>
            <a:r>
              <a:rPr lang="es-MX" dirty="0" err="1" smtClean="0"/>
              <a:t>Must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declaraded</a:t>
            </a:r>
            <a:r>
              <a:rPr lang="es-MX" dirty="0" smtClean="0"/>
              <a:t>  ID </a:t>
            </a:r>
            <a:r>
              <a:rPr lang="es-MX" dirty="0" err="1" smtClean="0"/>
              <a:t>attriubute</a:t>
            </a:r>
            <a:r>
              <a:rPr lang="es-MX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1288343"/>
      </p:ext>
    </p:extLst>
  </p:cSld>
  <p:clrMapOvr>
    <a:masterClrMapping/>
  </p:clrMapOvr>
</p:sld>
</file>

<file path=ppt/theme/theme1.xml><?xml version="1.0" encoding="utf-8"?>
<a:theme xmlns:a="http://schemas.openxmlformats.org/drawingml/2006/main" name="PPT_InternalTemplate_EN_2015">
  <a:themeElements>
    <a:clrScheme name="Custom 1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CB298E"/>
      </a:accent5>
      <a:accent6>
        <a:srgbClr val="1CA49D"/>
      </a:accent6>
      <a:hlink>
        <a:srgbClr val="00B0F0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3FF7AA600A74DA303202E068F3B98" ma:contentTypeVersion="0" ma:contentTypeDescription="Create a new document." ma:contentTypeScope="" ma:versionID="15e34d513bc1c5922fdc1b75015e707c">
  <xsd:schema xmlns:xsd="http://www.w3.org/2001/XMLSchema" xmlns:xs="http://www.w3.org/2001/XMLSchema" xmlns:p="http://schemas.microsoft.com/office/2006/metadata/properties" xmlns:ns2="90e5e253-50b2-47e0-ab40-088f51eedbac" targetNamespace="http://schemas.microsoft.com/office/2006/metadata/properties" ma:root="true" ma:fieldsID="7895aa71ad85a7a2616823a07b65eac8" ns2:_="">
    <xsd:import namespace="90e5e253-50b2-47e0-ab40-088f51eedbac"/>
    <xsd:element name="properties">
      <xsd:complexType>
        <xsd:sequence>
          <xsd:element name="documentManagement">
            <xsd:complexType>
              <xsd:all>
                <xsd:element ref="ns2:Data_x0020_Classification1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5e253-50b2-47e0-ab40-088f51eedbac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8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90e5e253-50b2-47e0-ab40-088f51eedbac">Public</Data_x0020_Classification1>
  </documentManagement>
</p:properties>
</file>

<file path=customXml/itemProps1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AE7D4F-FA53-4617-A082-86779C2B9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5e253-50b2-47e0-ab40-088f51eed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78CFFA-FA4D-496F-B8D2-C7DD46C2A279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90e5e253-50b2-47e0-ab40-088f51eedba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PPT_InternalTemplate_EN_2015</Template>
  <TotalTime>6498</TotalTime>
  <Words>568</Words>
  <Application>Microsoft Office PowerPoint</Application>
  <PresentationFormat>On-screen Show (4:3)</PresentationFormat>
  <Paragraphs>145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PPT_InternalTemplate_EN_2015</vt:lpstr>
      <vt:lpstr>Original_Logo/ Upper layout</vt:lpstr>
      <vt:lpstr>JPA </vt:lpstr>
      <vt:lpstr>Disclaimer</vt:lpstr>
      <vt:lpstr>DAY 1:  JPA BASIC CONCEPTS </vt:lpstr>
      <vt:lpstr>Course Structure</vt:lpstr>
      <vt:lpstr>Introduction To JPA 2.1</vt:lpstr>
      <vt:lpstr>      JPA—defines: </vt:lpstr>
      <vt:lpstr>PowerPoint Presentation</vt:lpstr>
      <vt:lpstr>What does a typical JPA project consists of?</vt:lpstr>
      <vt:lpstr>JPA Entities</vt:lpstr>
      <vt:lpstr>Object-Relational Mappings</vt:lpstr>
      <vt:lpstr>PowerPoint Presentation</vt:lpstr>
      <vt:lpstr>Persistence Unit </vt:lpstr>
      <vt:lpstr>Persistence Context</vt:lpstr>
      <vt:lpstr>Entity Manager </vt:lpstr>
      <vt:lpstr>Entity Manager </vt:lpstr>
      <vt:lpstr>What else</vt:lpstr>
      <vt:lpstr>Additional Mappings</vt:lpstr>
      <vt:lpstr>PowerPoint Presentation</vt:lpstr>
      <vt:lpstr>PowerPoint Presentation</vt:lpstr>
    </vt:vector>
  </TitlesOfParts>
  <Company>LBDimension Computer's World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Robles Quevedo</dc:creator>
  <cp:lastModifiedBy>Benjamin Baltazar Concha Garcia</cp:lastModifiedBy>
  <cp:revision>81</cp:revision>
  <dcterms:created xsi:type="dcterms:W3CDTF">2015-07-23T07:25:45Z</dcterms:created>
  <dcterms:modified xsi:type="dcterms:W3CDTF">2016-12-13T05:28:40Z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0x010100BF73FF7AA600A74DA303202E068F3B98</vt:lpwstr>
  </property>
</Properties>
</file>