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2"/>
  </p:notesMasterIdLst>
  <p:handoutMasterIdLst>
    <p:handoutMasterId r:id="rId23"/>
  </p:handoutMasterIdLst>
  <p:sldIdLst>
    <p:sldId id="290" r:id="rId6"/>
    <p:sldId id="307" r:id="rId7"/>
    <p:sldId id="297" r:id="rId8"/>
    <p:sldId id="285" r:id="rId9"/>
    <p:sldId id="296" r:id="rId10"/>
    <p:sldId id="294" r:id="rId11"/>
    <p:sldId id="293" r:id="rId12"/>
    <p:sldId id="298" r:id="rId13"/>
    <p:sldId id="300" r:id="rId14"/>
    <p:sldId id="302" r:id="rId15"/>
    <p:sldId id="299" r:id="rId16"/>
    <p:sldId id="303" r:id="rId17"/>
    <p:sldId id="304" r:id="rId18"/>
    <p:sldId id="288" r:id="rId19"/>
    <p:sldId id="301" r:id="rId20"/>
    <p:sldId id="30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58B"/>
    <a:srgbClr val="276B9B"/>
    <a:srgbClr val="25BBD4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>
      <p:cViewPr varScale="1">
        <p:scale>
          <a:sx n="84" d="100"/>
          <a:sy n="84" d="100"/>
        </p:scale>
        <p:origin x="10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22/11/2016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6003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7934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9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  <p:sldLayoutId id="2147485198" r:id="rId11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/>
              <a:t>Basics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53451"/>
            <a:ext cx="7194430" cy="500608"/>
          </a:xfrm>
        </p:spPr>
        <p:txBody>
          <a:bodyPr/>
          <a:lstStyle/>
          <a:p>
            <a:r>
              <a:rPr lang="es-419" sz="2400" dirty="0" err="1"/>
              <a:t>Crate</a:t>
            </a:r>
            <a:r>
              <a:rPr lang="es-419" sz="2400" dirty="0"/>
              <a:t> </a:t>
            </a:r>
            <a:r>
              <a:rPr lang="es-419" sz="2400" dirty="0" err="1"/>
              <a:t>Complex</a:t>
            </a:r>
            <a:r>
              <a:rPr lang="es-419" sz="2400" dirty="0"/>
              <a:t> </a:t>
            </a:r>
            <a:r>
              <a:rPr lang="es-419" sz="2400" dirty="0" err="1"/>
              <a:t>Table</a:t>
            </a:r>
            <a:r>
              <a:rPr lang="es-419" sz="2400" dirty="0"/>
              <a:t> and </a:t>
            </a:r>
            <a:r>
              <a:rPr lang="es-419" sz="2400" dirty="0" err="1"/>
              <a:t>Drop</a:t>
            </a:r>
            <a:r>
              <a:rPr lang="es-419" sz="2400" dirty="0"/>
              <a:t> </a:t>
            </a:r>
            <a:r>
              <a:rPr lang="es-419" sz="2400" dirty="0" err="1"/>
              <a:t>Table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10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4032448" cy="2631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TABLE 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column_name1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column_name2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index_name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[CONSTRAINT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foreign_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RESTRICTION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836712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 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 AUTO_INCREMENT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VARCHAR(5)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name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 100)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idx_user_user_role_id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fk_user_user_role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419" sz="11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CONSTRAINT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fk_user_city</a:t>
            </a:r>
            <a:endParaRPr lang="es-419" sz="11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419" sz="11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30" y="3967276"/>
            <a:ext cx="6027058" cy="24860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489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419" dirty="0" err="1"/>
              <a:t>Modification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(D</a:t>
            </a:r>
            <a:r>
              <a:rPr lang="es-419" dirty="0"/>
              <a:t>M</a:t>
            </a:r>
            <a:r>
              <a:rPr lang="es-MX" dirty="0"/>
              <a:t>L)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09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53451"/>
            <a:ext cx="7194430" cy="500608"/>
          </a:xfrm>
        </p:spPr>
        <p:txBody>
          <a:bodyPr/>
          <a:lstStyle/>
          <a:p>
            <a:r>
              <a:rPr lang="es-419" sz="2400" dirty="0"/>
              <a:t>INSERT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5796136" y="1580599"/>
            <a:ext cx="305475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 </a:t>
            </a:r>
            <a:r>
              <a:rPr lang="es-419" sz="1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4077072"/>
            <a:ext cx="7204679" cy="2245005"/>
          </a:xfrm>
          <a:prstGeom prst="rect">
            <a:avLst/>
          </a:prstGeom>
          <a:noFill/>
          <a:ln>
            <a:solidFill>
              <a:srgbClr val="3F358B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7540" y="743529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USR','Registered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'Ensenada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‘USR'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'Adminstrator'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'Ensenada'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22500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'6461510000'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'adming@softtek.com'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lines_amount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shipping_amount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cart_amount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modified_date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2309.99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2369.99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'2014-07-24 13:00:00'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SYSDATE()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559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r>
              <a:rPr lang="es-419" sz="2400" dirty="0"/>
              <a:t>UPDATE and DELETE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13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329898" y="1517883"/>
            <a:ext cx="305475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 </a:t>
            </a:r>
            <a:r>
              <a:rPr lang="es-419" sz="1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column_name2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r>
              <a:rPr lang="en-US" sz="12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1606148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'Registered User'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'Registered User'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22800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'admin'</a:t>
            </a:r>
          </a:p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USER_ROLE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‘USR'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117" y="3174067"/>
            <a:ext cx="305475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 </a:t>
            </a:r>
            <a:r>
              <a:rPr lang="es-419" sz="1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5" y="4909810"/>
            <a:ext cx="2989117" cy="508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Make</a:t>
            </a:r>
            <a:r>
              <a:rPr lang="es-MX" sz="1600" dirty="0"/>
              <a:t> </a:t>
            </a:r>
            <a:r>
              <a:rPr lang="es-MX" sz="1600" dirty="0" err="1"/>
              <a:t>sure</a:t>
            </a:r>
            <a:r>
              <a:rPr lang="es-MX" sz="1600" dirty="0"/>
              <a:t> </a:t>
            </a:r>
            <a:r>
              <a:rPr lang="es-MX" sz="1600" dirty="0" err="1"/>
              <a:t>not</a:t>
            </a:r>
            <a:r>
              <a:rPr lang="es-MX" sz="1600" dirty="0"/>
              <a:t> to </a:t>
            </a:r>
            <a:r>
              <a:rPr lang="es-MX" sz="1600" dirty="0" err="1"/>
              <a:t>forget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WHERE </a:t>
            </a:r>
            <a:r>
              <a:rPr lang="es-MX" sz="1600" dirty="0" err="1"/>
              <a:t>clause</a:t>
            </a:r>
            <a:r>
              <a:rPr lang="es-MX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50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00335"/>
            <a:ext cx="7194430" cy="500608"/>
          </a:xfrm>
        </p:spPr>
        <p:txBody>
          <a:bodyPr/>
          <a:lstStyle/>
          <a:p>
            <a:r>
              <a:rPr lang="en-US" sz="2400" dirty="0"/>
              <a:t>Exercise 1: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15</a:t>
            </a:fld>
            <a:endParaRPr lang="es-MX" noProof="0"/>
          </a:p>
        </p:txBody>
      </p:sp>
      <p:sp>
        <p:nvSpPr>
          <p:cNvPr id="2" name="TextBox 1"/>
          <p:cNvSpPr txBox="1"/>
          <p:nvPr/>
        </p:nvSpPr>
        <p:spPr>
          <a:xfrm>
            <a:off x="405880" y="692696"/>
            <a:ext cx="68457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Create</a:t>
            </a:r>
            <a:r>
              <a:rPr lang="es-MX" sz="1200" dirty="0"/>
              <a:t> and </a:t>
            </a:r>
            <a:r>
              <a:rPr lang="es-MX" sz="1200" dirty="0" err="1"/>
              <a:t>populate</a:t>
            </a:r>
            <a:r>
              <a:rPr lang="es-MX" sz="1200" dirty="0"/>
              <a:t> </a:t>
            </a:r>
            <a:r>
              <a:rPr lang="es-MX" sz="1200" dirty="0" err="1"/>
              <a:t>the</a:t>
            </a:r>
            <a:r>
              <a:rPr lang="es-MX" sz="1200" dirty="0"/>
              <a:t> </a:t>
            </a:r>
            <a:r>
              <a:rPr lang="es-MX" sz="1200" dirty="0" err="1"/>
              <a:t>following</a:t>
            </a:r>
            <a:r>
              <a:rPr lang="es-MX" sz="1200" dirty="0"/>
              <a:t> </a:t>
            </a:r>
            <a:r>
              <a:rPr lang="es-MX" sz="1200" dirty="0" err="1"/>
              <a:t>MySQL</a:t>
            </a:r>
            <a:r>
              <a:rPr lang="es-MX" sz="1200" dirty="0"/>
              <a:t> </a:t>
            </a:r>
            <a:r>
              <a:rPr lang="es-MX" sz="1200" dirty="0" err="1"/>
              <a:t>Physical</a:t>
            </a:r>
            <a:r>
              <a:rPr lang="es-MX" sz="1200" dirty="0"/>
              <a:t> Data </a:t>
            </a:r>
            <a:r>
              <a:rPr lang="es-MX" sz="1200" dirty="0" err="1"/>
              <a:t>Model</a:t>
            </a:r>
            <a:r>
              <a:rPr lang="es-MX" sz="1200" dirty="0"/>
              <a:t>. </a:t>
            </a:r>
            <a:r>
              <a:rPr lang="es-MX" sz="1200" dirty="0" err="1"/>
              <a:t>Auxiliary</a:t>
            </a:r>
            <a:r>
              <a:rPr lang="es-MX" sz="1200" dirty="0"/>
              <a:t> </a:t>
            </a:r>
            <a:r>
              <a:rPr lang="es-MX" sz="1200" dirty="0" err="1"/>
              <a:t>repository</a:t>
            </a:r>
            <a:r>
              <a:rPr lang="es-MX" sz="1200" dirty="0"/>
              <a:t> files:</a:t>
            </a:r>
          </a:p>
          <a:p>
            <a:endParaRPr lang="es-MX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err="1">
                <a:solidFill>
                  <a:srgbClr val="00B050"/>
                </a:solidFill>
              </a:rPr>
              <a:t>JavaAcademy</a:t>
            </a:r>
            <a:r>
              <a:rPr lang="es-MX" sz="1100" dirty="0">
                <a:solidFill>
                  <a:srgbClr val="00B050"/>
                </a:solidFill>
              </a:rPr>
              <a:t>/SQL/</a:t>
            </a:r>
            <a:r>
              <a:rPr lang="es-MX" sz="1100" dirty="0" err="1">
                <a:solidFill>
                  <a:srgbClr val="00B050"/>
                </a:solidFill>
              </a:rPr>
              <a:t>Execises</a:t>
            </a:r>
            <a:r>
              <a:rPr lang="es-MX" sz="1100" dirty="0">
                <a:solidFill>
                  <a:srgbClr val="00B050"/>
                </a:solidFill>
              </a:rPr>
              <a:t>/</a:t>
            </a:r>
            <a:r>
              <a:rPr lang="pt-BR" sz="1100" dirty="0">
                <a:solidFill>
                  <a:srgbClr val="00B050"/>
                </a:solidFill>
              </a:rPr>
              <a:t>SQL [1] Exercise - ecomDB schema.sql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err="1">
                <a:solidFill>
                  <a:srgbClr val="00B050"/>
                </a:solidFill>
              </a:rPr>
              <a:t>JavaAcademy</a:t>
            </a:r>
            <a:r>
              <a:rPr lang="es-MX" sz="1100" dirty="0">
                <a:solidFill>
                  <a:srgbClr val="00B050"/>
                </a:solidFill>
              </a:rPr>
              <a:t>/SQL/</a:t>
            </a:r>
            <a:r>
              <a:rPr lang="es-MX" sz="1100" dirty="0" err="1">
                <a:solidFill>
                  <a:srgbClr val="00B050"/>
                </a:solidFill>
              </a:rPr>
              <a:t>Execises</a:t>
            </a:r>
            <a:r>
              <a:rPr lang="es-MX" sz="1100" dirty="0">
                <a:solidFill>
                  <a:srgbClr val="00B050"/>
                </a:solidFill>
              </a:rPr>
              <a:t>/</a:t>
            </a:r>
            <a:r>
              <a:rPr lang="pt-BR" sz="1100" dirty="0">
                <a:solidFill>
                  <a:srgbClr val="00B050"/>
                </a:solidFill>
              </a:rPr>
              <a:t>SQL [1] Exercise - ecomDB data.sql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8" y="1523481"/>
            <a:ext cx="8639494" cy="4857846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49079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341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88640"/>
            <a:ext cx="7194430" cy="500608"/>
          </a:xfrm>
        </p:spPr>
        <p:txBody>
          <a:bodyPr/>
          <a:lstStyle/>
          <a:p>
            <a:pPr algn="l"/>
            <a:r>
              <a:rPr lang="en-US" sz="2400" dirty="0">
                <a:latin typeface="+mj-lt"/>
              </a:rPr>
              <a:t>How applications store data?</a:t>
            </a:r>
            <a:endParaRPr lang="es-MX" sz="2400" dirty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grpSp>
        <p:nvGrpSpPr>
          <p:cNvPr id="24" name="Group 23"/>
          <p:cNvGrpSpPr/>
          <p:nvPr/>
        </p:nvGrpSpPr>
        <p:grpSpPr>
          <a:xfrm>
            <a:off x="1393974" y="823600"/>
            <a:ext cx="6994450" cy="2298355"/>
            <a:chOff x="1393974" y="823600"/>
            <a:chExt cx="6994450" cy="22983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9199" y="1696988"/>
              <a:ext cx="5229225" cy="723900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sp>
          <p:nvSpPr>
            <p:cNvPr id="12" name="Left Brace 11"/>
            <p:cNvSpPr/>
            <p:nvPr/>
          </p:nvSpPr>
          <p:spPr>
            <a:xfrm rot="5400000">
              <a:off x="5643494" y="-1209596"/>
              <a:ext cx="260633" cy="522922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2080" y="82360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 err="1">
                  <a:solidFill>
                    <a:srgbClr val="3F358B"/>
                  </a:solidFill>
                </a:rPr>
                <a:t>columns</a:t>
              </a:r>
              <a:endParaRPr lang="en-US" dirty="0">
                <a:solidFill>
                  <a:srgbClr val="3F358B"/>
                </a:solidFill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2741020" y="1913012"/>
              <a:ext cx="246804" cy="50787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73396" y="1975728"/>
              <a:ext cx="698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 err="1">
                  <a:solidFill>
                    <a:srgbClr val="3F358B"/>
                  </a:solidFill>
                </a:rPr>
                <a:t>rows</a:t>
              </a:r>
              <a:endParaRPr lang="en-US" dirty="0">
                <a:solidFill>
                  <a:srgbClr val="3F358B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2064" y="2752623"/>
              <a:ext cx="670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rgbClr val="3F358B"/>
                  </a:solidFill>
                </a:rPr>
                <a:t>data</a:t>
              </a:r>
              <a:endParaRPr lang="en-US" dirty="0">
                <a:solidFill>
                  <a:srgbClr val="3F358B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02462" y="2048243"/>
              <a:ext cx="1081706" cy="22862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6" idx="0"/>
            </p:cNvCxnSpPr>
            <p:nvPr/>
          </p:nvCxnSpPr>
          <p:spPr>
            <a:xfrm flipV="1">
              <a:off x="4667263" y="2276872"/>
              <a:ext cx="350663" cy="4757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93974" y="975530"/>
              <a:ext cx="1809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u="sng" dirty="0">
                  <a:solidFill>
                    <a:schemeClr val="accent2"/>
                  </a:solidFill>
                </a:rPr>
                <a:t>TABLE: </a:t>
              </a:r>
              <a:r>
                <a:rPr lang="es-419" u="sng" dirty="0" err="1">
                  <a:solidFill>
                    <a:schemeClr val="accent2"/>
                  </a:solidFill>
                </a:rPr>
                <a:t>Users</a:t>
              </a:r>
              <a:endParaRPr lang="en-US" u="sng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13356" y="3203684"/>
            <a:ext cx="6947076" cy="1446744"/>
            <a:chOff x="1513356" y="3203684"/>
            <a:chExt cx="6947076" cy="14467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5420" y="3645024"/>
              <a:ext cx="6885012" cy="1005404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513356" y="3203684"/>
              <a:ext cx="1762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u="sng" dirty="0">
                  <a:solidFill>
                    <a:schemeClr val="accent2"/>
                  </a:solidFill>
                </a:rPr>
                <a:t>TABLE: </a:t>
              </a:r>
              <a:r>
                <a:rPr lang="es-419" u="sng" dirty="0" err="1">
                  <a:solidFill>
                    <a:schemeClr val="accent2"/>
                  </a:solidFill>
                </a:rPr>
                <a:t>Items</a:t>
              </a:r>
              <a:endParaRPr lang="en-US" u="sng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93340" y="4754071"/>
            <a:ext cx="6967092" cy="1555249"/>
            <a:chOff x="1493340" y="4754071"/>
            <a:chExt cx="6967092" cy="15552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0837" y="5147452"/>
              <a:ext cx="6909595" cy="1161868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493340" y="4754071"/>
              <a:ext cx="1782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u="sng" dirty="0">
                  <a:solidFill>
                    <a:schemeClr val="accent2"/>
                  </a:solidFill>
                </a:rPr>
                <a:t>TABLE: </a:t>
              </a:r>
              <a:r>
                <a:rPr lang="es-419" u="sng" dirty="0" err="1">
                  <a:solidFill>
                    <a:schemeClr val="accent2"/>
                  </a:solidFill>
                </a:rPr>
                <a:t>Orders</a:t>
              </a:r>
              <a:endParaRPr lang="en-US" u="sng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 bwMode="auto">
          <a:xfrm>
            <a:off x="179512" y="2060848"/>
            <a:ext cx="570066" cy="278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accent2"/>
                </a:solidFill>
                <a:latin typeface="Rockwell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pPr algn="l"/>
            <a:r>
              <a:rPr lang="es-419" sz="2400" dirty="0">
                <a:latin typeface="+mj-lt"/>
              </a:rPr>
              <a:t>D a t a    B a s e</a:t>
            </a:r>
            <a:endParaRPr lang="es-MX" sz="2400" dirty="0">
              <a:latin typeface="+mj-lt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749578" y="1052736"/>
            <a:ext cx="258486" cy="532859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err="1"/>
              <a:t>Entity</a:t>
            </a:r>
            <a:r>
              <a:rPr lang="es-MX" dirty="0"/>
              <a:t> </a:t>
            </a:r>
            <a:r>
              <a:rPr lang="es-MX" dirty="0" err="1"/>
              <a:t>Relationship</a:t>
            </a:r>
            <a:r>
              <a:rPr lang="es-MX" dirty="0"/>
              <a:t> </a:t>
            </a:r>
            <a:r>
              <a:rPr lang="es-419" dirty="0"/>
              <a:t>DB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5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92088"/>
            <a:ext cx="7194430" cy="500608"/>
          </a:xfrm>
        </p:spPr>
        <p:txBody>
          <a:bodyPr/>
          <a:lstStyle/>
          <a:p>
            <a:r>
              <a:rPr lang="en-US" sz="2400" dirty="0"/>
              <a:t>Table, Column, Key</a:t>
            </a:r>
            <a:r>
              <a:rPr lang="es-419" sz="2400" dirty="0"/>
              <a:t> and</a:t>
            </a:r>
            <a:r>
              <a:rPr lang="en-US" sz="2400" dirty="0"/>
              <a:t> Foreign Key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7391400" cy="4505325"/>
          </a:xfrm>
          <a:prstGeom prst="rect">
            <a:avLst/>
          </a:prstGeom>
          <a:ln>
            <a:solidFill>
              <a:srgbClr val="276B9B"/>
            </a:solidFill>
          </a:ln>
        </p:spPr>
      </p:pic>
    </p:spTree>
    <p:extLst>
      <p:ext uri="{BB962C8B-B14F-4D97-AF65-F5344CB8AC3E}">
        <p14:creationId xmlns:p14="http://schemas.microsoft.com/office/powerpoint/2010/main" val="288459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92088"/>
            <a:ext cx="7194430" cy="500608"/>
          </a:xfrm>
        </p:spPr>
        <p:txBody>
          <a:bodyPr/>
          <a:lstStyle/>
          <a:p>
            <a:r>
              <a:rPr lang="es-MX" sz="2400" dirty="0" err="1"/>
              <a:t>Composite</a:t>
            </a:r>
            <a:r>
              <a:rPr lang="es-MX" sz="2400" dirty="0"/>
              <a:t> Key </a:t>
            </a:r>
            <a:r>
              <a:rPr lang="es-419" sz="2400" dirty="0"/>
              <a:t>and Indexes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23230"/>
            <a:ext cx="7618189" cy="5286090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189480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92088"/>
            <a:ext cx="7194430" cy="500608"/>
          </a:xfrm>
        </p:spPr>
        <p:txBody>
          <a:bodyPr/>
          <a:lstStyle/>
          <a:p>
            <a:r>
              <a:rPr lang="es-MX" sz="2400" dirty="0" err="1"/>
              <a:t>Relationships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412250" y="796642"/>
            <a:ext cx="696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>
                <a:solidFill>
                  <a:srgbClr val="00B050"/>
                </a:solidFill>
              </a:rPr>
              <a:t>One</a:t>
            </a:r>
            <a:r>
              <a:rPr lang="es-MX" sz="1600" dirty="0">
                <a:solidFill>
                  <a:srgbClr val="00B050"/>
                </a:solidFill>
              </a:rPr>
              <a:t> to </a:t>
            </a:r>
            <a:r>
              <a:rPr lang="es-MX" sz="1600" dirty="0" err="1">
                <a:solidFill>
                  <a:srgbClr val="00B050"/>
                </a:solidFill>
              </a:rPr>
              <a:t>Ma</a:t>
            </a:r>
            <a:r>
              <a:rPr lang="es-419" sz="1600" dirty="0" err="1">
                <a:solidFill>
                  <a:srgbClr val="00B050"/>
                </a:solidFill>
              </a:rPr>
              <a:t>ny</a:t>
            </a:r>
            <a:r>
              <a:rPr lang="es-419" sz="1600" dirty="0"/>
              <a:t>, </a:t>
            </a:r>
            <a:r>
              <a:rPr lang="es-MX" sz="1600" dirty="0" err="1">
                <a:solidFill>
                  <a:srgbClr val="FF0000"/>
                </a:solidFill>
              </a:rPr>
              <a:t>One</a:t>
            </a:r>
            <a:r>
              <a:rPr lang="es-MX" sz="1600" dirty="0">
                <a:solidFill>
                  <a:srgbClr val="FF0000"/>
                </a:solidFill>
              </a:rPr>
              <a:t> to </a:t>
            </a:r>
            <a:r>
              <a:rPr lang="es-MX" sz="1600" dirty="0" err="1">
                <a:solidFill>
                  <a:srgbClr val="FF0000"/>
                </a:solidFill>
              </a:rPr>
              <a:t>One</a:t>
            </a:r>
            <a:r>
              <a:rPr lang="es-419" sz="1600" dirty="0">
                <a:solidFill>
                  <a:srgbClr val="FF0000"/>
                </a:solidFill>
              </a:rPr>
              <a:t> (</a:t>
            </a:r>
            <a:r>
              <a:rPr lang="es-419" sz="1200" dirty="0" err="1">
                <a:solidFill>
                  <a:srgbClr val="FF0000"/>
                </a:solidFill>
              </a:rPr>
              <a:t>Unique</a:t>
            </a:r>
            <a:r>
              <a:rPr lang="es-419" sz="1200" dirty="0">
                <a:solidFill>
                  <a:srgbClr val="FF0000"/>
                </a:solidFill>
              </a:rPr>
              <a:t> </a:t>
            </a:r>
            <a:r>
              <a:rPr lang="es-419" sz="1200" dirty="0" err="1">
                <a:solidFill>
                  <a:srgbClr val="FF0000"/>
                </a:solidFill>
              </a:rPr>
              <a:t>Index</a:t>
            </a:r>
            <a:r>
              <a:rPr lang="es-419" sz="1200" dirty="0">
                <a:solidFill>
                  <a:srgbClr val="FF0000"/>
                </a:solidFill>
              </a:rPr>
              <a:t>)</a:t>
            </a:r>
            <a:r>
              <a:rPr lang="es-419" sz="1200" dirty="0"/>
              <a:t> and </a:t>
            </a:r>
            <a:r>
              <a:rPr lang="es-MX" sz="1600" dirty="0" err="1">
                <a:solidFill>
                  <a:srgbClr val="276B9B"/>
                </a:solidFill>
              </a:rPr>
              <a:t>Many</a:t>
            </a:r>
            <a:r>
              <a:rPr lang="es-MX" sz="1600" dirty="0">
                <a:solidFill>
                  <a:srgbClr val="276B9B"/>
                </a:solidFill>
              </a:rPr>
              <a:t> to </a:t>
            </a:r>
            <a:r>
              <a:rPr lang="es-MX" sz="1600" dirty="0" err="1">
                <a:solidFill>
                  <a:srgbClr val="276B9B"/>
                </a:solidFill>
              </a:rPr>
              <a:t>Many</a:t>
            </a:r>
            <a:endParaRPr lang="es-MX" sz="1600" dirty="0">
              <a:solidFill>
                <a:srgbClr val="276B9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59500"/>
            <a:ext cx="7940735" cy="4949820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79631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92088"/>
            <a:ext cx="7194430" cy="500608"/>
          </a:xfrm>
        </p:spPr>
        <p:txBody>
          <a:bodyPr/>
          <a:lstStyle/>
          <a:p>
            <a:r>
              <a:rPr lang="es-419" sz="2400" dirty="0" err="1"/>
              <a:t>Physical</a:t>
            </a:r>
            <a:r>
              <a:rPr lang="es-419" sz="2400" dirty="0"/>
              <a:t> </a:t>
            </a:r>
            <a:r>
              <a:rPr lang="es-419" sz="2400" dirty="0" err="1"/>
              <a:t>Schema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8730"/>
            <a:ext cx="6264696" cy="26387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827420"/>
            <a:ext cx="1898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err="1"/>
              <a:t>MySQL</a:t>
            </a:r>
            <a:r>
              <a:rPr lang="es-MX" sz="1600" dirty="0"/>
              <a:t> </a:t>
            </a:r>
            <a:r>
              <a:rPr lang="es-MX" sz="1600" dirty="0" err="1"/>
              <a:t>DataTypes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130127"/>
            <a:ext cx="7204679" cy="2245005"/>
          </a:xfrm>
          <a:prstGeom prst="rect">
            <a:avLst/>
          </a:prstGeom>
          <a:noFill/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143531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Definition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(DDL)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64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53451"/>
            <a:ext cx="7194430" cy="500608"/>
          </a:xfrm>
        </p:spPr>
        <p:txBody>
          <a:bodyPr/>
          <a:lstStyle/>
          <a:p>
            <a:r>
              <a:rPr lang="es-419" sz="2400" dirty="0" err="1"/>
              <a:t>Create</a:t>
            </a:r>
            <a:r>
              <a:rPr lang="es-419" sz="2400" dirty="0"/>
              <a:t> Basic </a:t>
            </a:r>
            <a:r>
              <a:rPr lang="es-419" sz="2400" dirty="0" err="1"/>
              <a:t>Table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4032448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 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column_name1 </a:t>
            </a:r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column_name2 </a:t>
            </a:r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419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4149080"/>
            <a:ext cx="7204679" cy="2245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355976" y="836712"/>
            <a:ext cx="4680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 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VARCHAR(5) 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 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 AUTO_INCREMENT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419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state_id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0630445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90e5e253-50b2-47e0-ab40-088f51eedbac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667</TotalTime>
  <Words>325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How applications store data?</vt:lpstr>
      <vt:lpstr>PowerPoint Presentation</vt:lpstr>
      <vt:lpstr>Table, Column, Key and Foreign Key</vt:lpstr>
      <vt:lpstr>Composite Key and Indexes</vt:lpstr>
      <vt:lpstr>Relationships</vt:lpstr>
      <vt:lpstr>Physical Schema</vt:lpstr>
      <vt:lpstr>PowerPoint Presentation</vt:lpstr>
      <vt:lpstr>Create Basic Table</vt:lpstr>
      <vt:lpstr>Crate Complex Table and Drop Table</vt:lpstr>
      <vt:lpstr>PowerPoint Presentation</vt:lpstr>
      <vt:lpstr>INSERT</vt:lpstr>
      <vt:lpstr>UPDATE and DELETE</vt:lpstr>
      <vt:lpstr>PowerPoint Presentation</vt:lpstr>
      <vt:lpstr>Exercise 1: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52</cp:revision>
  <dcterms:created xsi:type="dcterms:W3CDTF">2015-07-21T17:59:36Z</dcterms:created>
  <dcterms:modified xsi:type="dcterms:W3CDTF">2016-11-22T21:34:09Z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