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37"/>
  </p:notesMasterIdLst>
  <p:handoutMasterIdLst>
    <p:handoutMasterId r:id="rId38"/>
  </p:handoutMasterIdLst>
  <p:sldIdLst>
    <p:sldId id="290" r:id="rId6"/>
    <p:sldId id="293" r:id="rId7"/>
    <p:sldId id="291" r:id="rId8"/>
    <p:sldId id="305" r:id="rId9"/>
    <p:sldId id="308" r:id="rId10"/>
    <p:sldId id="309" r:id="rId11"/>
    <p:sldId id="310" r:id="rId12"/>
    <p:sldId id="311" r:id="rId13"/>
    <p:sldId id="312" r:id="rId14"/>
    <p:sldId id="314" r:id="rId15"/>
    <p:sldId id="335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4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81326" autoAdjust="0"/>
  </p:normalViewPr>
  <p:slideViewPr>
    <p:cSldViewPr>
      <p:cViewPr>
        <p:scale>
          <a:sx n="60" d="100"/>
          <a:sy n="60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09/01/2017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09/01/2017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268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B045B5-0948-4AE5-96EA-A8EA0F115CD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4A2E43-F3E8-4951-B2A9-DBBE10BBCFD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372001-C66F-4CE4-911B-3C2DD1E956E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58BC42-26A2-4C09-93D1-A301FF614EC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F6ABC9-9E1F-44E2-9005-6A63ACFD73C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concha@softtek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MAVEN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Stands for Project Object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Describes a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Name and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Artifact Type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Source Code Locations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Plugins</a:t>
            </a:r>
            <a:endParaRPr lang="en-US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Profiles (Alternate build configurations)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Uses XML by Default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Not the way Ant uses XML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76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MAVEN POM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36904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5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Name (GAV)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3200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Maven uniquely identifies a project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groupID</a:t>
            </a:r>
            <a:r>
              <a:rPr lang="en-US" sz="1800" dirty="0" smtClean="0"/>
              <a:t>: Arbitrary project grouping identifier (no spaces or colons)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Usually loosely based on Java 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artfiactId</a:t>
            </a:r>
            <a:r>
              <a:rPr lang="en-US" sz="1800" dirty="0" smtClean="0"/>
              <a:t>: Arbitrary name of project (no spaces or colons)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version: Version of project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Format {Major}.{Minor}.{</a:t>
            </a:r>
            <a:r>
              <a:rPr lang="en-US" sz="1600" dirty="0" err="1" smtClean="0"/>
              <a:t>Maintanence</a:t>
            </a:r>
            <a:r>
              <a:rPr lang="en-US" sz="1600" dirty="0" smtClean="0"/>
              <a:t>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Add ‘-SNAPSHOT ‘ to identify in development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GAV Syntax: </a:t>
            </a:r>
            <a:r>
              <a:rPr lang="en-US" sz="2000" dirty="0" err="1" smtClean="0"/>
              <a:t>groupId:artifactId:version</a:t>
            </a:r>
            <a:endParaRPr lang="en-US" sz="2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4419600"/>
            <a:ext cx="85344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26896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Packaging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274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Build type identified using the “packaging” element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Tells Maven how to build the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Example packaging types: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pom</a:t>
            </a:r>
            <a:r>
              <a:rPr lang="en-US" sz="1800" dirty="0" smtClean="0"/>
              <a:t>, jar, war, ear, custom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Default is jar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0506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2590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Pom</a:t>
            </a:r>
            <a:r>
              <a:rPr lang="en-US" sz="2000" dirty="0" smtClean="0"/>
              <a:t> files can inherit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groupId</a:t>
            </a:r>
            <a:r>
              <a:rPr lang="en-US" sz="1800" dirty="0" smtClean="0"/>
              <a:t>,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Project 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Plugin</a:t>
            </a:r>
            <a:r>
              <a:rPr lang="en-US" sz="1800" dirty="0" smtClean="0"/>
              <a:t>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85344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&gt;maven-training-parent&lt;/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0882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 Module Projects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/>
              <a:t>Maven has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class multi-module support</a:t>
            </a:r>
          </a:p>
          <a:p>
            <a:r>
              <a:rPr lang="en-US" altLang="en-US" sz="2000" dirty="0" smtClean="0"/>
              <a:t>Each maven project creates 1 primary artifact</a:t>
            </a:r>
          </a:p>
          <a:p>
            <a:r>
              <a:rPr lang="en-US" altLang="en-US" sz="2000" dirty="0" smtClean="0"/>
              <a:t>A parent </a:t>
            </a:r>
            <a:r>
              <a:rPr lang="en-US" altLang="en-US" sz="2000" dirty="0" err="1" smtClean="0"/>
              <a:t>pom</a:t>
            </a:r>
            <a:r>
              <a:rPr lang="en-US" altLang="en-US" sz="2000" dirty="0" smtClean="0"/>
              <a:t> is used to group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48006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8" name="Picture 7" descr="multi-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242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Maven is opinionated about project structure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target: Default work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: All project source files go in this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/main: All sources that go into primary artifact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/test: All sources contributing to testing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/main/java: All java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/main/</a:t>
            </a:r>
            <a:r>
              <a:rPr lang="en-US" sz="2000" dirty="0" err="1" smtClean="0"/>
              <a:t>webapp</a:t>
            </a:r>
            <a:r>
              <a:rPr lang="en-US" sz="2000" dirty="0" smtClean="0"/>
              <a:t>: All web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/main/resources: All non compiled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/test/java: All java test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src</a:t>
            </a:r>
            <a:r>
              <a:rPr lang="en-US" sz="2000" dirty="0" smtClean="0"/>
              <a:t>/test/resources: All non compiled test source files</a:t>
            </a:r>
          </a:p>
        </p:txBody>
      </p:sp>
    </p:spTree>
    <p:extLst>
      <p:ext uri="{BB962C8B-B14F-4D97-AF65-F5344CB8AC3E}">
        <p14:creationId xmlns:p14="http://schemas.microsoft.com/office/powerpoint/2010/main" val="25690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Maven Build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 Maven build follow a lifecycle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Default lifecycle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generate-sources/generate-resources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test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integration-test (pre and post)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deploy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There is also a Clean lifecycle</a:t>
            </a:r>
          </a:p>
        </p:txBody>
      </p:sp>
      <p:pic>
        <p:nvPicPr>
          <p:cNvPr id="1026" name="Picture 2" descr="Image result for mvn lifecyc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9" r="22325"/>
          <a:stretch/>
        </p:blipFill>
        <p:spPr bwMode="auto">
          <a:xfrm>
            <a:off x="5038095" y="1124744"/>
            <a:ext cx="3521123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Maven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To invoke a Maven build you set a lifecycle “goal”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mvn</a:t>
            </a:r>
            <a:r>
              <a:rPr lang="en-US" sz="2000" dirty="0" smtClean="0"/>
              <a:t>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Invokes generate* and compile, test, package, integration-test,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mvn</a:t>
            </a:r>
            <a:r>
              <a:rPr lang="en-US" sz="2000" dirty="0" smtClean="0"/>
              <a:t> clean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Invokes just clean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mvn</a:t>
            </a:r>
            <a:r>
              <a:rPr lang="en-US" sz="2000" dirty="0" smtClean="0"/>
              <a:t> clean 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Clean old builds and execute generate*, compile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mvn</a:t>
            </a:r>
            <a:r>
              <a:rPr lang="en-US" sz="2000" dirty="0" smtClean="0"/>
              <a:t> compile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Invokes generate*, compile, test, integration-test, package,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mvn</a:t>
            </a:r>
            <a:r>
              <a:rPr lang="en-US" sz="2000" dirty="0" smtClean="0"/>
              <a:t> test clean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Invokes generate*, compile, test then cleans</a:t>
            </a:r>
          </a:p>
        </p:txBody>
      </p:sp>
    </p:spTree>
    <p:extLst>
      <p:ext uri="{BB962C8B-B14F-4D97-AF65-F5344CB8AC3E}">
        <p14:creationId xmlns:p14="http://schemas.microsoft.com/office/powerpoint/2010/main" val="32935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and Dependencies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/>
              <a:t>Maven revolutionized Java dependency management</a:t>
            </a:r>
          </a:p>
          <a:p>
            <a:pPr lvl="1"/>
            <a:r>
              <a:rPr lang="en-US" altLang="en-US" sz="1800" dirty="0" smtClean="0"/>
              <a:t>No more checking libraries into version control</a:t>
            </a:r>
          </a:p>
          <a:p>
            <a:r>
              <a:rPr lang="en-US" altLang="en-US" sz="2000" dirty="0" smtClean="0"/>
              <a:t>Introduced the Maven Repository concept</a:t>
            </a:r>
          </a:p>
          <a:p>
            <a:pPr lvl="1"/>
            <a:r>
              <a:rPr lang="en-US" altLang="en-US" sz="1800" dirty="0" smtClean="0"/>
              <a:t>Established Maven Central</a:t>
            </a:r>
          </a:p>
          <a:p>
            <a:r>
              <a:rPr lang="en-US" altLang="en-US" sz="2000" dirty="0" smtClean="0"/>
              <a:t>Created a module metadata file (POM)</a:t>
            </a:r>
          </a:p>
          <a:p>
            <a:r>
              <a:rPr lang="en-US" altLang="en-US" sz="2000" dirty="0" smtClean="0"/>
              <a:t>Introduced concept of transitive dependency</a:t>
            </a:r>
          </a:p>
          <a:p>
            <a:r>
              <a:rPr lang="en-US" altLang="en-US" sz="2000" dirty="0" smtClean="0"/>
              <a:t>Often include source and </a:t>
            </a:r>
            <a:r>
              <a:rPr lang="en-US" altLang="en-US" sz="2000" dirty="0" err="1" smtClean="0"/>
              <a:t>javadoc</a:t>
            </a:r>
            <a:r>
              <a:rPr lang="en-US" altLang="en-US" sz="2000" dirty="0" smtClean="0"/>
              <a:t> artifacts</a:t>
            </a:r>
          </a:p>
        </p:txBody>
      </p:sp>
    </p:spTree>
    <p:extLst>
      <p:ext uri="{BB962C8B-B14F-4D97-AF65-F5344CB8AC3E}">
        <p14:creationId xmlns:p14="http://schemas.microsoft.com/office/powerpoint/2010/main" val="435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39910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2017/01/01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Benjamin Concha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 Dependency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21336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smtClean="0"/>
              <a:t>Dependencies consist of:</a:t>
            </a:r>
          </a:p>
          <a:p>
            <a:pPr lvl="1"/>
            <a:r>
              <a:rPr lang="en-US" altLang="en-US" sz="2000" dirty="0" err="1" smtClean="0"/>
              <a:t>GroupId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ArtifactId</a:t>
            </a:r>
            <a:r>
              <a:rPr lang="en-US" altLang="en-US" sz="2000" dirty="0" smtClean="0"/>
              <a:t>, Version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Scope: compile, test, provided (default=compile)</a:t>
            </a:r>
          </a:p>
          <a:p>
            <a:pPr lvl="1"/>
            <a:r>
              <a:rPr lang="en-US" altLang="en-US" sz="2000" dirty="0" smtClean="0"/>
              <a:t>Type: jar, </a:t>
            </a:r>
            <a:r>
              <a:rPr lang="en-US" altLang="en-US" sz="2000" dirty="0" err="1" smtClean="0"/>
              <a:t>pom</a:t>
            </a:r>
            <a:r>
              <a:rPr lang="en-US" altLang="en-US" sz="2000" dirty="0" smtClean="0"/>
              <a:t>, war, ear, zip (default=jar)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servlet-api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&lt;version&gt;2.5&lt;/version&gt;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&lt;scope&gt;provided&lt;/scope&gt;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9254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Dependencies are downloaded from repositories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Via http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Downloaded dependencies are cached in a local repository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Usually found in ${</a:t>
            </a:r>
            <a:r>
              <a:rPr lang="en-US" sz="1800" dirty="0" err="1" smtClean="0"/>
              <a:t>user.home</a:t>
            </a:r>
            <a:r>
              <a:rPr lang="en-US" sz="1800" dirty="0" smtClean="0"/>
              <a:t>}/.m2/repository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Repository follows a simple directory structure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{</a:t>
            </a:r>
            <a:r>
              <a:rPr lang="en-US" sz="1800" dirty="0" err="1" smtClean="0"/>
              <a:t>groupId</a:t>
            </a:r>
            <a:r>
              <a:rPr lang="en-US" sz="1800" dirty="0" smtClean="0"/>
              <a:t>}/{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}/{version}/{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}-{version}.jar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groupId</a:t>
            </a:r>
            <a:r>
              <a:rPr lang="en-US" sz="1800" dirty="0" smtClean="0"/>
              <a:t> ‘.’ is replaced with ‘/’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Maven Central is primary community repo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http://repo1.maven.org/maven2</a:t>
            </a:r>
          </a:p>
        </p:txBody>
      </p:sp>
    </p:spTree>
    <p:extLst>
      <p:ext uri="{BB962C8B-B14F-4D97-AF65-F5344CB8AC3E}">
        <p14:creationId xmlns:p14="http://schemas.microsoft.com/office/powerpoint/2010/main" val="7045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Proxy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Proxy </a:t>
            </a:r>
            <a:r>
              <a:rPr lang="en-US" sz="2400" dirty="0" smtClean="0"/>
              <a:t>Repositories</a:t>
            </a:r>
            <a:r>
              <a:rPr lang="en-US" sz="2000" dirty="0" smtClean="0"/>
              <a:t> are useful: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Organizationally cache artifacts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Allow organization some control over 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Combines repositories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ICS uses the Nexus repository manager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All artifacts in Nexus go through approval process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License verified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Improve organizational reuse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To request approval create issue in SDS </a:t>
            </a:r>
            <a:r>
              <a:rPr lang="en-US" sz="2000" dirty="0" err="1" smtClean="0"/>
              <a:t>jira</a:t>
            </a:r>
            <a:r>
              <a:rPr lang="en-US" sz="2000" dirty="0" smtClean="0"/>
              <a:t> project: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https://jira.ldschurch.org/jira/browse/SDS</a:t>
            </a:r>
          </a:p>
        </p:txBody>
      </p:sp>
    </p:spTree>
    <p:extLst>
      <p:ext uri="{BB962C8B-B14F-4D97-AF65-F5344CB8AC3E}">
        <p14:creationId xmlns:p14="http://schemas.microsoft.com/office/powerpoint/2010/main" val="26375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Repositories are defined in the </a:t>
            </a:r>
            <a:r>
              <a:rPr lang="en-US" sz="2000" dirty="0" err="1" smtClean="0"/>
              <a:t>pom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Repositories can be inherited from parent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Repositories are keyed by id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Downloading snapshots can be controlled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8077200" cy="28924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-main&lt;/id&gt;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&lt;name&gt;LDS Main Repo&lt;/name&gt;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&gt;http://code.lds.org/nexus/content/groups/main-repo&lt;/url&gt;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&lt;enabled&gt;false&lt;/enabled&gt;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&lt;/snapshots&gt;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6228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Transitive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Transitive Dependency Definition: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A dependency that should be included when declaring project itself is a dependency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ProjectA</a:t>
            </a:r>
            <a:r>
              <a:rPr lang="en-US" sz="2000" dirty="0" smtClean="0"/>
              <a:t> depends on </a:t>
            </a:r>
            <a:r>
              <a:rPr lang="en-US" sz="2000" dirty="0" err="1" smtClean="0"/>
              <a:t>ProjectB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If </a:t>
            </a:r>
            <a:r>
              <a:rPr lang="en-US" sz="2000" dirty="0" err="1" smtClean="0"/>
              <a:t>ProjectC</a:t>
            </a:r>
            <a:r>
              <a:rPr lang="en-US" sz="2000" dirty="0" smtClean="0"/>
              <a:t> depends on </a:t>
            </a:r>
            <a:r>
              <a:rPr lang="en-US" sz="2000" dirty="0" err="1" smtClean="0"/>
              <a:t>ProjectA</a:t>
            </a:r>
            <a:r>
              <a:rPr lang="en-US" sz="2000" dirty="0" smtClean="0"/>
              <a:t> then </a:t>
            </a:r>
            <a:r>
              <a:rPr lang="en-US" sz="2000" dirty="0" err="1" smtClean="0"/>
              <a:t>ProjectB</a:t>
            </a:r>
            <a:r>
              <a:rPr lang="en-US" sz="2000" dirty="0" smtClean="0"/>
              <a:t> is automatically included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Only compile and runtime scopes are transitive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Transitive dependencies are controlled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Exclusions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Optional </a:t>
            </a:r>
            <a:r>
              <a:rPr lang="en-US" sz="1800" dirty="0" smtClean="0"/>
              <a:t>declarations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9196" r="8442" b="16878"/>
          <a:stretch/>
        </p:blipFill>
        <p:spPr bwMode="auto">
          <a:xfrm>
            <a:off x="3635895" y="3717032"/>
            <a:ext cx="5328745" cy="291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Dependency Exclusions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Exclusions exclude transitive dependencies</a:t>
            </a:r>
          </a:p>
          <a:p>
            <a:r>
              <a:rPr lang="en-US" altLang="en-US" dirty="0" smtClean="0"/>
              <a:t>Dependency consumer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077200" cy="35401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&lt;/exclusion&gt;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0006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Optional Dependencies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18288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Don’t propagate dependency transitively</a:t>
            </a:r>
          </a:p>
          <a:p>
            <a:r>
              <a:rPr lang="en-US" altLang="en-US" smtClean="0"/>
              <a:t>Dependency producer solution</a:t>
            </a:r>
          </a:p>
          <a:p>
            <a:r>
              <a:rPr lang="en-US" altLang="en-US" smtClean="0"/>
              <a:t>Optional is under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&lt;optional&gt;true&lt;/optional&gt;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9244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2209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do you do when versions collide?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 Maven to manage it?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Complex and less predictable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Take control yourself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Manage the version manually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Java you cannot use both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077200" cy="2678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059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5105400"/>
            <a:ext cx="8686800" cy="91440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Other uses for Dependency Management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Allowing parent </a:t>
            </a:r>
            <a:r>
              <a:rPr lang="en-US" dirty="0" err="1" smtClean="0"/>
              <a:t>pom</a:t>
            </a:r>
            <a:r>
              <a:rPr lang="en-US" dirty="0" smtClean="0"/>
              <a:t> to manage versions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Unify exclusions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3970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&lt;!-- Look ma, no version! --&gt;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4853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Maven is a different kind of build tool</a:t>
            </a:r>
          </a:p>
          <a:p>
            <a:r>
              <a:rPr lang="en-US" altLang="en-US" smtClean="0"/>
              <a:t>It is easy to create multi-module builds</a:t>
            </a:r>
          </a:p>
          <a:p>
            <a:r>
              <a:rPr lang="en-US" altLang="en-US" smtClean="0"/>
              <a:t>Dependencies are awesome</a:t>
            </a:r>
          </a:p>
        </p:txBody>
      </p:sp>
    </p:spTree>
    <p:extLst>
      <p:ext uri="{BB962C8B-B14F-4D97-AF65-F5344CB8AC3E}">
        <p14:creationId xmlns:p14="http://schemas.microsoft.com/office/powerpoint/2010/main" val="11206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MAVEN BASIC</a:t>
            </a:r>
            <a:r>
              <a:rPr lang="en-US" dirty="0" smtClean="0"/>
              <a:t> </a:t>
            </a:r>
            <a:r>
              <a:rPr lang="en-US" dirty="0" smtClean="0"/>
              <a:t>CONCEPTS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2040" y="2564904"/>
            <a:ext cx="4032448" cy="546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932040" y="548680"/>
            <a:ext cx="3995936" cy="546100"/>
          </a:xfrm>
        </p:spPr>
        <p:txBody>
          <a:bodyPr/>
          <a:lstStyle/>
          <a:p>
            <a:r>
              <a:rPr lang="en-US" dirty="0" smtClean="0"/>
              <a:t>Benjamin Concha</a:t>
            </a:r>
          </a:p>
          <a:p>
            <a:r>
              <a:rPr lang="en-US" dirty="0" smtClean="0">
                <a:hlinkClick r:id="rId2"/>
              </a:rPr>
              <a:t>Benjamin.concha@softtek.com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(MAVEN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Course</a:t>
            </a:r>
            <a:r>
              <a:rPr lang="es-MX" b="1" dirty="0" smtClean="0"/>
              <a:t> </a:t>
            </a:r>
            <a:r>
              <a:rPr lang="es-MX" b="1" dirty="0" err="1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Introduce Maven</a:t>
            </a:r>
          </a:p>
          <a:p>
            <a:r>
              <a:rPr lang="en-US" altLang="en-US" dirty="0"/>
              <a:t>Basic Maven </a:t>
            </a:r>
            <a:r>
              <a:rPr lang="en-US" altLang="en-US" dirty="0" err="1"/>
              <a:t>Pom</a:t>
            </a:r>
            <a:r>
              <a:rPr lang="en-US" altLang="en-US" dirty="0"/>
              <a:t> File and Project Structure</a:t>
            </a:r>
          </a:p>
          <a:p>
            <a:r>
              <a:rPr lang="en-US" altLang="en-US" dirty="0"/>
              <a:t>Dependencies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87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Is a Java build tool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“project management and comprehension tool”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An </a:t>
            </a:r>
            <a:r>
              <a:rPr lang="en-US" sz="2000" dirty="0" smtClean="0"/>
              <a:t>Apache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Mostly sponsored by </a:t>
            </a:r>
            <a:r>
              <a:rPr lang="en-US" sz="1800" dirty="0" err="1" smtClean="0"/>
              <a:t>Sonatype</a:t>
            </a:r>
            <a:endParaRPr lang="en-US" sz="1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History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Maven 1 (2003)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Very Ugly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Used in Stack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Maven 2 (2005)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Complete rewrite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Not backwards Compatible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Used in Stack 2.0,2.1,2.2,3.0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Maven 3 (2010)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Same as Maven 2 but more stable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Used in Stack 2.3, 3.1</a:t>
            </a:r>
          </a:p>
        </p:txBody>
      </p:sp>
    </p:spTree>
    <p:extLst>
      <p:ext uri="{BB962C8B-B14F-4D97-AF65-F5344CB8AC3E}">
        <p14:creationId xmlns:p14="http://schemas.microsoft.com/office/powerpoint/2010/main" val="4047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Features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/>
              <a:t>Dependency System</a:t>
            </a:r>
          </a:p>
          <a:p>
            <a:r>
              <a:rPr lang="en-US" altLang="en-US" sz="2000" dirty="0" smtClean="0"/>
              <a:t>Multi-module builds</a:t>
            </a:r>
          </a:p>
          <a:p>
            <a:r>
              <a:rPr lang="en-US" altLang="en-US" sz="2000" dirty="0" smtClean="0"/>
              <a:t>Consistent project structure</a:t>
            </a:r>
          </a:p>
          <a:p>
            <a:r>
              <a:rPr lang="en-US" altLang="en-US" sz="2000" dirty="0" smtClean="0"/>
              <a:t>Consistent build model</a:t>
            </a:r>
          </a:p>
          <a:p>
            <a:r>
              <a:rPr lang="en-US" altLang="en-US" sz="2000" dirty="0" smtClean="0"/>
              <a:t>Plugin oriented</a:t>
            </a:r>
          </a:p>
          <a:p>
            <a:r>
              <a:rPr lang="en-US" altLang="en-US" sz="2000" dirty="0" smtClean="0"/>
              <a:t>Project generated sites</a:t>
            </a:r>
          </a:p>
        </p:txBody>
      </p:sp>
    </p:spTree>
    <p:extLst>
      <p:ext uri="{BB962C8B-B14F-4D97-AF65-F5344CB8AC3E}">
        <p14:creationId xmlns:p14="http://schemas.microsoft.com/office/powerpoint/2010/main" val="26543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Maven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All build systems are essentially the same: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Compile Source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Copy Resource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Compile and Run Tests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Package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Deploy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Cleanup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Describe the project and configure the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You don’t script a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Maven has no concept of a condition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 smtClean="0"/>
              <a:t>Plugins</a:t>
            </a:r>
            <a:r>
              <a:rPr lang="en-US" sz="1800" dirty="0" smtClean="0"/>
              <a:t> are configured</a:t>
            </a:r>
          </a:p>
        </p:txBody>
      </p:sp>
    </p:spTree>
    <p:extLst>
      <p:ext uri="{BB962C8B-B14F-4D97-AF65-F5344CB8AC3E}">
        <p14:creationId xmlns:p14="http://schemas.microsoft.com/office/powerpoint/2010/main" val="30264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Java 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Ant (2000)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Granddaddy of Java Build Tools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Scripting in XML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Very flexible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Ant+Ivy</a:t>
            </a:r>
            <a:r>
              <a:rPr lang="en-US" sz="2000" dirty="0" smtClean="0"/>
              <a:t> (2004)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Ant but with Dependency Management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Gradle</a:t>
            </a:r>
            <a:r>
              <a:rPr lang="en-US" sz="2000" dirty="0" smtClean="0"/>
              <a:t> (2008)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Attempt to combine Maven structure with Groovy Scripting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Easily extensible</a:t>
            </a:r>
          </a:p>
          <a:p>
            <a:pPr marL="360000" lvl="1" indent="0" fontAlgn="auto">
              <a:spcAft>
                <a:spcPts val="0"/>
              </a:spcAft>
              <a:buNone/>
              <a:defRPr/>
            </a:pPr>
            <a:r>
              <a:rPr lang="en-US" sz="1800" dirty="0" smtClean="0"/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103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Maven Learning Resources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/>
              <a:t>Maven Homepage</a:t>
            </a:r>
          </a:p>
          <a:p>
            <a:pPr lvl="1"/>
            <a:r>
              <a:rPr lang="en-US" altLang="en-US" sz="1800" dirty="0" smtClean="0"/>
              <a:t>http://maven.apache.org</a:t>
            </a:r>
          </a:p>
          <a:p>
            <a:pPr lvl="2"/>
            <a:r>
              <a:rPr lang="en-US" altLang="en-US" sz="1600" dirty="0" smtClean="0"/>
              <a:t>Reference Documentation for Maven</a:t>
            </a:r>
          </a:p>
          <a:p>
            <a:pPr lvl="2"/>
            <a:r>
              <a:rPr lang="en-US" altLang="en-US" sz="1600" dirty="0" smtClean="0"/>
              <a:t>Reference Documentation for core Plugins</a:t>
            </a:r>
          </a:p>
          <a:p>
            <a:r>
              <a:rPr lang="en-US" altLang="en-US" sz="2000" dirty="0" err="1" smtClean="0"/>
              <a:t>Sonatype</a:t>
            </a:r>
            <a:r>
              <a:rPr lang="en-US" altLang="en-US" sz="2000" dirty="0" smtClean="0"/>
              <a:t> Resources</a:t>
            </a:r>
          </a:p>
          <a:p>
            <a:pPr lvl="1"/>
            <a:r>
              <a:rPr lang="en-US" altLang="en-US" sz="1800" dirty="0" smtClean="0"/>
              <a:t>http://www.sonatype.com/resource-center.html</a:t>
            </a:r>
          </a:p>
          <a:p>
            <a:pPr lvl="2"/>
            <a:r>
              <a:rPr lang="en-US" altLang="en-US" sz="1600" dirty="0" smtClean="0"/>
              <a:t>Free Books</a:t>
            </a:r>
          </a:p>
          <a:p>
            <a:pPr lvl="2"/>
            <a:r>
              <a:rPr lang="en-US" altLang="en-US" sz="1600" dirty="0" smtClean="0"/>
              <a:t>Videos</a:t>
            </a:r>
          </a:p>
          <a:p>
            <a:pPr lvl="2"/>
            <a:endParaRPr lang="en-US" altLang="en-US" sz="1600" dirty="0" smtClean="0"/>
          </a:p>
          <a:p>
            <a:pPr lvl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27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90e5e253-50b2-47e0-ab40-088f51eedba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6715</TotalTime>
  <Words>1578</Words>
  <Application>Microsoft Office PowerPoint</Application>
  <PresentationFormat>On-screen Show (4:3)</PresentationFormat>
  <Paragraphs>354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PPT_InternalTemplate_EN_2015</vt:lpstr>
      <vt:lpstr>Original_Logo/ Upper layout</vt:lpstr>
      <vt:lpstr>MAVEN </vt:lpstr>
      <vt:lpstr>Disclaimer</vt:lpstr>
      <vt:lpstr>DAY 1:  MAVEN BASIC CONCEPTS </vt:lpstr>
      <vt:lpstr>Course Structure</vt:lpstr>
      <vt:lpstr>Maven Background</vt:lpstr>
      <vt:lpstr>Maven Features</vt:lpstr>
      <vt:lpstr>The Maven Mindset</vt:lpstr>
      <vt:lpstr>Other Java Build Tools</vt:lpstr>
      <vt:lpstr>Maven Learning Resources</vt:lpstr>
      <vt:lpstr>Maven POM</vt:lpstr>
      <vt:lpstr>MAVEN POM</vt:lpstr>
      <vt:lpstr>Project Name (GAV)</vt:lpstr>
      <vt:lpstr>Packaging</vt:lpstr>
      <vt:lpstr>Project Inheritance</vt:lpstr>
      <vt:lpstr>Multi Module Projects</vt:lpstr>
      <vt:lpstr>Maven Conventions</vt:lpstr>
      <vt:lpstr>Maven Build Lifecycle</vt:lpstr>
      <vt:lpstr>Example Maven Goals</vt:lpstr>
      <vt:lpstr>Maven and Dependencies</vt:lpstr>
      <vt:lpstr>Adding a Dependency</vt:lpstr>
      <vt:lpstr>Maven Repositories</vt:lpstr>
      <vt:lpstr>Proxy Repositories</vt:lpstr>
      <vt:lpstr>Defining a repository</vt:lpstr>
      <vt:lpstr>Transitive Dependencies</vt:lpstr>
      <vt:lpstr>Dependency Exclusions</vt:lpstr>
      <vt:lpstr>Optional Dependencies</vt:lpstr>
      <vt:lpstr>Dependency Management</vt:lpstr>
      <vt:lpstr>Using Dependency Management</vt:lpstr>
      <vt:lpstr>Summary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Benjamin Baltazar Concha Garcia</cp:lastModifiedBy>
  <cp:revision>87</cp:revision>
  <dcterms:created xsi:type="dcterms:W3CDTF">2015-07-23T07:25:45Z</dcterms:created>
  <dcterms:modified xsi:type="dcterms:W3CDTF">2017-01-09T09:42:14Z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