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1"/>
    <p:sldMasterId id="2147483798" r:id="rId2"/>
  </p:sldMasterIdLst>
  <p:notesMasterIdLst>
    <p:notesMasterId r:id="rId28"/>
  </p:notesMasterIdLst>
  <p:handoutMasterIdLst>
    <p:handoutMasterId r:id="rId29"/>
  </p:handoutMasterIdLst>
  <p:sldIdLst>
    <p:sldId id="277" r:id="rId3"/>
    <p:sldId id="278" r:id="rId4"/>
    <p:sldId id="279" r:id="rId5"/>
    <p:sldId id="294" r:id="rId6"/>
    <p:sldId id="340" r:id="rId7"/>
    <p:sldId id="354" r:id="rId8"/>
    <p:sldId id="342" r:id="rId9"/>
    <p:sldId id="283" r:id="rId10"/>
    <p:sldId id="341" r:id="rId11"/>
    <p:sldId id="343" r:id="rId12"/>
    <p:sldId id="355" r:id="rId13"/>
    <p:sldId id="356" r:id="rId14"/>
    <p:sldId id="357" r:id="rId15"/>
    <p:sldId id="358" r:id="rId16"/>
    <p:sldId id="359" r:id="rId17"/>
    <p:sldId id="360" r:id="rId18"/>
    <p:sldId id="362" r:id="rId19"/>
    <p:sldId id="361" r:id="rId20"/>
    <p:sldId id="363" r:id="rId21"/>
    <p:sldId id="364" r:id="rId22"/>
    <p:sldId id="365" r:id="rId23"/>
    <p:sldId id="366" r:id="rId24"/>
    <p:sldId id="367" r:id="rId25"/>
    <p:sldId id="368" r:id="rId26"/>
    <p:sldId id="281"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B5B7B5"/>
    <a:srgbClr val="575A5D"/>
    <a:srgbClr val="8E9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9" autoAdjust="0"/>
    <p:restoredTop sz="94660"/>
  </p:normalViewPr>
  <p:slideViewPr>
    <p:cSldViewPr>
      <p:cViewPr varScale="1">
        <p:scale>
          <a:sx n="92" d="100"/>
          <a:sy n="92" d="100"/>
        </p:scale>
        <p:origin x="1320"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09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pPr/>
              <a:t>30/08/2015</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pPr/>
              <a:t>‹#›</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30/08/2015</a:t>
            </a:fld>
            <a:endParaRPr lang="es-MX"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dirty="0"/>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_0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27097" cy="6875607"/>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3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val="12197540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usiness Card_1">
    <p:bg>
      <p:bgPr>
        <a:solidFill>
          <a:schemeClr val="tx2"/>
        </a:solidFill>
        <a:effectLst/>
      </p:bgPr>
    </p:bg>
    <p:spTree>
      <p:nvGrpSpPr>
        <p:cNvPr id="1" name=""/>
        <p:cNvGrpSpPr/>
        <p:nvPr/>
      </p:nvGrpSpPr>
      <p:grpSpPr>
        <a:xfrm>
          <a:off x="0" y="0"/>
          <a:ext cx="0" cy="0"/>
          <a:chOff x="0" y="0"/>
          <a:chExt cx="0" cy="0"/>
        </a:xfrm>
      </p:grpSpPr>
      <p:sp>
        <p:nvSpPr>
          <p:cNvPr id="2" name="Rectangle 1"/>
          <p:cNvSpPr/>
          <p:nvPr userDrawn="1"/>
        </p:nvSpPr>
        <p:spPr>
          <a:xfrm>
            <a:off x="411459" y="3343124"/>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ight Triangle 7"/>
          <p:cNvSpPr>
            <a:spLocks noChangeArrowheads="1"/>
          </p:cNvSpPr>
          <p:nvPr/>
        </p:nvSpPr>
        <p:spPr bwMode="auto">
          <a:xfrm rot="16200000" flipH="1" flipV="1">
            <a:off x="302318" y="3126560"/>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9" name="Right Triangle 8"/>
          <p:cNvSpPr>
            <a:spLocks noChangeArrowheads="1"/>
          </p:cNvSpPr>
          <p:nvPr/>
        </p:nvSpPr>
        <p:spPr bwMode="auto">
          <a:xfrm rot="5400000" flipH="1" flipV="1">
            <a:off x="3954065" y="4911126"/>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1" name="Text Placeholder 10"/>
          <p:cNvSpPr>
            <a:spLocks noGrp="1"/>
          </p:cNvSpPr>
          <p:nvPr>
            <p:ph type="body" sz="quarter" idx="10"/>
          </p:nvPr>
        </p:nvSpPr>
        <p:spPr>
          <a:xfrm>
            <a:off x="696589" y="3675021"/>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2" name="Text Placeholder 10"/>
          <p:cNvSpPr>
            <a:spLocks noGrp="1"/>
          </p:cNvSpPr>
          <p:nvPr>
            <p:ph type="body" sz="quarter" idx="11"/>
          </p:nvPr>
        </p:nvSpPr>
        <p:spPr>
          <a:xfrm>
            <a:off x="696589" y="4255341"/>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val="0"/>
              </a:ext>
            </a:extLst>
          </a:blip>
          <a:srcRect r="39892"/>
          <a:stretch/>
        </p:blipFill>
        <p:spPr>
          <a:xfrm>
            <a:off x="6241143" y="6017"/>
            <a:ext cx="2605247" cy="2380493"/>
          </a:xfrm>
          <a:prstGeom prst="rect">
            <a:avLst/>
          </a:prstGeom>
        </p:spPr>
      </p:pic>
      <p:sp>
        <p:nvSpPr>
          <p:cNvPr id="17" name="Rectangle 16"/>
          <p:cNvSpPr/>
          <p:nvPr userDrawn="1"/>
        </p:nvSpPr>
        <p:spPr>
          <a:xfrm>
            <a:off x="662680" y="3712545"/>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angle 9"/>
          <p:cNvSpPr/>
          <p:nvPr userDrawn="1"/>
        </p:nvSpPr>
        <p:spPr>
          <a:xfrm>
            <a:off x="4656534" y="3343124"/>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ight Triangle 13"/>
          <p:cNvSpPr>
            <a:spLocks noChangeArrowheads="1"/>
          </p:cNvSpPr>
          <p:nvPr userDrawn="1"/>
        </p:nvSpPr>
        <p:spPr bwMode="auto">
          <a:xfrm rot="16200000" flipH="1" flipV="1">
            <a:off x="4547393" y="3126560"/>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5" name="Right Triangle 14"/>
          <p:cNvSpPr>
            <a:spLocks noChangeArrowheads="1"/>
          </p:cNvSpPr>
          <p:nvPr userDrawn="1"/>
        </p:nvSpPr>
        <p:spPr bwMode="auto">
          <a:xfrm rot="5400000" flipH="1" flipV="1">
            <a:off x="8199140" y="4911126"/>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8" name="Text Placeholder 10"/>
          <p:cNvSpPr>
            <a:spLocks noGrp="1"/>
          </p:cNvSpPr>
          <p:nvPr>
            <p:ph type="body" sz="quarter" idx="12"/>
          </p:nvPr>
        </p:nvSpPr>
        <p:spPr>
          <a:xfrm>
            <a:off x="4941664" y="3675021"/>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9" name="Text Placeholder 10"/>
          <p:cNvSpPr>
            <a:spLocks noGrp="1"/>
          </p:cNvSpPr>
          <p:nvPr>
            <p:ph type="body" sz="quarter" idx="13"/>
          </p:nvPr>
        </p:nvSpPr>
        <p:spPr>
          <a:xfrm>
            <a:off x="4941664" y="4255341"/>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0" name="Rectangle 19"/>
          <p:cNvSpPr/>
          <p:nvPr userDrawn="1"/>
        </p:nvSpPr>
        <p:spPr>
          <a:xfrm>
            <a:off x="4907755" y="3712545"/>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angle 20"/>
          <p:cNvSpPr/>
          <p:nvPr userDrawn="1"/>
        </p:nvSpPr>
        <p:spPr>
          <a:xfrm>
            <a:off x="411459" y="692696"/>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ight Triangle 21"/>
          <p:cNvSpPr>
            <a:spLocks noChangeArrowheads="1"/>
          </p:cNvSpPr>
          <p:nvPr userDrawn="1"/>
        </p:nvSpPr>
        <p:spPr bwMode="auto">
          <a:xfrm rot="16200000" flipH="1" flipV="1">
            <a:off x="302318" y="476132"/>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23" name="Right Triangle 22"/>
          <p:cNvSpPr>
            <a:spLocks noChangeArrowheads="1"/>
          </p:cNvSpPr>
          <p:nvPr userDrawn="1"/>
        </p:nvSpPr>
        <p:spPr bwMode="auto">
          <a:xfrm rot="5400000" flipH="1" flipV="1">
            <a:off x="3954065" y="2260698"/>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24" name="Text Placeholder 10"/>
          <p:cNvSpPr>
            <a:spLocks noGrp="1"/>
          </p:cNvSpPr>
          <p:nvPr>
            <p:ph type="body" sz="quarter" idx="14"/>
          </p:nvPr>
        </p:nvSpPr>
        <p:spPr>
          <a:xfrm>
            <a:off x="696589" y="1024593"/>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5" name="Text Placeholder 10"/>
          <p:cNvSpPr>
            <a:spLocks noGrp="1"/>
          </p:cNvSpPr>
          <p:nvPr>
            <p:ph type="body" sz="quarter" idx="15"/>
          </p:nvPr>
        </p:nvSpPr>
        <p:spPr>
          <a:xfrm>
            <a:off x="696589" y="1604913"/>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6" name="Rectangle 25"/>
          <p:cNvSpPr/>
          <p:nvPr userDrawn="1"/>
        </p:nvSpPr>
        <p:spPr>
          <a:xfrm>
            <a:off x="662680" y="1062117"/>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angle 26"/>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p14="http://schemas.microsoft.com/office/powerpoint/2010/main" val="34314721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umber Slide">
    <p:spTree>
      <p:nvGrpSpPr>
        <p:cNvPr id="1" name=""/>
        <p:cNvGrpSpPr/>
        <p:nvPr/>
      </p:nvGrpSpPr>
      <p:grpSpPr>
        <a:xfrm>
          <a:off x="0" y="0"/>
          <a:ext cx="0" cy="0"/>
          <a:chOff x="0" y="0"/>
          <a:chExt cx="0" cy="0"/>
        </a:xfrm>
      </p:grpSpPr>
      <p:sp>
        <p:nvSpPr>
          <p:cNvPr id="6" name="Rectangle 5"/>
          <p:cNvSpPr/>
          <p:nvPr userDrawn="1"/>
        </p:nvSpPr>
        <p:spPr>
          <a:xfrm>
            <a:off x="4412599" y="-5804"/>
            <a:ext cx="4731401" cy="6863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7"/>
          <p:cNvSpPr/>
          <p:nvPr userDrawn="1"/>
        </p:nvSpPr>
        <p:spPr>
          <a:xfrm rot="5400000">
            <a:off x="983600" y="3372380"/>
            <a:ext cx="6857999" cy="11324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39892"/>
          <a:stretch/>
        </p:blipFill>
        <p:spPr>
          <a:xfrm>
            <a:off x="6241143" y="6017"/>
            <a:ext cx="2605247" cy="2380493"/>
          </a:xfrm>
          <a:prstGeom prst="rect">
            <a:avLst/>
          </a:prstGeom>
        </p:spPr>
      </p:pic>
      <p:sp>
        <p:nvSpPr>
          <p:cNvPr id="12" name="Text Placeholder 10"/>
          <p:cNvSpPr>
            <a:spLocks noGrp="1"/>
          </p:cNvSpPr>
          <p:nvPr>
            <p:ph type="body" sz="quarter" idx="10"/>
          </p:nvPr>
        </p:nvSpPr>
        <p:spPr>
          <a:xfrm>
            <a:off x="395536" y="1052736"/>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3" name="Text Placeholder 10"/>
          <p:cNvSpPr>
            <a:spLocks noGrp="1"/>
          </p:cNvSpPr>
          <p:nvPr>
            <p:ph type="body" sz="quarter" idx="11"/>
          </p:nvPr>
        </p:nvSpPr>
        <p:spPr>
          <a:xfrm>
            <a:off x="401134" y="1383301"/>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4" name="Rectangle 13"/>
          <p:cNvSpPr/>
          <p:nvPr userDrawn="1"/>
        </p:nvSpPr>
        <p:spPr>
          <a:xfrm>
            <a:off x="367783" y="1066440"/>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Text Placeholder 10"/>
          <p:cNvSpPr>
            <a:spLocks noGrp="1"/>
          </p:cNvSpPr>
          <p:nvPr>
            <p:ph type="body" sz="quarter" idx="12"/>
          </p:nvPr>
        </p:nvSpPr>
        <p:spPr>
          <a:xfrm>
            <a:off x="395536" y="2418478"/>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5" name="Text Placeholder 10"/>
          <p:cNvSpPr>
            <a:spLocks noGrp="1"/>
          </p:cNvSpPr>
          <p:nvPr>
            <p:ph type="body" sz="quarter" idx="13"/>
          </p:nvPr>
        </p:nvSpPr>
        <p:spPr>
          <a:xfrm>
            <a:off x="401134" y="2749043"/>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6" name="Rectangle 25"/>
          <p:cNvSpPr/>
          <p:nvPr userDrawn="1"/>
        </p:nvSpPr>
        <p:spPr>
          <a:xfrm>
            <a:off x="367783" y="2432182"/>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Text Placeholder 10"/>
          <p:cNvSpPr>
            <a:spLocks noGrp="1"/>
          </p:cNvSpPr>
          <p:nvPr>
            <p:ph type="body" sz="quarter" idx="14"/>
          </p:nvPr>
        </p:nvSpPr>
        <p:spPr>
          <a:xfrm>
            <a:off x="395536" y="3749000"/>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8" name="Text Placeholder 10"/>
          <p:cNvSpPr>
            <a:spLocks noGrp="1"/>
          </p:cNvSpPr>
          <p:nvPr>
            <p:ph type="body" sz="quarter" idx="15"/>
          </p:nvPr>
        </p:nvSpPr>
        <p:spPr>
          <a:xfrm>
            <a:off x="401134" y="4079565"/>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9" name="Rectangle 28"/>
          <p:cNvSpPr/>
          <p:nvPr userDrawn="1"/>
        </p:nvSpPr>
        <p:spPr>
          <a:xfrm>
            <a:off x="367783" y="3762704"/>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Text Placeholder 10"/>
          <p:cNvSpPr>
            <a:spLocks noGrp="1"/>
          </p:cNvSpPr>
          <p:nvPr>
            <p:ph type="body" sz="quarter" idx="16"/>
          </p:nvPr>
        </p:nvSpPr>
        <p:spPr>
          <a:xfrm>
            <a:off x="395536" y="5117152"/>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31" name="Text Placeholder 10"/>
          <p:cNvSpPr>
            <a:spLocks noGrp="1"/>
          </p:cNvSpPr>
          <p:nvPr>
            <p:ph type="body" sz="quarter" idx="17"/>
          </p:nvPr>
        </p:nvSpPr>
        <p:spPr>
          <a:xfrm>
            <a:off x="401134" y="5447717"/>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32" name="Rectangle 31"/>
          <p:cNvSpPr/>
          <p:nvPr userDrawn="1"/>
        </p:nvSpPr>
        <p:spPr>
          <a:xfrm>
            <a:off x="367783" y="5130856"/>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angle 1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p14="http://schemas.microsoft.com/office/powerpoint/2010/main" val="32992550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5"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4pPr>
              <a:buFont typeface="Arial Rounded MT Bold" pitchFamily="34" charset="0"/>
              <a:buChar cha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2"/>
            <a:endParaRPr lang="en-US" noProof="0" smtClean="0"/>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n-US" noProof="0" dirty="0" smtClean="0"/>
              <a:t>Click to edit Master title style</a:t>
            </a:r>
          </a:p>
        </p:txBody>
      </p:sp>
      <p:sp>
        <p:nvSpPr>
          <p:cNvPr id="7"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Content Placeholder 3"/>
          <p:cNvSpPr>
            <a:spLocks noGrp="1"/>
          </p:cNvSpPr>
          <p:nvPr>
            <p:ph sz="half" idx="2"/>
          </p:nvPr>
        </p:nvSpPr>
        <p:spPr>
          <a:xfrm>
            <a:off x="4648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ick Message_1">
    <p:spTree>
      <p:nvGrpSpPr>
        <p:cNvPr id="1" name=""/>
        <p:cNvGrpSpPr/>
        <p:nvPr/>
      </p:nvGrpSpPr>
      <p:grpSpPr>
        <a:xfrm>
          <a:off x="0" y="0"/>
          <a:ext cx="0" cy="0"/>
          <a:chOff x="0" y="0"/>
          <a:chExt cx="0" cy="0"/>
        </a:xfrm>
      </p:grpSpPr>
      <p:sp>
        <p:nvSpPr>
          <p:cNvPr id="5" name="Rectangle 4"/>
          <p:cNvSpPr/>
          <p:nvPr/>
        </p:nvSpPr>
        <p:spPr>
          <a:xfrm>
            <a:off x="0" y="2119313"/>
            <a:ext cx="9144000" cy="29527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dirty="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2800">
                <a:solidFill>
                  <a:schemeClr val="bg1"/>
                </a:solidFill>
                <a:latin typeface="Arial" pitchFamily="34" charset="0"/>
                <a:cs typeface="Arial" pitchFamily="34" charset="0"/>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dirty="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206549376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ick Message_2">
    <p:spTree>
      <p:nvGrpSpPr>
        <p:cNvPr id="1" name=""/>
        <p:cNvGrpSpPr/>
        <p:nvPr/>
      </p:nvGrpSpPr>
      <p:grpSpPr>
        <a:xfrm>
          <a:off x="0" y="0"/>
          <a:ext cx="0" cy="0"/>
          <a:chOff x="0" y="0"/>
          <a:chExt cx="0" cy="0"/>
        </a:xfrm>
      </p:grpSpPr>
      <p:sp>
        <p:nvSpPr>
          <p:cNvPr id="5" name="Rectangle 4"/>
          <p:cNvSpPr/>
          <p:nvPr/>
        </p:nvSpPr>
        <p:spPr>
          <a:xfrm>
            <a:off x="0" y="2119313"/>
            <a:ext cx="9144000" cy="2952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dirty="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2800">
                <a:solidFill>
                  <a:schemeClr val="bg2"/>
                </a:solidFill>
                <a:latin typeface="Arial" pitchFamily="34" charset="0"/>
                <a:cs typeface="Arial" pitchFamily="34" charset="0"/>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dirty="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387803912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p:nvCxnSpPr>
        <p:spPr bwMode="auto">
          <a:xfrm rot="16200000" flipV="1">
            <a:off x="1394619" y="3664744"/>
            <a:ext cx="2052638" cy="0"/>
          </a:xfrm>
          <a:prstGeom prst="line">
            <a:avLst/>
          </a:prstGeom>
          <a:ln w="1905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bwMode="auto">
          <a:xfrm rot="16200000" flipV="1">
            <a:off x="3537744" y="3664744"/>
            <a:ext cx="2052638" cy="0"/>
          </a:xfrm>
          <a:prstGeom prst="line">
            <a:avLst/>
          </a:prstGeom>
          <a:ln w="1905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bwMode="auto">
          <a:xfrm rot="16200000" flipV="1">
            <a:off x="5679281" y="3664744"/>
            <a:ext cx="2052638" cy="0"/>
          </a:xfrm>
          <a:prstGeom prst="line">
            <a:avLst/>
          </a:prstGeom>
          <a:ln w="1905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Text Placeholder 5"/>
          <p:cNvSpPr>
            <a:spLocks noGrp="1"/>
          </p:cNvSpPr>
          <p:nvPr>
            <p:ph type="body" sz="quarter" idx="10"/>
          </p:nvPr>
        </p:nvSpPr>
        <p:spPr>
          <a:xfrm>
            <a:off x="395001"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0" name="Text Placeholder 5"/>
          <p:cNvSpPr>
            <a:spLocks noGrp="1"/>
          </p:cNvSpPr>
          <p:nvPr>
            <p:ph type="body" sz="quarter" idx="11"/>
          </p:nvPr>
        </p:nvSpPr>
        <p:spPr>
          <a:xfrm>
            <a:off x="2542250"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1" name="Text Placeholder 5"/>
          <p:cNvSpPr>
            <a:spLocks noGrp="1"/>
          </p:cNvSpPr>
          <p:nvPr>
            <p:ph type="body" sz="quarter" idx="12"/>
          </p:nvPr>
        </p:nvSpPr>
        <p:spPr>
          <a:xfrm>
            <a:off x="4689499"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2" name="Text Placeholder 5"/>
          <p:cNvSpPr>
            <a:spLocks noGrp="1"/>
          </p:cNvSpPr>
          <p:nvPr>
            <p:ph type="body" sz="quarter" idx="13"/>
          </p:nvPr>
        </p:nvSpPr>
        <p:spPr>
          <a:xfrm>
            <a:off x="6836747"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4" name="Picture Placeholder 13"/>
          <p:cNvSpPr>
            <a:spLocks noGrp="1"/>
          </p:cNvSpPr>
          <p:nvPr>
            <p:ph type="pic" sz="quarter" idx="14"/>
          </p:nvPr>
        </p:nvSpPr>
        <p:spPr>
          <a:xfrm>
            <a:off x="2470150" y="1341438"/>
            <a:ext cx="4230688" cy="1036637"/>
          </a:xfrm>
        </p:spPr>
        <p:txBody>
          <a:bodyPr rtlCol="0">
            <a:normAutofit/>
          </a:bodyPr>
          <a:lstStyle/>
          <a:p>
            <a:pPr lvl="0"/>
            <a:r>
              <a:rPr lang="en-US" noProof="0" dirty="0" smtClean="0"/>
              <a:t>Click icon to add picture</a:t>
            </a:r>
            <a:endParaRPr lang="en-US" noProof="0" dirty="0"/>
          </a:p>
        </p:txBody>
      </p:sp>
      <p:sp>
        <p:nvSpPr>
          <p:cNvPr id="19" name="Text Placeholder 5"/>
          <p:cNvSpPr>
            <a:spLocks noGrp="1"/>
          </p:cNvSpPr>
          <p:nvPr>
            <p:ph type="body" sz="quarter" idx="15"/>
          </p:nvPr>
        </p:nvSpPr>
        <p:spPr>
          <a:xfrm>
            <a:off x="395001" y="5213445"/>
            <a:ext cx="8366862" cy="1159469"/>
          </a:xfrm>
        </p:spPr>
        <p:txBody>
          <a:bodyPr>
            <a:normAutofit/>
          </a:bodyPr>
          <a:lstStyle>
            <a:lvl1pPr marL="0" indent="0" algn="l">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7"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1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183397371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ext Placeholder 5"/>
          <p:cNvSpPr>
            <a:spLocks noGrp="1"/>
          </p:cNvSpPr>
          <p:nvPr>
            <p:ph type="body" sz="quarter" idx="10"/>
          </p:nvPr>
        </p:nvSpPr>
        <p:spPr>
          <a:xfrm>
            <a:off x="463550" y="2237711"/>
            <a:ext cx="8229600" cy="1228725"/>
          </a:xfrm>
        </p:spPr>
        <p:txBody>
          <a:bodyPr anchor="ctr"/>
          <a:lstStyle>
            <a:lvl1pPr marL="0" indent="0" algn="ctr">
              <a:lnSpc>
                <a:spcPct val="80000"/>
              </a:lnSpc>
              <a:buNone/>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4" name="Text Placeholder 5"/>
          <p:cNvSpPr>
            <a:spLocks noGrp="1"/>
          </p:cNvSpPr>
          <p:nvPr>
            <p:ph type="body" sz="quarter" idx="11"/>
          </p:nvPr>
        </p:nvSpPr>
        <p:spPr>
          <a:xfrm>
            <a:off x="2005273" y="3520602"/>
            <a:ext cx="5146154" cy="628318"/>
          </a:xfrm>
        </p:spPr>
        <p:txBody>
          <a:bodyPr>
            <a:normAutofit/>
          </a:bodyPr>
          <a:lstStyle>
            <a:lvl1pPr marL="0" indent="0" algn="ctr">
              <a:lnSpc>
                <a:spcPct val="80000"/>
              </a:lnSpc>
              <a:buNone/>
              <a:defRPr sz="1200">
                <a:solidFill>
                  <a:schemeClr val="tx2"/>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5" name="Title Placeholder 14"/>
          <p:cNvSpPr>
            <a:spLocks noGrp="1"/>
          </p:cNvSpPr>
          <p:nvPr>
            <p:ph type="title"/>
          </p:nvPr>
        </p:nvSpPr>
        <p:spPr bwMode="auto">
          <a:xfrm>
            <a:off x="457200" y="192088"/>
            <a:ext cx="7139136"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7"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39170542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umper_Slide">
    <p:bg>
      <p:bgPr>
        <a:gradFill flip="none" rotWithShape="1">
          <a:gsLst>
            <a:gs pos="2400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a:xfrm>
            <a:off x="4412599" y="-5804"/>
            <a:ext cx="4731401" cy="6863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7" name="Title 19"/>
          <p:cNvSpPr>
            <a:spLocks noGrp="1"/>
          </p:cNvSpPr>
          <p:nvPr>
            <p:ph type="title"/>
          </p:nvPr>
        </p:nvSpPr>
        <p:spPr>
          <a:xfrm>
            <a:off x="4932040" y="2528342"/>
            <a:ext cx="3517438" cy="2268810"/>
          </a:xfrm>
          <a:prstGeom prst="rect">
            <a:avLst/>
          </a:prstGeom>
        </p:spPr>
        <p:txBody>
          <a:bodyPr anchor="t">
            <a:normAutofit/>
          </a:bodyPr>
          <a:lstStyle>
            <a:lvl1pPr algn="l">
              <a:lnSpc>
                <a:spcPts val="3800"/>
              </a:lnSpc>
              <a:defRPr sz="4000" b="1" baseline="0">
                <a:solidFill>
                  <a:schemeClr val="bg1"/>
                </a:solidFill>
                <a:latin typeface="Arial" pitchFamily="34" charset="0"/>
                <a:cs typeface="Arial" pitchFamily="34" charset="0"/>
              </a:defRPr>
            </a:lvl1pPr>
          </a:lstStyle>
          <a:p>
            <a:r>
              <a:rPr lang="es-ES_tradnl" smtClean="0"/>
              <a:t>Click to edit Master title style</a:t>
            </a:r>
            <a:endParaRPr lang="es-MX" dirty="0"/>
          </a:p>
        </p:txBody>
      </p:sp>
      <p:sp>
        <p:nvSpPr>
          <p:cNvPr id="8" name="Rectangle 7"/>
          <p:cNvSpPr/>
          <p:nvPr userDrawn="1"/>
        </p:nvSpPr>
        <p:spPr>
          <a:xfrm rot="5400000">
            <a:off x="983600" y="3372380"/>
            <a:ext cx="6857999" cy="11324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10" name="Rectangle 9"/>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cs typeface="Arial" charset="0"/>
              </a:rPr>
              <a:t>Todos os Direitos Reservados © Valores Corporativos Softtek S.A. de C.V. 2014. </a:t>
            </a:r>
            <a:endParaRPr lang="pt-BR" sz="800" dirty="0">
              <a:cs typeface="Arial" charset="0"/>
            </a:endParaRPr>
          </a:p>
        </p:txBody>
      </p:sp>
      <p:pic>
        <p:nvPicPr>
          <p:cNvPr id="14" name="Picture 6" descr="C:\Users\joel.solis\Desktop\2013 Templates\Softtek+tagline-2012_cs2.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14113" y="2564904"/>
            <a:ext cx="2081289" cy="10801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849245" y="6482903"/>
            <a:ext cx="294755" cy="23398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2"/>
              </a:solidFill>
            </a:endParaRPr>
          </a:p>
        </p:txBody>
      </p:sp>
      <p:sp>
        <p:nvSpPr>
          <p:cNvPr id="11"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tx2"/>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3725441892"/>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ver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9134979" cy="6873376"/>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angle 10"/>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1188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ver_0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351"/>
            <a:ext cx="9144000" cy="6870701"/>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5"/>
              </a:solidFill>
            </a:endParaRPr>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val="29436765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over_0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 y="0"/>
            <a:ext cx="9142857" cy="6868102"/>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val="18517036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ver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
            <a:ext cx="9144000" cy="6871320"/>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val="18517036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mper_Slide">
    <p:bg>
      <p:bgPr>
        <a:gradFill flip="none" rotWithShape="1">
          <a:gsLst>
            <a:gs pos="2400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a:xfrm>
            <a:off x="4412599" y="-5804"/>
            <a:ext cx="4731401" cy="6863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7" name="Title 19"/>
          <p:cNvSpPr>
            <a:spLocks noGrp="1"/>
          </p:cNvSpPr>
          <p:nvPr>
            <p:ph type="title"/>
          </p:nvPr>
        </p:nvSpPr>
        <p:spPr>
          <a:xfrm>
            <a:off x="4932040" y="2528342"/>
            <a:ext cx="3517438" cy="2268810"/>
          </a:xfrm>
          <a:prstGeom prst="rect">
            <a:avLst/>
          </a:prstGeom>
        </p:spPr>
        <p:txBody>
          <a:bodyPr anchor="t">
            <a:normAutofit/>
          </a:bodyPr>
          <a:lstStyle>
            <a:lvl1pPr algn="l">
              <a:lnSpc>
                <a:spcPts val="3800"/>
              </a:lnSpc>
              <a:defRPr sz="4000" b="1" baseline="0">
                <a:solidFill>
                  <a:schemeClr val="bg1"/>
                </a:solidFill>
                <a:latin typeface="Arial" pitchFamily="34" charset="0"/>
                <a:cs typeface="Arial" pitchFamily="34" charset="0"/>
              </a:defRPr>
            </a:lvl1pPr>
          </a:lstStyle>
          <a:p>
            <a:r>
              <a:rPr lang="es-ES_tradnl" smtClean="0"/>
              <a:t>Click to edit Master title style</a:t>
            </a:r>
            <a:endParaRPr lang="es-MX" dirty="0"/>
          </a:p>
        </p:txBody>
      </p:sp>
      <p:sp>
        <p:nvSpPr>
          <p:cNvPr id="8" name="Rectangle 7"/>
          <p:cNvSpPr/>
          <p:nvPr userDrawn="1"/>
        </p:nvSpPr>
        <p:spPr>
          <a:xfrm rot="5400000">
            <a:off x="983600" y="3372380"/>
            <a:ext cx="6857999" cy="11324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10" name="Rectangle 9"/>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cs typeface="Arial" charset="0"/>
              </a:rPr>
              <a:t>Todos os Direitos Reservados © Valores Corporativos Softtek S.A. de C.V. 2014. </a:t>
            </a:r>
            <a:endParaRPr lang="pt-BR" sz="800" dirty="0">
              <a:cs typeface="Arial" charset="0"/>
            </a:endParaRPr>
          </a:p>
        </p:txBody>
      </p:sp>
      <p:pic>
        <p:nvPicPr>
          <p:cNvPr id="14" name="Picture 6" descr="C:\Users\joel.solis\Desktop\2013 Templates\Softtek+tagline-2012_cs2.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14113" y="2564904"/>
            <a:ext cx="2081289" cy="10801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849245" y="6482903"/>
            <a:ext cx="294755" cy="23398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2"/>
              </a:solidFill>
            </a:endParaRPr>
          </a:p>
        </p:txBody>
      </p:sp>
      <p:sp>
        <p:nvSpPr>
          <p:cNvPr id="11"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tx2"/>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3725441892"/>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Slide">
    <p:bg>
      <p:bgPr>
        <a:gradFill>
          <a:gsLst>
            <a:gs pos="24000">
              <a:schemeClr val="bg1">
                <a:lumMod val="0"/>
                <a:lumOff val="100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Rectangle 5"/>
          <p:cNvSpPr/>
          <p:nvPr userDrawn="1"/>
        </p:nvSpPr>
        <p:spPr>
          <a:xfrm>
            <a:off x="-14605" y="-5804"/>
            <a:ext cx="4427203" cy="68638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7"/>
          <p:cNvSpPr/>
          <p:nvPr userDrawn="1"/>
        </p:nvSpPr>
        <p:spPr>
          <a:xfrm rot="5400000">
            <a:off x="983600" y="3372379"/>
            <a:ext cx="6857999" cy="11324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10" name="Rectangle 9"/>
          <p:cNvSpPr/>
          <p:nvPr userDrawn="1"/>
        </p:nvSpPr>
        <p:spPr>
          <a:xfrm>
            <a:off x="218686" y="2365137"/>
            <a:ext cx="3921266" cy="2215991"/>
          </a:xfrm>
          <a:prstGeom prst="rect">
            <a:avLst/>
          </a:prstGeom>
          <a:noFill/>
        </p:spPr>
        <p:txBody>
          <a:bodyPr wrap="none" lIns="91440" tIns="45720" rIns="91440" bIns="45720">
            <a:spAutoFit/>
          </a:bodyPr>
          <a:lstStyle/>
          <a:p>
            <a:pPr algn="ctr"/>
            <a:r>
              <a:rPr lang="en-US" sz="13800" b="0" cap="none" spc="0" dirty="0" smtClean="0">
                <a:ln w="18415" cmpd="sng">
                  <a:solidFill>
                    <a:srgbClr val="FFFFFF"/>
                  </a:solidFill>
                  <a:prstDash val="solid"/>
                </a:ln>
                <a:solidFill>
                  <a:schemeClr val="bg1"/>
                </a:solidFill>
                <a:effectLst>
                  <a:outerShdw blurRad="63500" dir="3600000" algn="tl" rotWithShape="0">
                    <a:srgbClr val="000000">
                      <a:alpha val="70000"/>
                    </a:srgbClr>
                  </a:outerShdw>
                </a:effectLst>
              </a:rPr>
              <a:t>Q&amp;A</a:t>
            </a:r>
            <a:endParaRPr lang="en-US" sz="138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pic>
        <p:nvPicPr>
          <p:cNvPr id="7" name="Picture 6" descr="C:\Users\joel.solis\Desktop\2013 Templates\Softtek+tagline-2012_cs2.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val="21303760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Card_1">
    <p:bg>
      <p:bgPr>
        <a:solidFill>
          <a:schemeClr val="tx2"/>
        </a:solidFill>
        <a:effectLst/>
      </p:bgPr>
    </p:bg>
    <p:spTree>
      <p:nvGrpSpPr>
        <p:cNvPr id="1" name=""/>
        <p:cNvGrpSpPr/>
        <p:nvPr/>
      </p:nvGrpSpPr>
      <p:grpSpPr>
        <a:xfrm>
          <a:off x="0" y="0"/>
          <a:ext cx="0" cy="0"/>
          <a:chOff x="0" y="0"/>
          <a:chExt cx="0" cy="0"/>
        </a:xfrm>
      </p:grpSpPr>
      <p:sp>
        <p:nvSpPr>
          <p:cNvPr id="2" name="Rectangle 1"/>
          <p:cNvSpPr/>
          <p:nvPr userDrawn="1"/>
        </p:nvSpPr>
        <p:spPr>
          <a:xfrm>
            <a:off x="1190526" y="2743350"/>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ight Triangle 7"/>
          <p:cNvSpPr>
            <a:spLocks noChangeArrowheads="1"/>
          </p:cNvSpPr>
          <p:nvPr/>
        </p:nvSpPr>
        <p:spPr bwMode="auto">
          <a:xfrm rot="16200000" flipH="1" flipV="1">
            <a:off x="1081385" y="2526786"/>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9" name="Right Triangle 8"/>
          <p:cNvSpPr>
            <a:spLocks noChangeArrowheads="1"/>
          </p:cNvSpPr>
          <p:nvPr/>
        </p:nvSpPr>
        <p:spPr bwMode="auto">
          <a:xfrm rot="5400000" flipH="1" flipV="1">
            <a:off x="4733132" y="4311352"/>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1" name="Text Placeholder 10"/>
          <p:cNvSpPr>
            <a:spLocks noGrp="1"/>
          </p:cNvSpPr>
          <p:nvPr>
            <p:ph type="body" sz="quarter" idx="10"/>
          </p:nvPr>
        </p:nvSpPr>
        <p:spPr>
          <a:xfrm>
            <a:off x="1475656" y="3075247"/>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2" name="Text Placeholder 10"/>
          <p:cNvSpPr>
            <a:spLocks noGrp="1"/>
          </p:cNvSpPr>
          <p:nvPr>
            <p:ph type="body" sz="quarter" idx="11"/>
          </p:nvPr>
        </p:nvSpPr>
        <p:spPr>
          <a:xfrm>
            <a:off x="1475656" y="3655567"/>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val="0"/>
              </a:ext>
            </a:extLst>
          </a:blip>
          <a:srcRect r="39892"/>
          <a:stretch/>
        </p:blipFill>
        <p:spPr>
          <a:xfrm>
            <a:off x="6241143" y="6017"/>
            <a:ext cx="2605247" cy="2380493"/>
          </a:xfrm>
          <a:prstGeom prst="rect">
            <a:avLst/>
          </a:prstGeom>
        </p:spPr>
      </p:pic>
      <p:sp>
        <p:nvSpPr>
          <p:cNvPr id="17" name="Rectangle 16"/>
          <p:cNvSpPr/>
          <p:nvPr userDrawn="1"/>
        </p:nvSpPr>
        <p:spPr>
          <a:xfrm>
            <a:off x="1441747" y="3112771"/>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angle 13"/>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p14="http://schemas.microsoft.com/office/powerpoint/2010/main" val="11929129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usiness Card_1">
    <p:bg>
      <p:bgPr>
        <a:solidFill>
          <a:schemeClr val="tx2"/>
        </a:solidFill>
        <a:effectLst/>
      </p:bgPr>
    </p:bg>
    <p:spTree>
      <p:nvGrpSpPr>
        <p:cNvPr id="1" name=""/>
        <p:cNvGrpSpPr/>
        <p:nvPr/>
      </p:nvGrpSpPr>
      <p:grpSpPr>
        <a:xfrm>
          <a:off x="0" y="0"/>
          <a:ext cx="0" cy="0"/>
          <a:chOff x="0" y="0"/>
          <a:chExt cx="0" cy="0"/>
        </a:xfrm>
      </p:grpSpPr>
      <p:sp>
        <p:nvSpPr>
          <p:cNvPr id="2" name="Rectangle 1"/>
          <p:cNvSpPr/>
          <p:nvPr userDrawn="1"/>
        </p:nvSpPr>
        <p:spPr>
          <a:xfrm>
            <a:off x="411459" y="2632109"/>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ight Triangle 7"/>
          <p:cNvSpPr>
            <a:spLocks noChangeArrowheads="1"/>
          </p:cNvSpPr>
          <p:nvPr/>
        </p:nvSpPr>
        <p:spPr bwMode="auto">
          <a:xfrm rot="16200000" flipH="1" flipV="1">
            <a:off x="302318" y="2415545"/>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9" name="Right Triangle 8"/>
          <p:cNvSpPr>
            <a:spLocks noChangeArrowheads="1"/>
          </p:cNvSpPr>
          <p:nvPr/>
        </p:nvSpPr>
        <p:spPr bwMode="auto">
          <a:xfrm rot="5400000" flipH="1" flipV="1">
            <a:off x="3954065" y="4200111"/>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1" name="Text Placeholder 10"/>
          <p:cNvSpPr>
            <a:spLocks noGrp="1"/>
          </p:cNvSpPr>
          <p:nvPr>
            <p:ph type="body" sz="quarter" idx="10"/>
          </p:nvPr>
        </p:nvSpPr>
        <p:spPr>
          <a:xfrm>
            <a:off x="696589" y="2964006"/>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2" name="Text Placeholder 10"/>
          <p:cNvSpPr>
            <a:spLocks noGrp="1"/>
          </p:cNvSpPr>
          <p:nvPr>
            <p:ph type="body" sz="quarter" idx="11"/>
          </p:nvPr>
        </p:nvSpPr>
        <p:spPr>
          <a:xfrm>
            <a:off x="696589" y="3544326"/>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val="0"/>
              </a:ext>
            </a:extLst>
          </a:blip>
          <a:srcRect r="39892"/>
          <a:stretch/>
        </p:blipFill>
        <p:spPr>
          <a:xfrm>
            <a:off x="6241143" y="6017"/>
            <a:ext cx="2605247" cy="2380493"/>
          </a:xfrm>
          <a:prstGeom prst="rect">
            <a:avLst/>
          </a:prstGeom>
        </p:spPr>
      </p:pic>
      <p:sp>
        <p:nvSpPr>
          <p:cNvPr id="17" name="Rectangle 16"/>
          <p:cNvSpPr/>
          <p:nvPr userDrawn="1"/>
        </p:nvSpPr>
        <p:spPr>
          <a:xfrm>
            <a:off x="662680" y="3001530"/>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angle 9"/>
          <p:cNvSpPr/>
          <p:nvPr userDrawn="1"/>
        </p:nvSpPr>
        <p:spPr>
          <a:xfrm>
            <a:off x="4656534" y="2632109"/>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ight Triangle 13"/>
          <p:cNvSpPr>
            <a:spLocks noChangeArrowheads="1"/>
          </p:cNvSpPr>
          <p:nvPr userDrawn="1"/>
        </p:nvSpPr>
        <p:spPr bwMode="auto">
          <a:xfrm rot="16200000" flipH="1" flipV="1">
            <a:off x="4547393" y="2415545"/>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5" name="Right Triangle 14"/>
          <p:cNvSpPr>
            <a:spLocks noChangeArrowheads="1"/>
          </p:cNvSpPr>
          <p:nvPr userDrawn="1"/>
        </p:nvSpPr>
        <p:spPr bwMode="auto">
          <a:xfrm rot="5400000" flipH="1" flipV="1">
            <a:off x="8199140" y="4200111"/>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8" name="Text Placeholder 10"/>
          <p:cNvSpPr>
            <a:spLocks noGrp="1"/>
          </p:cNvSpPr>
          <p:nvPr>
            <p:ph type="body" sz="quarter" idx="12"/>
          </p:nvPr>
        </p:nvSpPr>
        <p:spPr>
          <a:xfrm>
            <a:off x="4941664" y="2964006"/>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9" name="Text Placeholder 10"/>
          <p:cNvSpPr>
            <a:spLocks noGrp="1"/>
          </p:cNvSpPr>
          <p:nvPr>
            <p:ph type="body" sz="quarter" idx="13"/>
          </p:nvPr>
        </p:nvSpPr>
        <p:spPr>
          <a:xfrm>
            <a:off x="4941664" y="3544326"/>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0" name="Rectangle 19"/>
          <p:cNvSpPr/>
          <p:nvPr userDrawn="1"/>
        </p:nvSpPr>
        <p:spPr>
          <a:xfrm>
            <a:off x="4907755" y="3001530"/>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angle 21"/>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p14="http://schemas.microsoft.com/office/powerpoint/2010/main" val="25324496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8.emf"/><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46" r:id="rId1"/>
    <p:sldLayoutId id="2147485147" r:id="rId2"/>
    <p:sldLayoutId id="2147485148" r:id="rId3"/>
    <p:sldLayoutId id="2147485149" r:id="rId4"/>
    <p:sldLayoutId id="2147485150" r:id="rId5"/>
    <p:sldLayoutId id="2147485132" r:id="rId6"/>
    <p:sldLayoutId id="2147485154" r:id="rId7"/>
    <p:sldLayoutId id="2147485134" r:id="rId8"/>
    <p:sldLayoutId id="2147485155" r:id="rId9"/>
    <p:sldLayoutId id="2147485156" r:id="rId10"/>
    <p:sldLayoutId id="2147485153"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3000" kern="1200">
          <a:solidFill>
            <a:schemeClr val="tx1"/>
          </a:solidFill>
          <a:latin typeface="Rockwell" pitchFamily="18" charset="0"/>
          <a:ea typeface="+mj-ea"/>
          <a:cs typeface="+mj-cs"/>
        </a:defRPr>
      </a:lvl1pPr>
      <a:lvl2pPr algn="ctr" rtl="0" eaLnBrk="1" fontAlgn="base" hangingPunct="1">
        <a:spcBef>
          <a:spcPct val="0"/>
        </a:spcBef>
        <a:spcAft>
          <a:spcPct val="0"/>
        </a:spcAft>
        <a:defRPr sz="3000">
          <a:solidFill>
            <a:schemeClr val="tx1"/>
          </a:solidFill>
          <a:latin typeface="Rockwell" pitchFamily="18" charset="0"/>
        </a:defRPr>
      </a:lvl2pPr>
      <a:lvl3pPr algn="ctr" rtl="0" eaLnBrk="1" fontAlgn="base" hangingPunct="1">
        <a:spcBef>
          <a:spcPct val="0"/>
        </a:spcBef>
        <a:spcAft>
          <a:spcPct val="0"/>
        </a:spcAft>
        <a:defRPr sz="3000">
          <a:solidFill>
            <a:schemeClr val="tx1"/>
          </a:solidFill>
          <a:latin typeface="Rockwell" pitchFamily="18" charset="0"/>
        </a:defRPr>
      </a:lvl3pPr>
      <a:lvl4pPr algn="ctr" rtl="0" eaLnBrk="1" fontAlgn="base" hangingPunct="1">
        <a:spcBef>
          <a:spcPct val="0"/>
        </a:spcBef>
        <a:spcAft>
          <a:spcPct val="0"/>
        </a:spcAft>
        <a:defRPr sz="3000">
          <a:solidFill>
            <a:schemeClr val="tx1"/>
          </a:solidFill>
          <a:latin typeface="Rockwell" pitchFamily="18" charset="0"/>
        </a:defRPr>
      </a:lvl4pPr>
      <a:lvl5pPr algn="ctr" rtl="0" eaLnBrk="1" fontAlgn="base" hangingPunct="1">
        <a:spcBef>
          <a:spcPct val="0"/>
        </a:spcBef>
        <a:spcAft>
          <a:spcPct val="0"/>
        </a:spcAft>
        <a:defRPr sz="3000">
          <a:solidFill>
            <a:schemeClr val="tx1"/>
          </a:solidFill>
          <a:latin typeface="Rockwell" pitchFamily="18" charset="0"/>
        </a:defRPr>
      </a:lvl5pPr>
      <a:lvl6pPr marL="457200" algn="ctr" rtl="0" eaLnBrk="1" fontAlgn="base" hangingPunct="1">
        <a:spcBef>
          <a:spcPct val="0"/>
        </a:spcBef>
        <a:spcAft>
          <a:spcPct val="0"/>
        </a:spcAft>
        <a:defRPr sz="3000">
          <a:solidFill>
            <a:schemeClr val="tx1"/>
          </a:solidFill>
          <a:latin typeface="Rockwell" pitchFamily="18" charset="0"/>
        </a:defRPr>
      </a:lvl6pPr>
      <a:lvl7pPr marL="914400" algn="ctr" rtl="0" eaLnBrk="1" fontAlgn="base" hangingPunct="1">
        <a:spcBef>
          <a:spcPct val="0"/>
        </a:spcBef>
        <a:spcAft>
          <a:spcPct val="0"/>
        </a:spcAft>
        <a:defRPr sz="3000">
          <a:solidFill>
            <a:schemeClr val="tx1"/>
          </a:solidFill>
          <a:latin typeface="Rockwell" pitchFamily="18" charset="0"/>
        </a:defRPr>
      </a:lvl7pPr>
      <a:lvl8pPr marL="1371600" algn="ctr" rtl="0" eaLnBrk="1" fontAlgn="base" hangingPunct="1">
        <a:spcBef>
          <a:spcPct val="0"/>
        </a:spcBef>
        <a:spcAft>
          <a:spcPct val="0"/>
        </a:spcAft>
        <a:defRPr sz="3000">
          <a:solidFill>
            <a:schemeClr val="tx1"/>
          </a:solidFill>
          <a:latin typeface="Rockwell" pitchFamily="18" charset="0"/>
        </a:defRPr>
      </a:lvl8pPr>
      <a:lvl9pPr marL="1828800" algn="ctr" rtl="0" eaLnBrk="1" fontAlgn="base" hangingPunct="1">
        <a:spcBef>
          <a:spcPct val="0"/>
        </a:spcBef>
        <a:spcAft>
          <a:spcPct val="0"/>
        </a:spcAft>
        <a:defRPr sz="3000">
          <a:solidFill>
            <a:schemeClr val="tx1"/>
          </a:solidFill>
          <a:latin typeface="Rockwell" pitchFamily="18" charset="0"/>
        </a:defRPr>
      </a:lvl9pPr>
    </p:titleStyle>
    <p:bodyStyle>
      <a:lvl1pPr marL="174625" indent="-174625" algn="l" rtl="0" eaLnBrk="1" fontAlgn="base" hangingPunct="1">
        <a:spcBef>
          <a:spcPct val="20000"/>
        </a:spcBef>
        <a:spcAft>
          <a:spcPct val="0"/>
        </a:spcAft>
        <a:buFont typeface="Arial Rounded MT Bold" pitchFamily="34" charset="0"/>
        <a:buChar char="›"/>
        <a:tabLst>
          <a:tab pos="174625" algn="l"/>
        </a:tabLst>
        <a:defRPr kern="1200">
          <a:solidFill>
            <a:schemeClr val="tx1"/>
          </a:solidFill>
          <a:latin typeface="Arial" pitchFamily="34" charset="0"/>
          <a:ea typeface="+mn-ea"/>
          <a:cs typeface="Arial" pitchFamily="34" charset="0"/>
        </a:defRPr>
      </a:lvl1pPr>
      <a:lvl2pPr marL="496888" indent="-146050" algn="l" rtl="0" eaLnBrk="1" fontAlgn="base" hangingPunct="1">
        <a:spcBef>
          <a:spcPct val="20000"/>
        </a:spcBef>
        <a:spcAft>
          <a:spcPct val="0"/>
        </a:spcAft>
        <a:buFont typeface="Arial Rounded MT Bold" pitchFamily="34" charset="0"/>
        <a:buChar char="›"/>
        <a:tabLst>
          <a:tab pos="515938" algn="l"/>
          <a:tab pos="719138" algn="l"/>
        </a:tabLst>
        <a:defRPr sz="1600" kern="1200">
          <a:solidFill>
            <a:schemeClr val="tx1"/>
          </a:solidFill>
          <a:latin typeface="Arial" pitchFamily="34" charset="0"/>
          <a:ea typeface="+mn-ea"/>
          <a:cs typeface="Arial" pitchFamily="34" charset="0"/>
        </a:defRPr>
      </a:lvl2pPr>
      <a:lvl3pPr marL="787400" indent="-146050" algn="l" rtl="0" eaLnBrk="1" fontAlgn="base" hangingPunct="1">
        <a:spcBef>
          <a:spcPct val="20000"/>
        </a:spcBef>
        <a:spcAft>
          <a:spcPct val="0"/>
        </a:spcAft>
        <a:buFont typeface="Arial Rounded MT Bold" pitchFamily="34" charset="0"/>
        <a:buChar char="›"/>
        <a:defRPr sz="1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63550" y="1338263"/>
            <a:ext cx="8207375"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2"/>
            <a:endParaRPr lang="en-US" dirty="0" smtClean="0"/>
          </a:p>
        </p:txBody>
      </p:sp>
      <p:sp>
        <p:nvSpPr>
          <p:cNvPr id="1028" name="Title Placeholder 14"/>
          <p:cNvSpPr>
            <a:spLocks noGrp="1"/>
          </p:cNvSpPr>
          <p:nvPr>
            <p:ph type="title"/>
          </p:nvPr>
        </p:nvSpPr>
        <p:spPr bwMode="auto">
          <a:xfrm>
            <a:off x="457200" y="192088"/>
            <a:ext cx="719455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endParaRPr lang="es-MX" dirty="0" smtClean="0"/>
          </a:p>
        </p:txBody>
      </p:sp>
      <p:sp>
        <p:nvSpPr>
          <p:cNvPr id="9" name="Rectangle 8"/>
          <p:cNvSpPr>
            <a:spLocks noChangeArrowheads="1"/>
          </p:cNvSpPr>
          <p:nvPr/>
        </p:nvSpPr>
        <p:spPr bwMode="auto">
          <a:xfrm>
            <a:off x="179512" y="6524625"/>
            <a:ext cx="5111750" cy="144463"/>
          </a:xfrm>
          <a:prstGeom prst="rect">
            <a:avLst/>
          </a:prstGeom>
          <a:noFill/>
          <a:ln w="9525">
            <a:noFill/>
            <a:miter lim="800000"/>
            <a:headEnd/>
            <a:tailEnd/>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pt-BR" sz="800" dirty="0" smtClean="0">
                <a:cs typeface="Arial" charset="0"/>
              </a:rPr>
              <a:t>Todos os Direitos Reservados © Valores Corporativos Softtek S.A. de C.V. 2014. </a:t>
            </a:r>
          </a:p>
          <a:p>
            <a:pPr algn="l"/>
            <a:endParaRPr lang="pt-BR" sz="800" dirty="0">
              <a:cs typeface="Arial" charset="0"/>
            </a:endParaRPr>
          </a:p>
        </p:txBody>
      </p:sp>
      <p:pic>
        <p:nvPicPr>
          <p:cNvPr id="2050" name="Picture 2" descr="C:\Users\joel.solis\Desktop\2013 Templates\softtek.em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12360" y="404664"/>
            <a:ext cx="1036885" cy="52991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849245" y="6482903"/>
            <a:ext cx="294755" cy="23398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2"/>
              </a:solidFill>
            </a:endParaRPr>
          </a:p>
        </p:txBody>
      </p:sp>
      <p:sp>
        <p:nvSpPr>
          <p:cNvPr id="11"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37" r:id="rId4"/>
    <p:sldLayoutId id="2147485138" r:id="rId5"/>
    <p:sldLayoutId id="2147485140" r:id="rId6"/>
    <p:sldLayoutId id="2147485126" r:id="rId7"/>
    <p:sldLayoutId id="2147485157" r:id="rId8"/>
  </p:sldLayoutIdLst>
  <p:timing>
    <p:tnLst>
      <p:par>
        <p:cTn id="1" dur="indefinite" restart="never" nodeType="tmRoot"/>
      </p:par>
    </p:tnLst>
  </p:timing>
  <p:hf hdr="0" ftr="0" dt="0"/>
  <p:txStyles>
    <p:titleStyle>
      <a:lvl1pPr algn="l" rtl="0" eaLnBrk="0" fontAlgn="base" hangingPunct="0">
        <a:lnSpc>
          <a:spcPts val="3000"/>
        </a:lnSpc>
        <a:spcBef>
          <a:spcPct val="0"/>
        </a:spcBef>
        <a:spcAft>
          <a:spcPct val="0"/>
        </a:spcAft>
        <a:defRPr sz="3000" b="1" kern="1200">
          <a:solidFill>
            <a:schemeClr val="accent2"/>
          </a:solidFill>
          <a:latin typeface="Arial" pitchFamily="34" charset="0"/>
          <a:ea typeface="+mj-ea"/>
          <a:cs typeface="Arial" pitchFamily="34" charset="0"/>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p:titleStyle>
    <p:bodyStyle>
      <a:lvl1pPr marL="174625" indent="-174625" algn="l" rtl="0" eaLnBrk="0" fontAlgn="base" hangingPunct="0">
        <a:spcBef>
          <a:spcPct val="20000"/>
        </a:spcBef>
        <a:spcAft>
          <a:spcPct val="0"/>
        </a:spcAft>
        <a:buFont typeface="Arial Rounded MT Bold" pitchFamily="34" charset="0"/>
        <a:buChar char="›"/>
        <a:defRPr kern="1200">
          <a:solidFill>
            <a:srgbClr val="5F5F5F"/>
          </a:solidFill>
          <a:latin typeface="Arial" pitchFamily="34" charset="0"/>
          <a:ea typeface="+mn-ea"/>
          <a:cs typeface="Arial" pitchFamily="34" charset="0"/>
        </a:defRPr>
      </a:lvl1pPr>
      <a:lvl2pPr marL="449263" indent="-95250" algn="l" rtl="0" eaLnBrk="0" fontAlgn="base" hangingPunct="0">
        <a:spcBef>
          <a:spcPct val="20000"/>
        </a:spcBef>
        <a:spcAft>
          <a:spcPct val="0"/>
        </a:spcAft>
        <a:buFont typeface="Arial Rounded MT Bold" pitchFamily="34" charset="0"/>
        <a:buChar char="›"/>
        <a:defRPr sz="1600" kern="1200">
          <a:solidFill>
            <a:srgbClr val="5F5F5F"/>
          </a:solidFill>
          <a:latin typeface="Arial" pitchFamily="34" charset="0"/>
          <a:ea typeface="+mn-ea"/>
          <a:cs typeface="Arial" pitchFamily="34" charset="0"/>
        </a:defRPr>
      </a:lvl2pPr>
      <a:lvl3pPr marL="715963" indent="-85725" algn="l" rtl="0" eaLnBrk="0" fontAlgn="base" hangingPunct="0">
        <a:spcBef>
          <a:spcPct val="20000"/>
        </a:spcBef>
        <a:spcAft>
          <a:spcPct val="0"/>
        </a:spcAft>
        <a:buFont typeface="Arial Rounded MT Bold" pitchFamily="34" charset="0"/>
        <a:buChar char="›"/>
        <a:defRPr sz="1400" kern="1200">
          <a:solidFill>
            <a:srgbClr val="5F5F5F"/>
          </a:solidFill>
          <a:latin typeface="Arial" pitchFamily="34" charset="0"/>
          <a:ea typeface="+mn-ea"/>
          <a:cs typeface="Arial" pitchFamily="34" charset="0"/>
        </a:defRPr>
      </a:lvl3pPr>
      <a:lvl4pPr marL="923925" indent="-87313" algn="l" rtl="0" eaLnBrk="0" fontAlgn="base" hangingPunct="0">
        <a:spcBef>
          <a:spcPct val="20000"/>
        </a:spcBef>
        <a:spcAft>
          <a:spcPct val="0"/>
        </a:spcAft>
        <a:buFont typeface="Arial Rounded MT Bold" pitchFamily="34" charset="0"/>
        <a:buChar char="›"/>
        <a:defRPr sz="1200" kern="1200">
          <a:solidFill>
            <a:schemeClr val="tx1"/>
          </a:solidFill>
          <a:latin typeface="Arial" pitchFamily="34" charset="0"/>
          <a:ea typeface="+mn-ea"/>
          <a:cs typeface="Arial" pitchFamily="34" charset="0"/>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oracle.com/javase/6/docs/api/index.html?java/util/package-summary.html"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Advanced</a:t>
            </a:r>
            <a:endParaRPr lang="es-MX" dirty="0"/>
          </a:p>
        </p:txBody>
      </p:sp>
      <p:sp>
        <p:nvSpPr>
          <p:cNvPr id="3" name="Text Placeholder 2"/>
          <p:cNvSpPr>
            <a:spLocks noGrp="1"/>
          </p:cNvSpPr>
          <p:nvPr>
            <p:ph type="body" sz="quarter" idx="11"/>
          </p:nvPr>
        </p:nvSpPr>
        <p:spPr/>
        <p:txBody>
          <a:bodyPr/>
          <a:lstStyle/>
          <a:p>
            <a:r>
              <a:rPr lang="en-US" dirty="0" smtClean="0"/>
              <a:t>Collections</a:t>
            </a:r>
            <a:endParaRPr lang="es-MX" dirty="0"/>
          </a:p>
        </p:txBody>
      </p:sp>
    </p:spTree>
    <p:extLst>
      <p:ext uri="{BB962C8B-B14F-4D97-AF65-F5344CB8AC3E}">
        <p14:creationId xmlns:p14="http://schemas.microsoft.com/office/powerpoint/2010/main" val="2398208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smtClean="0"/>
          </a:p>
          <a:p>
            <a:pPr>
              <a:buNone/>
            </a:pPr>
            <a:r>
              <a:rPr lang="en-US" dirty="0" smtClean="0"/>
              <a:t> </a:t>
            </a:r>
            <a:endParaRPr lang="es-MX" dirty="0" smtClean="0"/>
          </a:p>
          <a:p>
            <a:pPr>
              <a:buNone/>
            </a:pPr>
            <a:r>
              <a:rPr lang="en-US" dirty="0" smtClean="0"/>
              <a:t> </a:t>
            </a:r>
            <a:endParaRPr lang="es-MX" dirty="0" smtClean="0"/>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r>
              <a:rPr lang="en-US" u="sng" dirty="0" smtClean="0">
                <a:hlinkClick r:id="rId2"/>
              </a:rPr>
              <a:t>https://docs.oracle.com/javase/6/docs/api/index.html?java/util/package-summary.html</a:t>
            </a:r>
            <a:endParaRPr lang="es-MX" dirty="0" smtClean="0"/>
          </a:p>
          <a:p>
            <a:endParaRPr lang="es-MX" dirty="0"/>
          </a:p>
        </p:txBody>
      </p:sp>
      <p:sp>
        <p:nvSpPr>
          <p:cNvPr id="3" name="Title 2"/>
          <p:cNvSpPr>
            <a:spLocks noGrp="1"/>
          </p:cNvSpPr>
          <p:nvPr>
            <p:ph type="title"/>
          </p:nvPr>
        </p:nvSpPr>
        <p:spPr/>
        <p:txBody>
          <a:bodyPr/>
          <a:lstStyle/>
          <a:p>
            <a:r>
              <a:rPr lang="en-US" sz="2800" dirty="0" smtClean="0"/>
              <a:t>GENERAL CONCEPTS - COLLECTIONS BASIC CLASSES AND INTERFACES</a:t>
            </a:r>
            <a:endParaRPr lang="es-MX" sz="2800"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10</a:t>
            </a:fld>
            <a:endParaRPr lang="es-MX" dirty="0"/>
          </a:p>
        </p:txBody>
      </p:sp>
      <p:pic>
        <p:nvPicPr>
          <p:cNvPr id="5" name="Picture 4"/>
          <p:cNvPicPr/>
          <p:nvPr/>
        </p:nvPicPr>
        <p:blipFill>
          <a:blip r:embed="rId3" cstate="print"/>
          <a:srcRect/>
          <a:stretch>
            <a:fillRect/>
          </a:stretch>
        </p:blipFill>
        <p:spPr bwMode="auto">
          <a:xfrm>
            <a:off x="827584" y="1628800"/>
            <a:ext cx="6624736" cy="2592288"/>
          </a:xfrm>
          <a:prstGeom prst="rect">
            <a:avLst/>
          </a:prstGeom>
          <a:noFill/>
          <a:ln w="9525">
            <a:solidFill>
              <a:schemeClr val="tx1"/>
            </a:solid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The List interface extends </a:t>
            </a:r>
            <a:r>
              <a:rPr lang="en-US" b="1" dirty="0"/>
              <a:t>Collection</a:t>
            </a:r>
            <a:r>
              <a:rPr lang="en-US" dirty="0"/>
              <a:t> and declares the behavior of a collection that stores a sequence of elements.</a:t>
            </a:r>
          </a:p>
          <a:p>
            <a:pPr lvl="1">
              <a:buFont typeface="Wingdings" panose="05000000000000000000" pitchFamily="2" charset="2"/>
              <a:buChar char="§"/>
            </a:pPr>
            <a:endParaRPr lang="en-US" dirty="0" smtClean="0"/>
          </a:p>
          <a:p>
            <a:pPr lvl="1">
              <a:buFont typeface="Wingdings" panose="05000000000000000000" pitchFamily="2" charset="2"/>
              <a:buChar char="§"/>
            </a:pPr>
            <a:r>
              <a:rPr lang="en-US" dirty="0" smtClean="0"/>
              <a:t>Elements </a:t>
            </a:r>
            <a:r>
              <a:rPr lang="en-US" dirty="0"/>
              <a:t>can be inserted or accessed by their position in the list, using a zero-based index</a:t>
            </a:r>
            <a:r>
              <a:rPr lang="en-US" dirty="0" smtClean="0"/>
              <a:t>.</a:t>
            </a:r>
          </a:p>
          <a:p>
            <a:pPr marL="354013" lvl="1" indent="0">
              <a:buNone/>
            </a:pPr>
            <a:endParaRPr lang="en-US" dirty="0"/>
          </a:p>
          <a:p>
            <a:pPr lvl="1">
              <a:buFont typeface="Wingdings" panose="05000000000000000000" pitchFamily="2" charset="2"/>
              <a:buChar char="§"/>
            </a:pPr>
            <a:r>
              <a:rPr lang="en-US" dirty="0"/>
              <a:t>A list may contain duplicate elements</a:t>
            </a:r>
            <a:r>
              <a:rPr lang="en-US" dirty="0" smtClean="0"/>
              <a:t>.</a:t>
            </a:r>
          </a:p>
          <a:p>
            <a:pPr marL="354013" lvl="1" indent="0">
              <a:buNone/>
            </a:pPr>
            <a:endParaRPr lang="en-US" dirty="0"/>
          </a:p>
          <a:p>
            <a:pPr lvl="1">
              <a:buFont typeface="Wingdings" panose="05000000000000000000" pitchFamily="2" charset="2"/>
              <a:buChar char="§"/>
            </a:pPr>
            <a:r>
              <a:rPr lang="en-US" dirty="0"/>
              <a:t>In addition to the methods defined by </a:t>
            </a:r>
            <a:r>
              <a:rPr lang="en-US" b="1" dirty="0"/>
              <a:t>Collection</a:t>
            </a:r>
            <a:r>
              <a:rPr lang="en-US" dirty="0"/>
              <a:t>, List defines some of its own, which are summarized in the following below Table</a:t>
            </a:r>
            <a:r>
              <a:rPr lang="en-US" dirty="0" smtClean="0"/>
              <a:t>.</a:t>
            </a:r>
          </a:p>
          <a:p>
            <a:pPr marL="354013" lvl="1" indent="0">
              <a:buNone/>
            </a:pPr>
            <a:endParaRPr lang="en-US" dirty="0"/>
          </a:p>
          <a:p>
            <a:pPr lvl="1">
              <a:buFont typeface="Wingdings" panose="05000000000000000000" pitchFamily="2" charset="2"/>
              <a:buChar char="§"/>
            </a:pPr>
            <a:r>
              <a:rPr lang="en-US" dirty="0"/>
              <a:t>Several of the list methods will throw an </a:t>
            </a:r>
            <a:r>
              <a:rPr lang="en-US" dirty="0" err="1"/>
              <a:t>UnsupportedOperationException</a:t>
            </a:r>
            <a:r>
              <a:rPr lang="en-US" dirty="0"/>
              <a:t> if the collection cannot be modified, and a </a:t>
            </a:r>
            <a:r>
              <a:rPr lang="en-US" dirty="0" err="1"/>
              <a:t>ClassCastException</a:t>
            </a:r>
            <a:r>
              <a:rPr lang="en-US" dirty="0"/>
              <a:t> is generated when one object is incompatible with another.</a:t>
            </a:r>
          </a:p>
          <a:p>
            <a:endParaRPr lang="es-MX" dirty="0"/>
          </a:p>
        </p:txBody>
      </p:sp>
      <p:sp>
        <p:nvSpPr>
          <p:cNvPr id="3" name="Title 2"/>
          <p:cNvSpPr>
            <a:spLocks noGrp="1"/>
          </p:cNvSpPr>
          <p:nvPr>
            <p:ph type="title"/>
          </p:nvPr>
        </p:nvSpPr>
        <p:spPr/>
        <p:txBody>
          <a:bodyPr/>
          <a:lstStyle/>
          <a:p>
            <a:r>
              <a:rPr lang="es-MX" sz="2800" dirty="0" smtClean="0"/>
              <a:t>THE LIST INTERFACE</a:t>
            </a:r>
            <a:endParaRPr lang="es-MX" sz="2800"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11</a:t>
            </a:fld>
            <a:endParaRPr lang="es-MX" dirty="0"/>
          </a:p>
        </p:txBody>
      </p:sp>
    </p:spTree>
    <p:extLst>
      <p:ext uri="{BB962C8B-B14F-4D97-AF65-F5344CB8AC3E}">
        <p14:creationId xmlns:p14="http://schemas.microsoft.com/office/powerpoint/2010/main" val="4014043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342900" indent="-342900">
              <a:buFont typeface="+mj-lt"/>
              <a:buAutoNum type="arabicPeriod"/>
            </a:pPr>
            <a:endParaRPr lang="en-US" sz="1600" b="1" dirty="0" smtClean="0"/>
          </a:p>
          <a:p>
            <a:pPr>
              <a:buFont typeface="Wingdings" panose="05000000000000000000" pitchFamily="2" charset="2"/>
              <a:buChar char="v"/>
            </a:pPr>
            <a:r>
              <a:rPr lang="en-US" sz="1600" b="1" dirty="0" smtClean="0"/>
              <a:t>void </a:t>
            </a:r>
            <a:r>
              <a:rPr lang="en-US" sz="1600" b="1" dirty="0"/>
              <a:t>add(</a:t>
            </a:r>
            <a:r>
              <a:rPr lang="en-US" sz="1600" b="1" dirty="0" err="1"/>
              <a:t>int</a:t>
            </a:r>
            <a:r>
              <a:rPr lang="en-US" sz="1600" b="1" dirty="0"/>
              <a:t> index, Object </a:t>
            </a:r>
            <a:r>
              <a:rPr lang="en-US" sz="1600" b="1" dirty="0" err="1"/>
              <a:t>obj</a:t>
            </a:r>
            <a:r>
              <a:rPr lang="en-US" sz="1600" b="1" dirty="0"/>
              <a:t>)</a:t>
            </a:r>
            <a:r>
              <a:rPr lang="en-US" sz="1600" dirty="0"/>
              <a:t>Inserts </a:t>
            </a:r>
            <a:r>
              <a:rPr lang="en-US" sz="1600" dirty="0" err="1"/>
              <a:t>obj</a:t>
            </a:r>
            <a:r>
              <a:rPr lang="en-US" sz="1600" dirty="0"/>
              <a:t> into the invoking list at the index passed in index. Any pre-existing elements at or beyond the point of insertion are shifted up. Thus, no elements are overwritten</a:t>
            </a:r>
            <a:r>
              <a:rPr lang="en-US" sz="1600" dirty="0" smtClean="0"/>
              <a:t>.</a:t>
            </a:r>
          </a:p>
          <a:p>
            <a:pPr>
              <a:buFont typeface="Wingdings" panose="05000000000000000000" pitchFamily="2" charset="2"/>
              <a:buChar char="v"/>
            </a:pPr>
            <a:endParaRPr lang="en-US" sz="1600" dirty="0"/>
          </a:p>
          <a:p>
            <a:pPr>
              <a:buFont typeface="Wingdings" panose="05000000000000000000" pitchFamily="2" charset="2"/>
              <a:buChar char="v"/>
            </a:pPr>
            <a:r>
              <a:rPr lang="en-US" sz="1600" b="1" dirty="0" err="1"/>
              <a:t>boolean</a:t>
            </a:r>
            <a:r>
              <a:rPr lang="en-US" sz="1600" b="1" dirty="0"/>
              <a:t> </a:t>
            </a:r>
            <a:r>
              <a:rPr lang="en-US" sz="1600" b="1" dirty="0" err="1"/>
              <a:t>addAll</a:t>
            </a:r>
            <a:r>
              <a:rPr lang="en-US" sz="1600" b="1" dirty="0"/>
              <a:t>(</a:t>
            </a:r>
            <a:r>
              <a:rPr lang="en-US" sz="1600" b="1" dirty="0" err="1"/>
              <a:t>int</a:t>
            </a:r>
            <a:r>
              <a:rPr lang="en-US" sz="1600" b="1" dirty="0"/>
              <a:t> index, Collection c)</a:t>
            </a:r>
            <a:r>
              <a:rPr lang="en-US" sz="1600" dirty="0"/>
              <a:t>Inserts all elements of c into the invoking list at the index passed in index. Any pre-existing elements at or beyond the point of insertion are shifted up. Thus, no elements are overwritten. Returns true if the invoking list changes and returns false otherwise</a:t>
            </a:r>
            <a:r>
              <a:rPr lang="en-US" sz="1600" dirty="0" smtClean="0"/>
              <a:t>.</a:t>
            </a:r>
          </a:p>
          <a:p>
            <a:pPr>
              <a:buFont typeface="Wingdings" panose="05000000000000000000" pitchFamily="2" charset="2"/>
              <a:buChar char="v"/>
            </a:pPr>
            <a:endParaRPr lang="en-US" sz="1600" dirty="0"/>
          </a:p>
          <a:p>
            <a:pPr>
              <a:buFont typeface="Wingdings" panose="05000000000000000000" pitchFamily="2" charset="2"/>
              <a:buChar char="v"/>
            </a:pPr>
            <a:r>
              <a:rPr lang="en-US" sz="1600" b="1" dirty="0"/>
              <a:t>Object get(</a:t>
            </a:r>
            <a:r>
              <a:rPr lang="en-US" sz="1600" b="1" dirty="0" err="1"/>
              <a:t>int</a:t>
            </a:r>
            <a:r>
              <a:rPr lang="en-US" sz="1600" b="1" dirty="0"/>
              <a:t> index)</a:t>
            </a:r>
            <a:r>
              <a:rPr lang="en-US" sz="1600" dirty="0"/>
              <a:t>Returns the object stored at the specified index within the invoking collection</a:t>
            </a:r>
            <a:r>
              <a:rPr lang="en-US" sz="1600" dirty="0" smtClean="0"/>
              <a:t>.</a:t>
            </a:r>
          </a:p>
          <a:p>
            <a:pPr>
              <a:buFont typeface="Wingdings" panose="05000000000000000000" pitchFamily="2" charset="2"/>
              <a:buChar char="v"/>
            </a:pPr>
            <a:endParaRPr lang="en-US" sz="1600" dirty="0"/>
          </a:p>
          <a:p>
            <a:pPr>
              <a:buFont typeface="Wingdings" panose="05000000000000000000" pitchFamily="2" charset="2"/>
              <a:buChar char="v"/>
            </a:pPr>
            <a:r>
              <a:rPr lang="en-US" sz="1600" b="1" dirty="0" err="1"/>
              <a:t>int</a:t>
            </a:r>
            <a:r>
              <a:rPr lang="en-US" sz="1600" b="1" dirty="0"/>
              <a:t> </a:t>
            </a:r>
            <a:r>
              <a:rPr lang="en-US" sz="1600" b="1" dirty="0" err="1"/>
              <a:t>indexOf</a:t>
            </a:r>
            <a:r>
              <a:rPr lang="en-US" sz="1600" b="1" dirty="0"/>
              <a:t>(Object </a:t>
            </a:r>
            <a:r>
              <a:rPr lang="en-US" sz="1600" b="1" dirty="0" err="1"/>
              <a:t>obj</a:t>
            </a:r>
            <a:r>
              <a:rPr lang="en-US" sz="1600" b="1" dirty="0"/>
              <a:t>)</a:t>
            </a:r>
            <a:r>
              <a:rPr lang="en-US" sz="1600" dirty="0"/>
              <a:t>Returns the index of the first instance of </a:t>
            </a:r>
            <a:r>
              <a:rPr lang="en-US" sz="1600" dirty="0" err="1"/>
              <a:t>obj</a:t>
            </a:r>
            <a:r>
              <a:rPr lang="en-US" sz="1600" dirty="0"/>
              <a:t> in the invoking list. If </a:t>
            </a:r>
            <a:r>
              <a:rPr lang="en-US" sz="1600" dirty="0" err="1"/>
              <a:t>obj</a:t>
            </a:r>
            <a:r>
              <a:rPr lang="en-US" sz="1600" dirty="0"/>
              <a:t> is not an element of the list, .1 is returned</a:t>
            </a:r>
            <a:r>
              <a:rPr lang="en-US" sz="1600" dirty="0" smtClean="0"/>
              <a:t>.</a:t>
            </a:r>
            <a:endParaRPr lang="en-US" sz="1600" dirty="0"/>
          </a:p>
        </p:txBody>
      </p:sp>
      <p:sp>
        <p:nvSpPr>
          <p:cNvPr id="3" name="Title 2"/>
          <p:cNvSpPr>
            <a:spLocks noGrp="1"/>
          </p:cNvSpPr>
          <p:nvPr>
            <p:ph type="title"/>
          </p:nvPr>
        </p:nvSpPr>
        <p:spPr/>
        <p:txBody>
          <a:bodyPr/>
          <a:lstStyle/>
          <a:p>
            <a:r>
              <a:rPr lang="es-MX" sz="2800" dirty="0" smtClean="0"/>
              <a:t>THE LIST METHODS</a:t>
            </a:r>
            <a:endParaRPr lang="es-MX" sz="2800"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12</a:t>
            </a:fld>
            <a:endParaRPr lang="es-MX" dirty="0"/>
          </a:p>
        </p:txBody>
      </p:sp>
    </p:spTree>
    <p:extLst>
      <p:ext uri="{BB962C8B-B14F-4D97-AF65-F5344CB8AC3E}">
        <p14:creationId xmlns:p14="http://schemas.microsoft.com/office/powerpoint/2010/main" val="2953074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342900" indent="-342900">
              <a:buFont typeface="+mj-lt"/>
              <a:buAutoNum type="arabicPeriod"/>
            </a:pPr>
            <a:endParaRPr lang="en-US" sz="1600" b="1" dirty="0" smtClean="0"/>
          </a:p>
          <a:p>
            <a:pPr>
              <a:buFont typeface="Wingdings" panose="05000000000000000000" pitchFamily="2" charset="2"/>
              <a:buChar char="v"/>
            </a:pPr>
            <a:r>
              <a:rPr lang="en-US" sz="1600" b="1" dirty="0" err="1" smtClean="0"/>
              <a:t>int</a:t>
            </a:r>
            <a:r>
              <a:rPr lang="en-US" sz="1600" b="1" dirty="0" smtClean="0"/>
              <a:t> </a:t>
            </a:r>
            <a:r>
              <a:rPr lang="en-US" sz="1600" b="1" dirty="0" err="1"/>
              <a:t>lastIndexOf</a:t>
            </a:r>
            <a:r>
              <a:rPr lang="en-US" sz="1600" b="1" dirty="0"/>
              <a:t>(Object </a:t>
            </a:r>
            <a:r>
              <a:rPr lang="en-US" sz="1600" b="1" dirty="0" err="1"/>
              <a:t>obj</a:t>
            </a:r>
            <a:r>
              <a:rPr lang="en-US" sz="1600" b="1" dirty="0"/>
              <a:t>)</a:t>
            </a:r>
            <a:r>
              <a:rPr lang="en-US" sz="1600" dirty="0"/>
              <a:t>Returns the index of the last instance of </a:t>
            </a:r>
            <a:r>
              <a:rPr lang="en-US" sz="1600" dirty="0" err="1"/>
              <a:t>obj</a:t>
            </a:r>
            <a:r>
              <a:rPr lang="en-US" sz="1600" dirty="0"/>
              <a:t> in the invoking list. If </a:t>
            </a:r>
            <a:r>
              <a:rPr lang="en-US" sz="1600" dirty="0" err="1"/>
              <a:t>obj</a:t>
            </a:r>
            <a:r>
              <a:rPr lang="en-US" sz="1600" dirty="0"/>
              <a:t> is not an element of the list, .1 is returned.</a:t>
            </a:r>
          </a:p>
          <a:p>
            <a:pPr>
              <a:buFont typeface="Wingdings" panose="05000000000000000000" pitchFamily="2" charset="2"/>
              <a:buChar char="v"/>
            </a:pPr>
            <a:endParaRPr lang="en-US" sz="1600" b="1" dirty="0" smtClean="0"/>
          </a:p>
          <a:p>
            <a:pPr>
              <a:buFont typeface="Wingdings" panose="05000000000000000000" pitchFamily="2" charset="2"/>
              <a:buChar char="v"/>
            </a:pPr>
            <a:r>
              <a:rPr lang="en-US" sz="1600" b="1" dirty="0" err="1" smtClean="0"/>
              <a:t>ListIterator</a:t>
            </a:r>
            <a:r>
              <a:rPr lang="en-US" sz="1600" b="1" dirty="0" smtClean="0"/>
              <a:t> </a:t>
            </a:r>
            <a:r>
              <a:rPr lang="en-US" sz="1600" b="1" dirty="0" err="1"/>
              <a:t>listIterator</a:t>
            </a:r>
            <a:r>
              <a:rPr lang="en-US" sz="1600" b="1" dirty="0"/>
              <a:t>( )</a:t>
            </a:r>
            <a:r>
              <a:rPr lang="en-US" sz="1600" dirty="0"/>
              <a:t>Returns an iterator to the start of the invoking list.</a:t>
            </a:r>
          </a:p>
          <a:p>
            <a:pPr>
              <a:buFont typeface="Wingdings" panose="05000000000000000000" pitchFamily="2" charset="2"/>
              <a:buChar char="v"/>
            </a:pPr>
            <a:endParaRPr lang="en-US" sz="1600" b="1" dirty="0" smtClean="0"/>
          </a:p>
          <a:p>
            <a:pPr>
              <a:buFont typeface="Wingdings" panose="05000000000000000000" pitchFamily="2" charset="2"/>
              <a:buChar char="v"/>
            </a:pPr>
            <a:r>
              <a:rPr lang="en-US" sz="1600" b="1" dirty="0" err="1" smtClean="0"/>
              <a:t>ListIterator</a:t>
            </a:r>
            <a:r>
              <a:rPr lang="en-US" sz="1600" b="1" dirty="0" smtClean="0"/>
              <a:t> </a:t>
            </a:r>
            <a:r>
              <a:rPr lang="en-US" sz="1600" b="1" dirty="0" err="1"/>
              <a:t>listIterator</a:t>
            </a:r>
            <a:r>
              <a:rPr lang="en-US" sz="1600" b="1" dirty="0"/>
              <a:t>(</a:t>
            </a:r>
            <a:r>
              <a:rPr lang="en-US" sz="1600" b="1" dirty="0" err="1"/>
              <a:t>int</a:t>
            </a:r>
            <a:r>
              <a:rPr lang="en-US" sz="1600" b="1" dirty="0"/>
              <a:t> index)</a:t>
            </a:r>
            <a:r>
              <a:rPr lang="en-US" sz="1600" dirty="0"/>
              <a:t>Returns an iterator to the invoking list that begins at the specified index.</a:t>
            </a:r>
          </a:p>
          <a:p>
            <a:pPr>
              <a:buFont typeface="Wingdings" panose="05000000000000000000" pitchFamily="2" charset="2"/>
              <a:buChar char="v"/>
            </a:pPr>
            <a:endParaRPr lang="en-US" sz="1600" b="1" dirty="0" smtClean="0"/>
          </a:p>
          <a:p>
            <a:pPr>
              <a:buFont typeface="Wingdings" panose="05000000000000000000" pitchFamily="2" charset="2"/>
              <a:buChar char="v"/>
            </a:pPr>
            <a:r>
              <a:rPr lang="en-US" sz="1600" b="1" dirty="0" smtClean="0"/>
              <a:t>Object </a:t>
            </a:r>
            <a:r>
              <a:rPr lang="en-US" sz="1600" b="1" dirty="0"/>
              <a:t>remove(</a:t>
            </a:r>
            <a:r>
              <a:rPr lang="en-US" sz="1600" b="1" dirty="0" err="1"/>
              <a:t>int</a:t>
            </a:r>
            <a:r>
              <a:rPr lang="en-US" sz="1600" b="1" dirty="0"/>
              <a:t> index)</a:t>
            </a:r>
            <a:r>
              <a:rPr lang="en-US" sz="1600" dirty="0"/>
              <a:t>Removes the element at position index from the invoking list and returns the deleted element. The resulting list is compacted. That is, the indexes of subsequent elements are decremented by one</a:t>
            </a:r>
          </a:p>
          <a:p>
            <a:pPr>
              <a:buFont typeface="Wingdings" panose="05000000000000000000" pitchFamily="2" charset="2"/>
              <a:buChar char="v"/>
            </a:pPr>
            <a:endParaRPr lang="es-MX" sz="1600" dirty="0"/>
          </a:p>
        </p:txBody>
      </p:sp>
      <p:sp>
        <p:nvSpPr>
          <p:cNvPr id="3" name="Title 2"/>
          <p:cNvSpPr>
            <a:spLocks noGrp="1"/>
          </p:cNvSpPr>
          <p:nvPr>
            <p:ph type="title"/>
          </p:nvPr>
        </p:nvSpPr>
        <p:spPr/>
        <p:txBody>
          <a:bodyPr/>
          <a:lstStyle/>
          <a:p>
            <a:r>
              <a:rPr lang="es-MX" sz="2800" dirty="0" smtClean="0"/>
              <a:t>THE LIST METHODS</a:t>
            </a:r>
            <a:endParaRPr lang="es-MX" sz="2800"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13</a:t>
            </a:fld>
            <a:endParaRPr lang="es-MX" dirty="0"/>
          </a:p>
        </p:txBody>
      </p:sp>
    </p:spTree>
    <p:extLst>
      <p:ext uri="{BB962C8B-B14F-4D97-AF65-F5344CB8AC3E}">
        <p14:creationId xmlns:p14="http://schemas.microsoft.com/office/powerpoint/2010/main" val="1651085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342900" indent="-342900">
              <a:buFont typeface="+mj-lt"/>
              <a:buAutoNum type="arabicPeriod"/>
            </a:pPr>
            <a:endParaRPr lang="en-US" sz="1600" b="1" dirty="0" smtClean="0"/>
          </a:p>
          <a:p>
            <a:pPr>
              <a:buFont typeface="Wingdings" panose="05000000000000000000" pitchFamily="2" charset="2"/>
              <a:buChar char="v"/>
            </a:pPr>
            <a:endParaRPr lang="en-US" sz="1600" b="1" dirty="0" smtClean="0"/>
          </a:p>
          <a:p>
            <a:pPr>
              <a:buFont typeface="Wingdings" panose="05000000000000000000" pitchFamily="2" charset="2"/>
              <a:buChar char="v"/>
            </a:pPr>
            <a:r>
              <a:rPr lang="en-US" sz="1600" b="1" dirty="0" smtClean="0"/>
              <a:t>Object </a:t>
            </a:r>
            <a:r>
              <a:rPr lang="en-US" sz="1600" b="1" dirty="0"/>
              <a:t>set(</a:t>
            </a:r>
            <a:r>
              <a:rPr lang="en-US" sz="1600" b="1" dirty="0" err="1"/>
              <a:t>int</a:t>
            </a:r>
            <a:r>
              <a:rPr lang="en-US" sz="1600" b="1" dirty="0"/>
              <a:t> index, Object </a:t>
            </a:r>
            <a:r>
              <a:rPr lang="en-US" sz="1600" b="1" dirty="0" err="1"/>
              <a:t>obj</a:t>
            </a:r>
            <a:r>
              <a:rPr lang="en-US" sz="1600" b="1" dirty="0"/>
              <a:t>)</a:t>
            </a:r>
            <a:r>
              <a:rPr lang="en-US" sz="1600" dirty="0"/>
              <a:t>Assigns </a:t>
            </a:r>
            <a:r>
              <a:rPr lang="en-US" sz="1600" dirty="0" err="1"/>
              <a:t>obj</a:t>
            </a:r>
            <a:r>
              <a:rPr lang="en-US" sz="1600" dirty="0"/>
              <a:t> to the location specified by index within the invoking list.</a:t>
            </a:r>
          </a:p>
          <a:p>
            <a:pPr>
              <a:buFont typeface="Wingdings" panose="05000000000000000000" pitchFamily="2" charset="2"/>
              <a:buChar char="v"/>
            </a:pPr>
            <a:endParaRPr lang="en-US" sz="1600" b="1" dirty="0" smtClean="0"/>
          </a:p>
          <a:p>
            <a:pPr>
              <a:buFont typeface="Wingdings" panose="05000000000000000000" pitchFamily="2" charset="2"/>
              <a:buChar char="v"/>
            </a:pPr>
            <a:endParaRPr lang="en-US" sz="1600" b="1" dirty="0" smtClean="0"/>
          </a:p>
          <a:p>
            <a:pPr>
              <a:buFont typeface="Wingdings" panose="05000000000000000000" pitchFamily="2" charset="2"/>
              <a:buChar char="v"/>
            </a:pPr>
            <a:r>
              <a:rPr lang="en-US" sz="1600" b="1" dirty="0" smtClean="0"/>
              <a:t>List </a:t>
            </a:r>
            <a:r>
              <a:rPr lang="en-US" sz="1600" b="1" dirty="0" err="1"/>
              <a:t>subList</a:t>
            </a:r>
            <a:r>
              <a:rPr lang="en-US" sz="1600" b="1" dirty="0"/>
              <a:t>(</a:t>
            </a:r>
            <a:r>
              <a:rPr lang="en-US" sz="1600" b="1" dirty="0" err="1"/>
              <a:t>int</a:t>
            </a:r>
            <a:r>
              <a:rPr lang="en-US" sz="1600" b="1" dirty="0"/>
              <a:t> start, </a:t>
            </a:r>
            <a:r>
              <a:rPr lang="en-US" sz="1600" b="1" dirty="0" err="1"/>
              <a:t>int</a:t>
            </a:r>
            <a:r>
              <a:rPr lang="en-US" sz="1600" b="1" dirty="0"/>
              <a:t> end)</a:t>
            </a:r>
            <a:r>
              <a:rPr lang="en-US" sz="1600" dirty="0"/>
              <a:t>Returns a list that includes elements from start to end.1 in the invoking list. Elements in the returned list are also referenced by the invoking object.</a:t>
            </a:r>
          </a:p>
          <a:p>
            <a:pPr>
              <a:buFont typeface="Wingdings" panose="05000000000000000000" pitchFamily="2" charset="2"/>
              <a:buChar char="v"/>
            </a:pPr>
            <a:endParaRPr lang="es-MX" sz="1600" dirty="0"/>
          </a:p>
        </p:txBody>
      </p:sp>
      <p:sp>
        <p:nvSpPr>
          <p:cNvPr id="3" name="Title 2"/>
          <p:cNvSpPr>
            <a:spLocks noGrp="1"/>
          </p:cNvSpPr>
          <p:nvPr>
            <p:ph type="title"/>
          </p:nvPr>
        </p:nvSpPr>
        <p:spPr/>
        <p:txBody>
          <a:bodyPr/>
          <a:lstStyle/>
          <a:p>
            <a:r>
              <a:rPr lang="es-MX" sz="2800" dirty="0" smtClean="0"/>
              <a:t>THE LIST METHODS</a:t>
            </a:r>
            <a:endParaRPr lang="es-MX" sz="2800"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14</a:t>
            </a:fld>
            <a:endParaRPr lang="es-MX" dirty="0"/>
          </a:p>
        </p:txBody>
      </p:sp>
    </p:spTree>
    <p:extLst>
      <p:ext uri="{BB962C8B-B14F-4D97-AF65-F5344CB8AC3E}">
        <p14:creationId xmlns:p14="http://schemas.microsoft.com/office/powerpoint/2010/main" val="4050330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The Map interface maps unique keys to values. A key is an object that you use to retrieve a value at a later date</a:t>
            </a:r>
            <a:r>
              <a:rPr lang="en-US" dirty="0" smtClean="0"/>
              <a:t>.</a:t>
            </a:r>
          </a:p>
          <a:p>
            <a:endParaRPr lang="en-US" dirty="0"/>
          </a:p>
          <a:p>
            <a:pPr lvl="1">
              <a:buFont typeface="Wingdings" panose="05000000000000000000" pitchFamily="2" charset="2"/>
              <a:buChar char="v"/>
            </a:pPr>
            <a:r>
              <a:rPr lang="en-US" dirty="0"/>
              <a:t>Given a key and a value, you can store the value in a Map object. After the value is stored, you can retrieve it by using its key</a:t>
            </a:r>
            <a:r>
              <a:rPr lang="en-US" dirty="0" smtClean="0"/>
              <a:t>.</a:t>
            </a:r>
          </a:p>
          <a:p>
            <a:pPr lvl="1">
              <a:buFont typeface="Wingdings" panose="05000000000000000000" pitchFamily="2" charset="2"/>
              <a:buChar char="v"/>
            </a:pPr>
            <a:endParaRPr lang="en-US" dirty="0"/>
          </a:p>
          <a:p>
            <a:pPr lvl="1">
              <a:buFont typeface="Wingdings" panose="05000000000000000000" pitchFamily="2" charset="2"/>
              <a:buChar char="v"/>
            </a:pPr>
            <a:r>
              <a:rPr lang="en-US" dirty="0"/>
              <a:t>Several methods throw a </a:t>
            </a:r>
            <a:r>
              <a:rPr lang="en-US" dirty="0" err="1"/>
              <a:t>NoSuchElementException</a:t>
            </a:r>
            <a:r>
              <a:rPr lang="en-US" dirty="0"/>
              <a:t> when no items exist in the invoking map</a:t>
            </a:r>
            <a:r>
              <a:rPr lang="en-US" dirty="0" smtClean="0"/>
              <a:t>.</a:t>
            </a:r>
          </a:p>
          <a:p>
            <a:pPr lvl="1">
              <a:buFont typeface="Wingdings" panose="05000000000000000000" pitchFamily="2" charset="2"/>
              <a:buChar char="v"/>
            </a:pPr>
            <a:endParaRPr lang="en-US" dirty="0"/>
          </a:p>
          <a:p>
            <a:pPr lvl="1">
              <a:buFont typeface="Wingdings" panose="05000000000000000000" pitchFamily="2" charset="2"/>
              <a:buChar char="v"/>
            </a:pPr>
            <a:r>
              <a:rPr lang="en-US" dirty="0"/>
              <a:t>A </a:t>
            </a:r>
            <a:r>
              <a:rPr lang="en-US" dirty="0" err="1"/>
              <a:t>ClassCastException</a:t>
            </a:r>
            <a:r>
              <a:rPr lang="en-US" dirty="0"/>
              <a:t> is thrown when an object is incompatible with the elements in a map</a:t>
            </a:r>
            <a:r>
              <a:rPr lang="en-US" dirty="0" smtClean="0"/>
              <a:t>.</a:t>
            </a:r>
          </a:p>
          <a:p>
            <a:pPr lvl="1">
              <a:buFont typeface="Wingdings" panose="05000000000000000000" pitchFamily="2" charset="2"/>
              <a:buChar char="v"/>
            </a:pPr>
            <a:endParaRPr lang="en-US" dirty="0"/>
          </a:p>
          <a:p>
            <a:pPr lvl="1">
              <a:buFont typeface="Wingdings" panose="05000000000000000000" pitchFamily="2" charset="2"/>
              <a:buChar char="v"/>
            </a:pPr>
            <a:r>
              <a:rPr lang="en-US" dirty="0"/>
              <a:t>A </a:t>
            </a:r>
            <a:r>
              <a:rPr lang="en-US" dirty="0" err="1"/>
              <a:t>NullPointerException</a:t>
            </a:r>
            <a:r>
              <a:rPr lang="en-US" dirty="0"/>
              <a:t> is thrown if an attempt is made to use a null object and null is not allowed in the map</a:t>
            </a:r>
            <a:r>
              <a:rPr lang="en-US" dirty="0" smtClean="0"/>
              <a:t>.</a:t>
            </a:r>
          </a:p>
          <a:p>
            <a:pPr lvl="1">
              <a:buFont typeface="Wingdings" panose="05000000000000000000" pitchFamily="2" charset="2"/>
              <a:buChar char="v"/>
            </a:pPr>
            <a:endParaRPr lang="en-US" dirty="0"/>
          </a:p>
          <a:p>
            <a:pPr lvl="1">
              <a:buFont typeface="Wingdings" panose="05000000000000000000" pitchFamily="2" charset="2"/>
              <a:buChar char="v"/>
            </a:pPr>
            <a:r>
              <a:rPr lang="en-US" dirty="0"/>
              <a:t>An </a:t>
            </a:r>
            <a:r>
              <a:rPr lang="en-US" dirty="0" err="1"/>
              <a:t>UnsupportedOperationException</a:t>
            </a:r>
            <a:r>
              <a:rPr lang="en-US" dirty="0"/>
              <a:t> is thrown when an attempt is made to change an unmodifiable map.</a:t>
            </a:r>
          </a:p>
          <a:p>
            <a:endParaRPr lang="en-US" dirty="0"/>
          </a:p>
        </p:txBody>
      </p:sp>
      <p:sp>
        <p:nvSpPr>
          <p:cNvPr id="3" name="Title 2"/>
          <p:cNvSpPr>
            <a:spLocks noGrp="1"/>
          </p:cNvSpPr>
          <p:nvPr>
            <p:ph type="title"/>
          </p:nvPr>
        </p:nvSpPr>
        <p:spPr/>
        <p:txBody>
          <a:bodyPr/>
          <a:lstStyle/>
          <a:p>
            <a:r>
              <a:rPr lang="en-US" dirty="0" smtClean="0"/>
              <a:t>THE MAP INTERFACE</a:t>
            </a:r>
            <a:endParaRPr lang="en-US"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15</a:t>
            </a:fld>
            <a:endParaRPr lang="es-MX" dirty="0"/>
          </a:p>
        </p:txBody>
      </p:sp>
    </p:spTree>
    <p:extLst>
      <p:ext uri="{BB962C8B-B14F-4D97-AF65-F5344CB8AC3E}">
        <p14:creationId xmlns:p14="http://schemas.microsoft.com/office/powerpoint/2010/main" val="131915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buFont typeface="Wingdings" panose="05000000000000000000" pitchFamily="2" charset="2"/>
              <a:buChar char="Ø"/>
            </a:pPr>
            <a:r>
              <a:rPr lang="en-US" sz="1600" b="1" dirty="0"/>
              <a:t>void clear( )</a:t>
            </a:r>
            <a:r>
              <a:rPr lang="en-US" sz="1600" dirty="0"/>
              <a:t>Removes all key/value pairs from the invoking map.</a:t>
            </a:r>
          </a:p>
          <a:p>
            <a:pPr>
              <a:buFont typeface="Wingdings" panose="05000000000000000000" pitchFamily="2" charset="2"/>
              <a:buChar char="Ø"/>
            </a:pPr>
            <a:endParaRPr lang="en-US" sz="1600" b="1" dirty="0" smtClean="0"/>
          </a:p>
          <a:p>
            <a:pPr>
              <a:buFont typeface="Wingdings" panose="05000000000000000000" pitchFamily="2" charset="2"/>
              <a:buChar char="Ø"/>
            </a:pPr>
            <a:r>
              <a:rPr lang="en-US" sz="1600" b="1" dirty="0" err="1" smtClean="0"/>
              <a:t>boolean</a:t>
            </a:r>
            <a:r>
              <a:rPr lang="en-US" sz="1600" b="1" dirty="0" smtClean="0"/>
              <a:t> </a:t>
            </a:r>
            <a:r>
              <a:rPr lang="en-US" sz="1600" b="1" dirty="0" err="1"/>
              <a:t>containsKey</a:t>
            </a:r>
            <a:r>
              <a:rPr lang="en-US" sz="1600" b="1" dirty="0"/>
              <a:t>(Object k)</a:t>
            </a:r>
            <a:r>
              <a:rPr lang="en-US" sz="1600" dirty="0"/>
              <a:t>Returns true if the invoking map contains k as a key. Otherwise, returns false.</a:t>
            </a:r>
          </a:p>
          <a:p>
            <a:pPr>
              <a:buFont typeface="Wingdings" panose="05000000000000000000" pitchFamily="2" charset="2"/>
              <a:buChar char="Ø"/>
            </a:pPr>
            <a:endParaRPr lang="en-US" sz="1600" b="1" dirty="0" smtClean="0"/>
          </a:p>
          <a:p>
            <a:pPr>
              <a:buFont typeface="Wingdings" panose="05000000000000000000" pitchFamily="2" charset="2"/>
              <a:buChar char="Ø"/>
            </a:pPr>
            <a:r>
              <a:rPr lang="en-US" sz="1600" b="1" dirty="0" err="1" smtClean="0"/>
              <a:t>boolean</a:t>
            </a:r>
            <a:r>
              <a:rPr lang="en-US" sz="1600" b="1" dirty="0" smtClean="0"/>
              <a:t> </a:t>
            </a:r>
            <a:r>
              <a:rPr lang="en-US" sz="1600" b="1" dirty="0" err="1"/>
              <a:t>containsValue</a:t>
            </a:r>
            <a:r>
              <a:rPr lang="en-US" sz="1600" b="1" dirty="0"/>
              <a:t>(Object v)</a:t>
            </a:r>
            <a:r>
              <a:rPr lang="en-US" sz="1600" dirty="0"/>
              <a:t>Returns true if the map contains v as a value. Otherwise, returns false</a:t>
            </a:r>
          </a:p>
          <a:p>
            <a:pPr>
              <a:buFont typeface="Wingdings" panose="05000000000000000000" pitchFamily="2" charset="2"/>
              <a:buChar char="Ø"/>
            </a:pPr>
            <a:endParaRPr lang="en-US" sz="1600" b="1" dirty="0" smtClean="0"/>
          </a:p>
          <a:p>
            <a:pPr>
              <a:buFont typeface="Wingdings" panose="05000000000000000000" pitchFamily="2" charset="2"/>
              <a:buChar char="Ø"/>
            </a:pPr>
            <a:r>
              <a:rPr lang="en-US" sz="1600" b="1" dirty="0" smtClean="0"/>
              <a:t>Set </a:t>
            </a:r>
            <a:r>
              <a:rPr lang="en-US" sz="1600" b="1" dirty="0" err="1"/>
              <a:t>entrySet</a:t>
            </a:r>
            <a:r>
              <a:rPr lang="en-US" sz="1600" b="1" dirty="0"/>
              <a:t>( )</a:t>
            </a:r>
            <a:r>
              <a:rPr lang="en-US" sz="1600" dirty="0"/>
              <a:t>Returns a Set that contains the entries in the map. The set contains objects of type </a:t>
            </a:r>
            <a:r>
              <a:rPr lang="en-US" sz="1600" dirty="0" err="1"/>
              <a:t>Map.Entry</a:t>
            </a:r>
            <a:r>
              <a:rPr lang="en-US" sz="1600" dirty="0"/>
              <a:t>. This method provides a set-view of the invoking map.</a:t>
            </a:r>
          </a:p>
          <a:p>
            <a:pPr>
              <a:buFont typeface="Wingdings" panose="05000000000000000000" pitchFamily="2" charset="2"/>
              <a:buChar char="Ø"/>
            </a:pPr>
            <a:endParaRPr lang="en-US" sz="1600" b="1" dirty="0" smtClean="0"/>
          </a:p>
          <a:p>
            <a:pPr>
              <a:buFont typeface="Wingdings" panose="05000000000000000000" pitchFamily="2" charset="2"/>
              <a:buChar char="Ø"/>
            </a:pPr>
            <a:r>
              <a:rPr lang="en-US" sz="1600" b="1" dirty="0" err="1" smtClean="0"/>
              <a:t>boolean</a:t>
            </a:r>
            <a:r>
              <a:rPr lang="en-US" sz="1600" b="1" dirty="0" smtClean="0"/>
              <a:t> </a:t>
            </a:r>
            <a:r>
              <a:rPr lang="en-US" sz="1600" b="1" dirty="0"/>
              <a:t>equals(Object </a:t>
            </a:r>
            <a:r>
              <a:rPr lang="en-US" sz="1600" b="1" dirty="0" err="1"/>
              <a:t>obj</a:t>
            </a:r>
            <a:r>
              <a:rPr lang="en-US" sz="1600" b="1" dirty="0"/>
              <a:t>)</a:t>
            </a:r>
            <a:r>
              <a:rPr lang="en-US" sz="1600" dirty="0"/>
              <a:t>Returns true if </a:t>
            </a:r>
            <a:r>
              <a:rPr lang="en-US" sz="1600" dirty="0" err="1"/>
              <a:t>obj</a:t>
            </a:r>
            <a:r>
              <a:rPr lang="en-US" sz="1600" dirty="0"/>
              <a:t> is a Map and contains the same entries. Otherwise, returns false.</a:t>
            </a:r>
          </a:p>
          <a:p>
            <a:pPr>
              <a:buFont typeface="Wingdings" panose="05000000000000000000" pitchFamily="2" charset="2"/>
              <a:buChar char="Ø"/>
            </a:pPr>
            <a:endParaRPr lang="en-US" sz="1600" dirty="0"/>
          </a:p>
        </p:txBody>
      </p:sp>
      <p:sp>
        <p:nvSpPr>
          <p:cNvPr id="3" name="Title 2"/>
          <p:cNvSpPr>
            <a:spLocks noGrp="1"/>
          </p:cNvSpPr>
          <p:nvPr>
            <p:ph type="title"/>
          </p:nvPr>
        </p:nvSpPr>
        <p:spPr/>
        <p:txBody>
          <a:bodyPr/>
          <a:lstStyle/>
          <a:p>
            <a:r>
              <a:rPr lang="en-US" dirty="0" smtClean="0"/>
              <a:t>THE MAP METHODS</a:t>
            </a:r>
            <a:endParaRPr lang="en-US"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16</a:t>
            </a:fld>
            <a:endParaRPr lang="es-MX" dirty="0"/>
          </a:p>
        </p:txBody>
      </p:sp>
    </p:spTree>
    <p:extLst>
      <p:ext uri="{BB962C8B-B14F-4D97-AF65-F5344CB8AC3E}">
        <p14:creationId xmlns:p14="http://schemas.microsoft.com/office/powerpoint/2010/main" val="3386472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buFont typeface="Wingdings" panose="05000000000000000000" pitchFamily="2" charset="2"/>
              <a:buChar char="Ø"/>
            </a:pPr>
            <a:r>
              <a:rPr lang="en-US" sz="1600" b="1" dirty="0"/>
              <a:t>Object get(Object k)</a:t>
            </a:r>
            <a:r>
              <a:rPr lang="en-US" sz="1600" dirty="0"/>
              <a:t>Returns the value associated with the key k.</a:t>
            </a:r>
          </a:p>
          <a:p>
            <a:pPr>
              <a:buFont typeface="Wingdings" panose="05000000000000000000" pitchFamily="2" charset="2"/>
              <a:buChar char="Ø"/>
            </a:pPr>
            <a:endParaRPr lang="en-US" sz="1600" b="1" dirty="0" smtClean="0"/>
          </a:p>
          <a:p>
            <a:pPr>
              <a:buFont typeface="Wingdings" panose="05000000000000000000" pitchFamily="2" charset="2"/>
              <a:buChar char="Ø"/>
            </a:pPr>
            <a:r>
              <a:rPr lang="en-US" sz="1600" b="1" dirty="0" err="1" smtClean="0"/>
              <a:t>int</a:t>
            </a:r>
            <a:r>
              <a:rPr lang="en-US" sz="1600" b="1" dirty="0" smtClean="0"/>
              <a:t> </a:t>
            </a:r>
            <a:r>
              <a:rPr lang="en-US" sz="1600" b="1" dirty="0" err="1"/>
              <a:t>hashCode</a:t>
            </a:r>
            <a:r>
              <a:rPr lang="en-US" sz="1600" b="1" dirty="0"/>
              <a:t>( )</a:t>
            </a:r>
            <a:r>
              <a:rPr lang="en-US" sz="1600" dirty="0"/>
              <a:t>Returns the hash code for the invoking map.</a:t>
            </a:r>
          </a:p>
          <a:p>
            <a:pPr>
              <a:buFont typeface="Wingdings" panose="05000000000000000000" pitchFamily="2" charset="2"/>
              <a:buChar char="Ø"/>
            </a:pPr>
            <a:endParaRPr lang="en-US" sz="1600" b="1" dirty="0" smtClean="0"/>
          </a:p>
          <a:p>
            <a:pPr>
              <a:buFont typeface="Wingdings" panose="05000000000000000000" pitchFamily="2" charset="2"/>
              <a:buChar char="Ø"/>
            </a:pPr>
            <a:r>
              <a:rPr lang="en-US" sz="1600" b="1" dirty="0" err="1" smtClean="0"/>
              <a:t>boolean</a:t>
            </a:r>
            <a:r>
              <a:rPr lang="en-US" sz="1600" b="1" dirty="0" smtClean="0"/>
              <a:t> </a:t>
            </a:r>
            <a:r>
              <a:rPr lang="en-US" sz="1600" b="1" dirty="0" err="1"/>
              <a:t>isEmpty</a:t>
            </a:r>
            <a:r>
              <a:rPr lang="en-US" sz="1600" b="1" dirty="0"/>
              <a:t>( )</a:t>
            </a:r>
            <a:r>
              <a:rPr lang="en-US" sz="1600" dirty="0"/>
              <a:t>Returns true if the invoking map is empty. Otherwise, returns false.</a:t>
            </a:r>
          </a:p>
          <a:p>
            <a:pPr>
              <a:buFont typeface="Wingdings" panose="05000000000000000000" pitchFamily="2" charset="2"/>
              <a:buChar char="Ø"/>
            </a:pPr>
            <a:endParaRPr lang="en-US" sz="1600" b="1" dirty="0" smtClean="0"/>
          </a:p>
          <a:p>
            <a:pPr>
              <a:buFont typeface="Wingdings" panose="05000000000000000000" pitchFamily="2" charset="2"/>
              <a:buChar char="Ø"/>
            </a:pPr>
            <a:r>
              <a:rPr lang="en-US" sz="1600" b="1" dirty="0" smtClean="0"/>
              <a:t>Set </a:t>
            </a:r>
            <a:r>
              <a:rPr lang="en-US" sz="1600" b="1" dirty="0" err="1"/>
              <a:t>keySet</a:t>
            </a:r>
            <a:r>
              <a:rPr lang="en-US" sz="1600" b="1" dirty="0"/>
              <a:t>( )</a:t>
            </a:r>
            <a:r>
              <a:rPr lang="en-US" sz="1600" dirty="0"/>
              <a:t>Returns a Set that contains the keys in the invoking map. This method provides a set-view of the keys in the invoking map.</a:t>
            </a:r>
          </a:p>
          <a:p>
            <a:pPr>
              <a:buFont typeface="Wingdings" panose="05000000000000000000" pitchFamily="2" charset="2"/>
              <a:buChar char="Ø"/>
            </a:pPr>
            <a:endParaRPr lang="en-US" sz="1600" b="1" dirty="0" smtClean="0"/>
          </a:p>
          <a:p>
            <a:pPr>
              <a:buFont typeface="Wingdings" panose="05000000000000000000" pitchFamily="2" charset="2"/>
              <a:buChar char="Ø"/>
            </a:pPr>
            <a:r>
              <a:rPr lang="en-US" sz="1600" b="1" dirty="0" smtClean="0"/>
              <a:t>Object </a:t>
            </a:r>
            <a:r>
              <a:rPr lang="en-US" sz="1600" b="1" dirty="0"/>
              <a:t>put(Object k, Object v)</a:t>
            </a:r>
            <a:r>
              <a:rPr lang="en-US" sz="1600" dirty="0"/>
              <a:t>Puts an entry in the invoking map, overwriting any previous value associated with the key. The key and value are k and v, respectively. Returns null if the key did not already exist. Otherwise, the previous value linked to the key is returned.</a:t>
            </a:r>
            <a:endParaRPr lang="en-US" sz="1600" dirty="0"/>
          </a:p>
        </p:txBody>
      </p:sp>
      <p:sp>
        <p:nvSpPr>
          <p:cNvPr id="3" name="Title 2"/>
          <p:cNvSpPr>
            <a:spLocks noGrp="1"/>
          </p:cNvSpPr>
          <p:nvPr>
            <p:ph type="title"/>
          </p:nvPr>
        </p:nvSpPr>
        <p:spPr/>
        <p:txBody>
          <a:bodyPr/>
          <a:lstStyle/>
          <a:p>
            <a:r>
              <a:rPr lang="en-US" dirty="0" smtClean="0"/>
              <a:t>THE MAP METHODS</a:t>
            </a:r>
            <a:endParaRPr lang="en-US"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17</a:t>
            </a:fld>
            <a:endParaRPr lang="es-MX" dirty="0"/>
          </a:p>
        </p:txBody>
      </p:sp>
    </p:spTree>
    <p:extLst>
      <p:ext uri="{BB962C8B-B14F-4D97-AF65-F5344CB8AC3E}">
        <p14:creationId xmlns:p14="http://schemas.microsoft.com/office/powerpoint/2010/main" val="3114442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buFont typeface="Wingdings" panose="05000000000000000000" pitchFamily="2" charset="2"/>
              <a:buChar char="Ø"/>
            </a:pPr>
            <a:r>
              <a:rPr lang="en-US" sz="1600" b="1" dirty="0"/>
              <a:t>Object put(Object k, Object v)</a:t>
            </a:r>
            <a:r>
              <a:rPr lang="en-US" sz="1600" dirty="0"/>
              <a:t>Puts an entry in the invoking map, overwriting any previous value associated with the key. The key and value are k and v, respectively. Returns null if the key did not already exist. Otherwise, the previous value linked to the key is returned</a:t>
            </a:r>
            <a:r>
              <a:rPr lang="en-US" sz="1600" dirty="0" smtClean="0"/>
              <a:t>.</a:t>
            </a:r>
          </a:p>
          <a:p>
            <a:pPr>
              <a:buFont typeface="Wingdings" panose="05000000000000000000" pitchFamily="2" charset="2"/>
              <a:buChar char="Ø"/>
            </a:pPr>
            <a:endParaRPr lang="en-US" sz="1600" dirty="0"/>
          </a:p>
          <a:p>
            <a:pPr>
              <a:buFont typeface="Wingdings" panose="05000000000000000000" pitchFamily="2" charset="2"/>
              <a:buChar char="Ø"/>
            </a:pPr>
            <a:r>
              <a:rPr lang="en-US" sz="1600" b="1" dirty="0"/>
              <a:t>void </a:t>
            </a:r>
            <a:r>
              <a:rPr lang="en-US" sz="1600" b="1" dirty="0" err="1"/>
              <a:t>putAll</a:t>
            </a:r>
            <a:r>
              <a:rPr lang="en-US" sz="1600" b="1" dirty="0"/>
              <a:t>(Map m)</a:t>
            </a:r>
            <a:r>
              <a:rPr lang="en-US" sz="1600" dirty="0"/>
              <a:t>Puts all the entries from m into this map</a:t>
            </a:r>
            <a:r>
              <a:rPr lang="en-US" sz="1600" dirty="0" smtClean="0"/>
              <a:t>.</a:t>
            </a:r>
          </a:p>
          <a:p>
            <a:pPr>
              <a:buFont typeface="Wingdings" panose="05000000000000000000" pitchFamily="2" charset="2"/>
              <a:buChar char="Ø"/>
            </a:pPr>
            <a:endParaRPr lang="en-US" sz="1600" dirty="0"/>
          </a:p>
          <a:p>
            <a:pPr>
              <a:buFont typeface="Wingdings" panose="05000000000000000000" pitchFamily="2" charset="2"/>
              <a:buChar char="Ø"/>
            </a:pPr>
            <a:r>
              <a:rPr lang="en-US" sz="1600" b="1" dirty="0"/>
              <a:t>Object remove(Object k)</a:t>
            </a:r>
            <a:r>
              <a:rPr lang="en-US" sz="1600" dirty="0"/>
              <a:t>Removes the entry whose key equals k</a:t>
            </a:r>
            <a:r>
              <a:rPr lang="en-US" sz="1600" dirty="0" smtClean="0"/>
              <a:t>.</a:t>
            </a:r>
          </a:p>
          <a:p>
            <a:pPr>
              <a:buFont typeface="Wingdings" panose="05000000000000000000" pitchFamily="2" charset="2"/>
              <a:buChar char="Ø"/>
            </a:pPr>
            <a:endParaRPr lang="en-US" sz="1600" dirty="0"/>
          </a:p>
          <a:p>
            <a:pPr>
              <a:buFont typeface="Wingdings" panose="05000000000000000000" pitchFamily="2" charset="2"/>
              <a:buChar char="Ø"/>
            </a:pPr>
            <a:r>
              <a:rPr lang="en-US" sz="1600" b="1" dirty="0" err="1"/>
              <a:t>int</a:t>
            </a:r>
            <a:r>
              <a:rPr lang="en-US" sz="1600" b="1" dirty="0"/>
              <a:t> size( )</a:t>
            </a:r>
            <a:r>
              <a:rPr lang="en-US" sz="1600" dirty="0"/>
              <a:t>Returns the number of key/value pairs in the map</a:t>
            </a:r>
            <a:r>
              <a:rPr lang="en-US" sz="1600" dirty="0" smtClean="0"/>
              <a:t>.</a:t>
            </a:r>
          </a:p>
          <a:p>
            <a:pPr>
              <a:buFont typeface="Wingdings" panose="05000000000000000000" pitchFamily="2" charset="2"/>
              <a:buChar char="Ø"/>
            </a:pPr>
            <a:endParaRPr lang="en-US" sz="1600" dirty="0"/>
          </a:p>
          <a:p>
            <a:pPr>
              <a:buFont typeface="Wingdings" panose="05000000000000000000" pitchFamily="2" charset="2"/>
              <a:buChar char="Ø"/>
            </a:pPr>
            <a:r>
              <a:rPr lang="en-US" sz="1600" b="1" dirty="0"/>
              <a:t>Collection values( )</a:t>
            </a:r>
            <a:r>
              <a:rPr lang="en-US" sz="1600" dirty="0"/>
              <a:t>Returns a collection containing the values in the map. This method provides a collection-view of the values in the map.</a:t>
            </a:r>
          </a:p>
          <a:p>
            <a:pPr>
              <a:buFont typeface="Wingdings" panose="05000000000000000000" pitchFamily="2" charset="2"/>
              <a:buChar char="Ø"/>
            </a:pPr>
            <a:endParaRPr lang="en-US" sz="1600" dirty="0"/>
          </a:p>
        </p:txBody>
      </p:sp>
      <p:sp>
        <p:nvSpPr>
          <p:cNvPr id="3" name="Title 2"/>
          <p:cNvSpPr>
            <a:spLocks noGrp="1"/>
          </p:cNvSpPr>
          <p:nvPr>
            <p:ph type="title"/>
          </p:nvPr>
        </p:nvSpPr>
        <p:spPr/>
        <p:txBody>
          <a:bodyPr/>
          <a:lstStyle/>
          <a:p>
            <a:r>
              <a:rPr lang="en-US" dirty="0" smtClean="0"/>
              <a:t>THE MAP METHODS</a:t>
            </a:r>
            <a:endParaRPr lang="en-US"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18</a:t>
            </a:fld>
            <a:endParaRPr lang="es-MX" dirty="0"/>
          </a:p>
        </p:txBody>
      </p:sp>
    </p:spTree>
    <p:extLst>
      <p:ext uri="{BB962C8B-B14F-4D97-AF65-F5344CB8AC3E}">
        <p14:creationId xmlns:p14="http://schemas.microsoft.com/office/powerpoint/2010/main" val="577314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smtClean="0"/>
          </a:p>
          <a:p>
            <a:r>
              <a:rPr lang="en-US" dirty="0" smtClean="0"/>
              <a:t>A </a:t>
            </a:r>
            <a:r>
              <a:rPr lang="en-US" dirty="0"/>
              <a:t>Set is a Collection that cannot contain duplicate elements. It models the mathematical set abstraction</a:t>
            </a:r>
            <a:r>
              <a:rPr lang="en-US" dirty="0" smtClean="0"/>
              <a:t>.</a:t>
            </a:r>
          </a:p>
          <a:p>
            <a:endParaRPr lang="en-US" dirty="0"/>
          </a:p>
          <a:p>
            <a:r>
              <a:rPr lang="en-US" dirty="0"/>
              <a:t>The Set interface contains only methods inherited from Collection and adds the restriction that duplicate elements are prohibited</a:t>
            </a:r>
            <a:r>
              <a:rPr lang="en-US" dirty="0" smtClean="0"/>
              <a:t>.</a:t>
            </a:r>
          </a:p>
          <a:p>
            <a:endParaRPr lang="en-US" dirty="0"/>
          </a:p>
          <a:p>
            <a:r>
              <a:rPr lang="en-US" dirty="0"/>
              <a:t>Set also adds a stronger contract on the behavior of the equals and </a:t>
            </a:r>
            <a:r>
              <a:rPr lang="en-US" dirty="0" err="1"/>
              <a:t>hashCode</a:t>
            </a:r>
            <a:r>
              <a:rPr lang="en-US" dirty="0"/>
              <a:t> operations, allowing Set instances to be compared meaningfully even if their implementation types differ</a:t>
            </a:r>
            <a:r>
              <a:rPr lang="en-US" dirty="0" smtClean="0"/>
              <a:t>.</a:t>
            </a:r>
          </a:p>
          <a:p>
            <a:endParaRPr lang="en-US" dirty="0"/>
          </a:p>
          <a:p>
            <a:r>
              <a:rPr lang="en-US" dirty="0"/>
              <a:t>The methods declared by Set are summarized in the following table:</a:t>
            </a:r>
          </a:p>
        </p:txBody>
      </p:sp>
      <p:sp>
        <p:nvSpPr>
          <p:cNvPr id="3" name="Title 2"/>
          <p:cNvSpPr>
            <a:spLocks noGrp="1"/>
          </p:cNvSpPr>
          <p:nvPr>
            <p:ph type="title"/>
          </p:nvPr>
        </p:nvSpPr>
        <p:spPr/>
        <p:txBody>
          <a:bodyPr/>
          <a:lstStyle/>
          <a:p>
            <a:r>
              <a:rPr lang="en-US" dirty="0" smtClean="0"/>
              <a:t>THE SET INTERFACE</a:t>
            </a:r>
            <a:endParaRPr lang="en-US"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19</a:t>
            </a:fld>
            <a:endParaRPr lang="es-MX" dirty="0"/>
          </a:p>
        </p:txBody>
      </p:sp>
    </p:spTree>
    <p:extLst>
      <p:ext uri="{BB962C8B-B14F-4D97-AF65-F5344CB8AC3E}">
        <p14:creationId xmlns:p14="http://schemas.microsoft.com/office/powerpoint/2010/main" val="190086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2</a:t>
            </a:fld>
            <a:endParaRPr lang="es-MX" dirty="0"/>
          </a:p>
        </p:txBody>
      </p:sp>
    </p:spTree>
    <p:extLst>
      <p:ext uri="{BB962C8B-B14F-4D97-AF65-F5344CB8AC3E}">
        <p14:creationId xmlns:p14="http://schemas.microsoft.com/office/powerpoint/2010/main" val="3239706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buFont typeface="Courier New" panose="02070309020205020404" pitchFamily="49" charset="0"/>
              <a:buChar char="o"/>
            </a:pPr>
            <a:endParaRPr lang="en-US" sz="1600" b="1" dirty="0" smtClean="0"/>
          </a:p>
          <a:p>
            <a:pPr>
              <a:buFont typeface="Courier New" panose="02070309020205020404" pitchFamily="49" charset="0"/>
              <a:buChar char="o"/>
            </a:pPr>
            <a:r>
              <a:rPr lang="en-US" sz="1600" b="1" dirty="0" smtClean="0"/>
              <a:t>add</a:t>
            </a:r>
            <a:r>
              <a:rPr lang="en-US" sz="1600" b="1" dirty="0"/>
              <a:t>( )</a:t>
            </a:r>
            <a:r>
              <a:rPr lang="en-US" sz="1600" dirty="0"/>
              <a:t>Adds an object to the </a:t>
            </a:r>
            <a:r>
              <a:rPr lang="en-US" sz="1600" dirty="0" smtClean="0"/>
              <a:t>collection</a:t>
            </a:r>
          </a:p>
          <a:p>
            <a:pPr>
              <a:buFont typeface="Courier New" panose="02070309020205020404" pitchFamily="49" charset="0"/>
              <a:buChar char="o"/>
            </a:pPr>
            <a:endParaRPr lang="en-US" sz="1600" b="1" dirty="0" smtClean="0"/>
          </a:p>
          <a:p>
            <a:pPr>
              <a:buFont typeface="Courier New" panose="02070309020205020404" pitchFamily="49" charset="0"/>
              <a:buChar char="o"/>
            </a:pPr>
            <a:r>
              <a:rPr lang="en-US" sz="1600" b="1" dirty="0" smtClean="0"/>
              <a:t>clear</a:t>
            </a:r>
            <a:r>
              <a:rPr lang="en-US" sz="1600" b="1" dirty="0"/>
              <a:t>( )</a:t>
            </a:r>
            <a:r>
              <a:rPr lang="en-US" sz="1600" dirty="0"/>
              <a:t>Removes all objects from the collection</a:t>
            </a:r>
          </a:p>
          <a:p>
            <a:pPr>
              <a:buFont typeface="Courier New" panose="02070309020205020404" pitchFamily="49" charset="0"/>
              <a:buChar char="o"/>
            </a:pPr>
            <a:endParaRPr lang="en-US" sz="1600" b="1" dirty="0" smtClean="0"/>
          </a:p>
          <a:p>
            <a:pPr>
              <a:buFont typeface="Courier New" panose="02070309020205020404" pitchFamily="49" charset="0"/>
              <a:buChar char="o"/>
            </a:pPr>
            <a:r>
              <a:rPr lang="en-US" sz="1600" b="1" dirty="0" smtClean="0"/>
              <a:t>contains</a:t>
            </a:r>
            <a:r>
              <a:rPr lang="en-US" sz="1600" b="1" dirty="0"/>
              <a:t>( )</a:t>
            </a:r>
            <a:r>
              <a:rPr lang="en-US" sz="1600" dirty="0"/>
              <a:t>Returns true if a specified object is an element within the collection</a:t>
            </a:r>
          </a:p>
          <a:p>
            <a:pPr>
              <a:buFont typeface="Courier New" panose="02070309020205020404" pitchFamily="49" charset="0"/>
              <a:buChar char="o"/>
            </a:pPr>
            <a:endParaRPr lang="en-US" sz="1600" b="1" dirty="0" smtClean="0"/>
          </a:p>
          <a:p>
            <a:pPr>
              <a:buFont typeface="Courier New" panose="02070309020205020404" pitchFamily="49" charset="0"/>
              <a:buChar char="o"/>
            </a:pPr>
            <a:r>
              <a:rPr lang="en-US" sz="1600" b="1" dirty="0" err="1" smtClean="0"/>
              <a:t>isEmpty</a:t>
            </a:r>
            <a:r>
              <a:rPr lang="en-US" sz="1600" b="1" dirty="0"/>
              <a:t>( )</a:t>
            </a:r>
            <a:r>
              <a:rPr lang="en-US" sz="1600" dirty="0"/>
              <a:t>Returns true if the collection has no elements</a:t>
            </a:r>
          </a:p>
          <a:p>
            <a:pPr>
              <a:buFont typeface="Courier New" panose="02070309020205020404" pitchFamily="49" charset="0"/>
              <a:buChar char="o"/>
            </a:pPr>
            <a:endParaRPr lang="en-US" sz="1600" b="1" dirty="0" smtClean="0"/>
          </a:p>
          <a:p>
            <a:pPr>
              <a:buFont typeface="Courier New" panose="02070309020205020404" pitchFamily="49" charset="0"/>
              <a:buChar char="o"/>
            </a:pPr>
            <a:r>
              <a:rPr lang="en-US" sz="1600" b="1" dirty="0" smtClean="0"/>
              <a:t>iterator</a:t>
            </a:r>
            <a:r>
              <a:rPr lang="en-US" sz="1600" b="1" dirty="0"/>
              <a:t>( )</a:t>
            </a:r>
            <a:r>
              <a:rPr lang="en-US" sz="1600" dirty="0"/>
              <a:t>Returns an Iterator object for the collection which may be used to retrieve an object</a:t>
            </a:r>
          </a:p>
          <a:p>
            <a:pPr>
              <a:buFont typeface="Courier New" panose="02070309020205020404" pitchFamily="49" charset="0"/>
              <a:buChar char="o"/>
            </a:pPr>
            <a:endParaRPr lang="en-US" sz="1600" b="1" dirty="0" smtClean="0"/>
          </a:p>
          <a:p>
            <a:pPr>
              <a:buFont typeface="Courier New" panose="02070309020205020404" pitchFamily="49" charset="0"/>
              <a:buChar char="o"/>
            </a:pPr>
            <a:r>
              <a:rPr lang="en-US" sz="1600" b="1" dirty="0" smtClean="0"/>
              <a:t>remove</a:t>
            </a:r>
            <a:r>
              <a:rPr lang="en-US" sz="1600" b="1" dirty="0"/>
              <a:t>( )</a:t>
            </a:r>
            <a:r>
              <a:rPr lang="en-US" sz="1600" dirty="0"/>
              <a:t>Removes a specified object from the collection</a:t>
            </a:r>
          </a:p>
          <a:p>
            <a:pPr>
              <a:buFont typeface="Courier New" panose="02070309020205020404" pitchFamily="49" charset="0"/>
              <a:buChar char="o"/>
            </a:pPr>
            <a:r>
              <a:rPr lang="en-US" sz="1600" b="1" dirty="0"/>
              <a:t>size( )</a:t>
            </a:r>
            <a:r>
              <a:rPr lang="en-US" sz="1600" dirty="0"/>
              <a:t>Returns the number of elements in the collection</a:t>
            </a:r>
          </a:p>
          <a:p>
            <a:endParaRPr lang="en-US" dirty="0"/>
          </a:p>
        </p:txBody>
      </p:sp>
      <p:sp>
        <p:nvSpPr>
          <p:cNvPr id="3" name="Title 2"/>
          <p:cNvSpPr>
            <a:spLocks noGrp="1"/>
          </p:cNvSpPr>
          <p:nvPr>
            <p:ph type="title"/>
          </p:nvPr>
        </p:nvSpPr>
        <p:spPr/>
        <p:txBody>
          <a:bodyPr/>
          <a:lstStyle/>
          <a:p>
            <a:r>
              <a:rPr lang="en-US" dirty="0" smtClean="0"/>
              <a:t>THE SET METHODS</a:t>
            </a:r>
            <a:endParaRPr lang="en-US"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20</a:t>
            </a:fld>
            <a:endParaRPr lang="es-MX" dirty="0"/>
          </a:p>
        </p:txBody>
      </p:sp>
    </p:spTree>
    <p:extLst>
      <p:ext uri="{BB962C8B-B14F-4D97-AF65-F5344CB8AC3E}">
        <p14:creationId xmlns:p14="http://schemas.microsoft.com/office/powerpoint/2010/main" val="3640761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GENERICS</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21</a:t>
            </a:fld>
            <a:endParaRPr lang="es-MX" dirty="0"/>
          </a:p>
        </p:txBody>
      </p:sp>
    </p:spTree>
    <p:extLst>
      <p:ext uri="{BB962C8B-B14F-4D97-AF65-F5344CB8AC3E}">
        <p14:creationId xmlns:p14="http://schemas.microsoft.com/office/powerpoint/2010/main" val="2381883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1600" dirty="0"/>
              <a:t>It would be nice if we could write a single sort method that could sort the elements in an Integer array, a String array or an array of any type that supports ordering.</a:t>
            </a:r>
          </a:p>
          <a:p>
            <a:endParaRPr lang="en-US" sz="1600" dirty="0" smtClean="0"/>
          </a:p>
          <a:p>
            <a:r>
              <a:rPr lang="en-US" sz="1600" dirty="0" smtClean="0"/>
              <a:t>Java</a:t>
            </a:r>
            <a:r>
              <a:rPr lang="en-US" sz="1600" dirty="0"/>
              <a:t> </a:t>
            </a:r>
            <a:r>
              <a:rPr lang="en-US" sz="1600" b="1" dirty="0"/>
              <a:t>Generic</a:t>
            </a:r>
            <a:r>
              <a:rPr lang="en-US" sz="1600" dirty="0"/>
              <a:t> methods and generic classes enable programmers to specify, with a single method declaration, a set of related methods or, with a single class declaration, a set of related types, respectively.</a:t>
            </a:r>
          </a:p>
          <a:p>
            <a:endParaRPr lang="en-US" sz="1600" dirty="0" smtClean="0"/>
          </a:p>
          <a:p>
            <a:r>
              <a:rPr lang="en-US" sz="1600" dirty="0" smtClean="0"/>
              <a:t>Generics </a:t>
            </a:r>
            <a:r>
              <a:rPr lang="en-US" sz="1600" dirty="0"/>
              <a:t>also provide compile-time type safety that allows programmers to catch invalid types at compile time.</a:t>
            </a:r>
          </a:p>
          <a:p>
            <a:endParaRPr lang="en-US" sz="1600" dirty="0" smtClean="0"/>
          </a:p>
          <a:p>
            <a:r>
              <a:rPr lang="en-US" sz="1600" dirty="0" smtClean="0"/>
              <a:t>Using </a:t>
            </a:r>
            <a:r>
              <a:rPr lang="en-US" sz="1600" dirty="0"/>
              <a:t>Java Generic concept, we might write a generic method for sorting an array of objects, then invoke the generic method with Integer arrays, Double arrays, String arrays and so on, to sort the array elements.</a:t>
            </a:r>
          </a:p>
        </p:txBody>
      </p:sp>
      <p:sp>
        <p:nvSpPr>
          <p:cNvPr id="3" name="Title 2"/>
          <p:cNvSpPr>
            <a:spLocks noGrp="1"/>
          </p:cNvSpPr>
          <p:nvPr>
            <p:ph type="title"/>
          </p:nvPr>
        </p:nvSpPr>
        <p:spPr/>
        <p:txBody>
          <a:bodyPr/>
          <a:lstStyle/>
          <a:p>
            <a:r>
              <a:rPr lang="en-US" dirty="0" smtClean="0"/>
              <a:t>JAVA GENERICS</a:t>
            </a:r>
            <a:endParaRPr lang="en-US"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22</a:t>
            </a:fld>
            <a:endParaRPr lang="es-MX" dirty="0"/>
          </a:p>
        </p:txBody>
      </p:sp>
    </p:spTree>
    <p:extLst>
      <p:ext uri="{BB962C8B-B14F-4D97-AF65-F5344CB8AC3E}">
        <p14:creationId xmlns:p14="http://schemas.microsoft.com/office/powerpoint/2010/main" val="4132226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1600" dirty="0" smtClean="0"/>
          </a:p>
          <a:p>
            <a:r>
              <a:rPr lang="en-US" sz="1600" dirty="0" smtClean="0"/>
              <a:t>You </a:t>
            </a:r>
            <a:r>
              <a:rPr lang="en-US" sz="1600" dirty="0"/>
              <a:t>can write a single generic method declaration that can be called with arguments of different types. </a:t>
            </a:r>
            <a:endParaRPr lang="en-US" sz="1600" dirty="0" smtClean="0"/>
          </a:p>
          <a:p>
            <a:endParaRPr lang="en-US" sz="1600" dirty="0" smtClean="0"/>
          </a:p>
          <a:p>
            <a:r>
              <a:rPr lang="en-US" sz="1600" dirty="0" smtClean="0"/>
              <a:t>Based </a:t>
            </a:r>
            <a:r>
              <a:rPr lang="en-US" sz="1600" dirty="0"/>
              <a:t>on the types of the arguments passed to the generic method, the compiler handles each method call appropriately. </a:t>
            </a:r>
          </a:p>
        </p:txBody>
      </p:sp>
      <p:sp>
        <p:nvSpPr>
          <p:cNvPr id="3" name="Title 2"/>
          <p:cNvSpPr>
            <a:spLocks noGrp="1"/>
          </p:cNvSpPr>
          <p:nvPr>
            <p:ph type="title"/>
          </p:nvPr>
        </p:nvSpPr>
        <p:spPr/>
        <p:txBody>
          <a:bodyPr/>
          <a:lstStyle/>
          <a:p>
            <a:r>
              <a:rPr lang="en-US" dirty="0" smtClean="0"/>
              <a:t>GENERIS METHODS</a:t>
            </a:r>
            <a:endParaRPr lang="en-US"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23</a:t>
            </a:fld>
            <a:endParaRPr lang="es-MX" dirty="0"/>
          </a:p>
        </p:txBody>
      </p:sp>
    </p:spTree>
    <p:extLst>
      <p:ext uri="{BB962C8B-B14F-4D97-AF65-F5344CB8AC3E}">
        <p14:creationId xmlns:p14="http://schemas.microsoft.com/office/powerpoint/2010/main" val="3537854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1600" dirty="0" smtClean="0"/>
          </a:p>
          <a:p>
            <a:r>
              <a:rPr lang="en-US" sz="1600" dirty="0"/>
              <a:t>All generic method declarations have a type parameter section delimited by angle brackets (&lt; and &gt;) that precedes the method's return type ( &lt; E &gt; in the next example</a:t>
            </a:r>
            <a:r>
              <a:rPr lang="en-US" sz="1600" dirty="0" smtClean="0"/>
              <a:t>).</a:t>
            </a:r>
          </a:p>
          <a:p>
            <a:endParaRPr lang="en-US" sz="1600" dirty="0"/>
          </a:p>
          <a:p>
            <a:r>
              <a:rPr lang="en-US" sz="1600" dirty="0"/>
              <a:t>Each type parameter section contains one or more type parameters separated by commas. A type parameter, also known as a type variable, is an identifier that specifies a generic type name</a:t>
            </a:r>
            <a:r>
              <a:rPr lang="en-US" sz="1600" dirty="0" smtClean="0"/>
              <a:t>.</a:t>
            </a:r>
          </a:p>
          <a:p>
            <a:endParaRPr lang="en-US" sz="1600" dirty="0"/>
          </a:p>
          <a:p>
            <a:r>
              <a:rPr lang="en-US" sz="1600" dirty="0"/>
              <a:t>The type parameters can be used to declare the return type and act as placeholders for the types of the arguments passed to the generic method, which are known as actual type arguments</a:t>
            </a:r>
            <a:r>
              <a:rPr lang="en-US" sz="1600" dirty="0" smtClean="0"/>
              <a:t>.</a:t>
            </a:r>
          </a:p>
          <a:p>
            <a:endParaRPr lang="en-US" sz="1600" dirty="0"/>
          </a:p>
          <a:p>
            <a:r>
              <a:rPr lang="en-US" sz="1600" dirty="0"/>
              <a:t>A generic method's body is declared like that of any other method. Note that type parameters can represent only reference types, not primitive types (like </a:t>
            </a:r>
            <a:r>
              <a:rPr lang="en-US" sz="1600" dirty="0" err="1"/>
              <a:t>int</a:t>
            </a:r>
            <a:r>
              <a:rPr lang="en-US" sz="1600" dirty="0"/>
              <a:t>, double and char).</a:t>
            </a:r>
          </a:p>
        </p:txBody>
      </p:sp>
      <p:sp>
        <p:nvSpPr>
          <p:cNvPr id="3" name="Title 2"/>
          <p:cNvSpPr>
            <a:spLocks noGrp="1"/>
          </p:cNvSpPr>
          <p:nvPr>
            <p:ph type="title"/>
          </p:nvPr>
        </p:nvSpPr>
        <p:spPr/>
        <p:txBody>
          <a:bodyPr/>
          <a:lstStyle/>
          <a:p>
            <a:r>
              <a:rPr lang="en-US" dirty="0" smtClean="0"/>
              <a:t>GENERIC RULES:</a:t>
            </a:r>
            <a:endParaRPr lang="en-US"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24</a:t>
            </a:fld>
            <a:endParaRPr lang="es-MX" dirty="0"/>
          </a:p>
        </p:txBody>
      </p:sp>
    </p:spTree>
    <p:extLst>
      <p:ext uri="{BB962C8B-B14F-4D97-AF65-F5344CB8AC3E}">
        <p14:creationId xmlns:p14="http://schemas.microsoft.com/office/powerpoint/2010/main" val="4280466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6520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pPr algn="just"/>
            <a:r>
              <a:rPr lang="en-US" dirty="0" smtClean="0"/>
              <a:t>This presentation is an introductory course to the Java Collection Framework, the student will learn the following</a:t>
            </a:r>
          </a:p>
          <a:p>
            <a:pPr algn="just"/>
            <a:endParaRPr lang="en-US" dirty="0" smtClean="0"/>
          </a:p>
          <a:p>
            <a:pPr algn="just"/>
            <a:endParaRPr lang="en-US" dirty="0"/>
          </a:p>
          <a:p>
            <a:pPr algn="just"/>
            <a:endParaRPr lang="en-US" dirty="0" smtClean="0"/>
          </a:p>
          <a:p>
            <a:pPr algn="just"/>
            <a:r>
              <a:rPr lang="en-US" dirty="0" smtClean="0"/>
              <a:t>Collection </a:t>
            </a:r>
            <a:r>
              <a:rPr lang="en-US" dirty="0" smtClean="0"/>
              <a:t>core interfaces and classes</a:t>
            </a:r>
          </a:p>
          <a:p>
            <a:pPr marL="827088" lvl="2" indent="-285750" algn="just">
              <a:buFont typeface="Wingdings" panose="05000000000000000000" pitchFamily="2" charset="2"/>
              <a:buChar char="q"/>
            </a:pPr>
            <a:r>
              <a:rPr lang="en-US" dirty="0" smtClean="0"/>
              <a:t>Collections</a:t>
            </a:r>
          </a:p>
          <a:p>
            <a:pPr marL="827088" lvl="2" indent="-285750" algn="just">
              <a:buFont typeface="Wingdings" panose="05000000000000000000" pitchFamily="2" charset="2"/>
              <a:buChar char="q"/>
            </a:pPr>
            <a:r>
              <a:rPr lang="en-US" dirty="0" smtClean="0"/>
              <a:t>List</a:t>
            </a:r>
            <a:endParaRPr lang="en-US" dirty="0" smtClean="0"/>
          </a:p>
          <a:p>
            <a:pPr marL="827088" lvl="2" indent="-285750" algn="just">
              <a:buFont typeface="Wingdings" panose="05000000000000000000" pitchFamily="2" charset="2"/>
              <a:buChar char="q"/>
            </a:pPr>
            <a:r>
              <a:rPr lang="en-US" dirty="0" smtClean="0"/>
              <a:t>Map</a:t>
            </a:r>
          </a:p>
          <a:p>
            <a:pPr marL="827088" lvl="2" indent="-285750" algn="just">
              <a:buFont typeface="Wingdings" panose="05000000000000000000" pitchFamily="2" charset="2"/>
              <a:buChar char="q"/>
            </a:pPr>
            <a:r>
              <a:rPr lang="en-US" dirty="0" smtClean="0"/>
              <a:t>Set</a:t>
            </a:r>
            <a:endParaRPr lang="en-US" dirty="0" smtClean="0"/>
          </a:p>
          <a:p>
            <a:pPr algn="just"/>
            <a:endParaRPr lang="en-US" dirty="0" smtClean="0"/>
          </a:p>
          <a:p>
            <a:pPr algn="just"/>
            <a:endParaRPr lang="es-MX" dirty="0" smtClean="0"/>
          </a:p>
          <a:p>
            <a:endParaRPr lang="es-MX" dirty="0"/>
          </a:p>
        </p:txBody>
      </p:sp>
      <p:sp>
        <p:nvSpPr>
          <p:cNvPr id="5" name="Title 4"/>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4"/>
          </p:nvPr>
        </p:nvSpPr>
        <p:spPr/>
        <p:txBody>
          <a:bodyPr/>
          <a:lstStyle/>
          <a:p>
            <a:pPr>
              <a:defRPr/>
            </a:pPr>
            <a:fld id="{089D7D86-832A-4DD4-916D-D72B56E0061E}" type="slidenum">
              <a:rPr lang="en-US" smtClean="0"/>
              <a:pPr>
                <a:defRPr/>
              </a:pPr>
              <a:t>3</a:t>
            </a:fld>
            <a:endParaRPr lang="en-US" dirty="0"/>
          </a:p>
        </p:txBody>
      </p:sp>
    </p:spTree>
    <p:extLst>
      <p:ext uri="{BB962C8B-B14F-4D97-AF65-F5344CB8AC3E}">
        <p14:creationId xmlns:p14="http://schemas.microsoft.com/office/powerpoint/2010/main" val="2847781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smtClean="0"/>
              <a:t>WHAT </a:t>
            </a:r>
            <a:r>
              <a:rPr lang="en-US" sz="2400" dirty="0" smtClean="0"/>
              <a:t>IS GENERICS </a:t>
            </a:r>
            <a:r>
              <a:rPr lang="en-US" sz="2400" dirty="0" smtClean="0"/>
              <a:t>COLLECTIONS?</a:t>
            </a:r>
            <a:endParaRPr lang="es-MX" sz="2400"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4</a:t>
            </a:fld>
            <a:endParaRPr lang="es-MX" dirty="0"/>
          </a:p>
        </p:txBody>
      </p:sp>
    </p:spTree>
    <p:extLst>
      <p:ext uri="{BB962C8B-B14F-4D97-AF65-F5344CB8AC3E}">
        <p14:creationId xmlns:p14="http://schemas.microsoft.com/office/powerpoint/2010/main" val="3239706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endParaRPr lang="en-US" dirty="0" smtClean="0"/>
          </a:p>
          <a:p>
            <a:pPr lvl="0"/>
            <a:endParaRPr lang="en-US" dirty="0"/>
          </a:p>
          <a:p>
            <a:pPr lvl="0"/>
            <a:r>
              <a:rPr lang="en-US" dirty="0" smtClean="0"/>
              <a:t>Prior </a:t>
            </a:r>
            <a:r>
              <a:rPr lang="en-US" dirty="0"/>
              <a:t>to Java 2, Java provided ad hoc classes such as </a:t>
            </a:r>
            <a:r>
              <a:rPr lang="en-US" b="1" dirty="0"/>
              <a:t>Dictionary, Vector, Stack</a:t>
            </a:r>
            <a:r>
              <a:rPr lang="en-US" dirty="0"/>
              <a:t>, </a:t>
            </a:r>
            <a:r>
              <a:rPr lang="en-US" dirty="0" err="1"/>
              <a:t>and</a:t>
            </a:r>
            <a:r>
              <a:rPr lang="en-US" b="1" dirty="0" err="1"/>
              <a:t>Properties</a:t>
            </a:r>
            <a:r>
              <a:rPr lang="en-US" dirty="0"/>
              <a:t> to store and manipulate groups of objects. Although these classes were quite useful, they lacked a central, unifying theme. </a:t>
            </a:r>
            <a:endParaRPr lang="en-US" dirty="0" smtClean="0"/>
          </a:p>
          <a:p>
            <a:pPr lvl="0"/>
            <a:endParaRPr lang="en-US" dirty="0"/>
          </a:p>
          <a:p>
            <a:pPr lvl="0"/>
            <a:r>
              <a:rPr lang="en-US" dirty="0" smtClean="0"/>
              <a:t>Thus</a:t>
            </a:r>
            <a:r>
              <a:rPr lang="en-US" dirty="0"/>
              <a:t>, the way that you used Vector was different from the way that you used Properties.</a:t>
            </a:r>
            <a:endParaRPr lang="es-MX" dirty="0"/>
          </a:p>
        </p:txBody>
      </p:sp>
      <p:sp>
        <p:nvSpPr>
          <p:cNvPr id="3" name="Title 2"/>
          <p:cNvSpPr>
            <a:spLocks noGrp="1"/>
          </p:cNvSpPr>
          <p:nvPr>
            <p:ph type="title"/>
          </p:nvPr>
        </p:nvSpPr>
        <p:spPr/>
        <p:txBody>
          <a:bodyPr/>
          <a:lstStyle/>
          <a:p>
            <a:r>
              <a:rPr lang="en-US" dirty="0" smtClean="0"/>
              <a:t>COLLECTIONS IN </a:t>
            </a:r>
            <a:r>
              <a:rPr lang="en-US" dirty="0" smtClean="0"/>
              <a:t>A NUTSHELL</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5</a:t>
            </a:fld>
            <a:endParaRPr lang="es-MX"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7200" y="980728"/>
            <a:ext cx="8208912" cy="4965019"/>
          </a:xfrm>
        </p:spPr>
        <p:txBody>
          <a:bodyPr/>
          <a:lstStyle/>
          <a:p>
            <a:pPr marL="0" indent="0">
              <a:buNone/>
            </a:pPr>
            <a:endParaRPr lang="en-US" dirty="0" smtClean="0"/>
          </a:p>
          <a:p>
            <a:r>
              <a:rPr lang="en-US" dirty="0" smtClean="0"/>
              <a:t>The </a:t>
            </a:r>
            <a:r>
              <a:rPr lang="en-US" dirty="0"/>
              <a:t>collections framework was designed to meet several goals</a:t>
            </a:r>
            <a:r>
              <a:rPr lang="en-US" dirty="0" smtClean="0"/>
              <a:t>.</a:t>
            </a:r>
          </a:p>
          <a:p>
            <a:endParaRPr lang="en-US" dirty="0"/>
          </a:p>
          <a:p>
            <a:r>
              <a:rPr lang="en-US" dirty="0"/>
              <a:t>The framework had to be high-performance. The implementations for the fundamental collections (dynamic arrays, linked lists, trees, and </a:t>
            </a:r>
            <a:r>
              <a:rPr lang="en-US" dirty="0" err="1"/>
              <a:t>hashtables</a:t>
            </a:r>
            <a:r>
              <a:rPr lang="en-US" dirty="0"/>
              <a:t>) are highly efficient</a:t>
            </a:r>
            <a:r>
              <a:rPr lang="en-US" dirty="0" smtClean="0"/>
              <a:t>.</a:t>
            </a:r>
          </a:p>
          <a:p>
            <a:endParaRPr lang="en-US" dirty="0"/>
          </a:p>
          <a:p>
            <a:r>
              <a:rPr lang="en-US" dirty="0"/>
              <a:t>The framework had to allow different types of collections to work in a similar manner and with a high degree of interoperability</a:t>
            </a:r>
            <a:r>
              <a:rPr lang="en-US" dirty="0" smtClean="0"/>
              <a:t>.</a:t>
            </a:r>
          </a:p>
          <a:p>
            <a:endParaRPr lang="en-US" dirty="0"/>
          </a:p>
          <a:p>
            <a:r>
              <a:rPr lang="en-US" dirty="0"/>
              <a:t>Extending and/or adapting a collection had to be easy</a:t>
            </a:r>
            <a:r>
              <a:rPr lang="en-US" dirty="0" smtClean="0"/>
              <a:t>.</a:t>
            </a:r>
            <a:endParaRPr lang="en-US" dirty="0"/>
          </a:p>
          <a:p>
            <a:endParaRPr lang="en-US" dirty="0" smtClean="0"/>
          </a:p>
          <a:p>
            <a:r>
              <a:rPr lang="en-US" dirty="0"/>
              <a:t>Towards this end, the entire collections framework is designed around a set of standard interfaces. Several standard implementations such as </a:t>
            </a:r>
            <a:r>
              <a:rPr lang="en-US" b="1" dirty="0" err="1"/>
              <a:t>LinkedList</a:t>
            </a:r>
            <a:r>
              <a:rPr lang="en-US" b="1" dirty="0"/>
              <a:t>, </a:t>
            </a:r>
            <a:r>
              <a:rPr lang="en-US" b="1" dirty="0" err="1"/>
              <a:t>HashSet</a:t>
            </a:r>
            <a:r>
              <a:rPr lang="en-US" b="1" dirty="0"/>
              <a:t>,</a:t>
            </a:r>
            <a:r>
              <a:rPr lang="en-US" dirty="0"/>
              <a:t> and </a:t>
            </a:r>
            <a:r>
              <a:rPr lang="en-US" b="1" dirty="0" err="1"/>
              <a:t>TreeSet</a:t>
            </a:r>
            <a:r>
              <a:rPr lang="en-US" dirty="0"/>
              <a:t>, of these interfaces are provided that you may use as-is and you may also implement your own collection, if you choose.</a:t>
            </a:r>
            <a:endParaRPr lang="en-US" dirty="0"/>
          </a:p>
        </p:txBody>
      </p:sp>
      <p:sp>
        <p:nvSpPr>
          <p:cNvPr id="3" name="Title 2"/>
          <p:cNvSpPr>
            <a:spLocks noGrp="1"/>
          </p:cNvSpPr>
          <p:nvPr>
            <p:ph type="title"/>
          </p:nvPr>
        </p:nvSpPr>
        <p:spPr/>
        <p:txBody>
          <a:bodyPr/>
          <a:lstStyle/>
          <a:p>
            <a:r>
              <a:rPr lang="en-US" dirty="0" smtClean="0"/>
              <a:t>WHAT FOR?</a:t>
            </a:r>
            <a:endParaRPr lang="en-US"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6</a:t>
            </a:fld>
            <a:endParaRPr lang="es-MX" dirty="0"/>
          </a:p>
        </p:txBody>
      </p:sp>
    </p:spTree>
    <p:extLst>
      <p:ext uri="{BB962C8B-B14F-4D97-AF65-F5344CB8AC3E}">
        <p14:creationId xmlns:p14="http://schemas.microsoft.com/office/powerpoint/2010/main" val="548020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GENERAL CONCEPTS</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7</a:t>
            </a:fld>
            <a:endParaRPr lang="es-MX" dirty="0"/>
          </a:p>
        </p:txBody>
      </p:sp>
    </p:spTree>
    <p:extLst>
      <p:ext uri="{BB962C8B-B14F-4D97-AF65-F5344CB8AC3E}">
        <p14:creationId xmlns:p14="http://schemas.microsoft.com/office/powerpoint/2010/main" val="3239706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 collections framework is a unified architecture for representing and manipulating collections. All collections frameworks contain the following:</a:t>
            </a:r>
          </a:p>
          <a:p>
            <a:endParaRPr lang="en-US" b="1" dirty="0" smtClean="0"/>
          </a:p>
          <a:p>
            <a:r>
              <a:rPr lang="en-US" b="1" dirty="0" smtClean="0"/>
              <a:t>Interfaces</a:t>
            </a:r>
            <a:r>
              <a:rPr lang="en-US" b="1" dirty="0"/>
              <a:t>:</a:t>
            </a:r>
            <a:r>
              <a:rPr lang="en-US" dirty="0"/>
              <a:t> These are abstract data types that represent collections. Interfaces allow collections to be manipulated independently of the details of their representation. In object-oriented languages, interfaces generally form a hierarchy.</a:t>
            </a:r>
          </a:p>
          <a:p>
            <a:endParaRPr lang="en-US" b="1" dirty="0" smtClean="0"/>
          </a:p>
          <a:p>
            <a:r>
              <a:rPr lang="en-US" b="1" dirty="0" smtClean="0"/>
              <a:t>Implementations</a:t>
            </a:r>
            <a:r>
              <a:rPr lang="en-US" b="1" dirty="0"/>
              <a:t>, i.e., Classes:</a:t>
            </a:r>
            <a:r>
              <a:rPr lang="en-US" dirty="0"/>
              <a:t> These are the concrete implementations of the collection interfaces. In essence, they are reusable data structures.</a:t>
            </a:r>
          </a:p>
          <a:p>
            <a:endParaRPr lang="en-US" b="1" dirty="0" smtClean="0"/>
          </a:p>
          <a:p>
            <a:r>
              <a:rPr lang="en-US" b="1" dirty="0" smtClean="0"/>
              <a:t>Algorithms</a:t>
            </a:r>
            <a:r>
              <a:rPr lang="en-US" b="1" dirty="0"/>
              <a:t>:</a:t>
            </a:r>
            <a:r>
              <a:rPr lang="en-US" dirty="0"/>
              <a:t>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a:t>
            </a:r>
          </a:p>
          <a:p>
            <a:endParaRPr lang="en-US" sz="1400" dirty="0" smtClean="0"/>
          </a:p>
        </p:txBody>
      </p:sp>
      <p:sp>
        <p:nvSpPr>
          <p:cNvPr id="3" name="Title 2"/>
          <p:cNvSpPr>
            <a:spLocks noGrp="1"/>
          </p:cNvSpPr>
          <p:nvPr>
            <p:ph type="title"/>
          </p:nvPr>
        </p:nvSpPr>
        <p:spPr/>
        <p:txBody>
          <a:bodyPr/>
          <a:lstStyle/>
          <a:p>
            <a:r>
              <a:rPr lang="en-US" dirty="0" smtClean="0"/>
              <a:t>GENERAL CONCEPTS</a:t>
            </a:r>
            <a:endParaRPr lang="en-US"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8</a:t>
            </a:fld>
            <a:endParaRPr lang="es-MX"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sz="1600" dirty="0" smtClean="0"/>
              <a:t>The </a:t>
            </a:r>
            <a:r>
              <a:rPr lang="en-US" sz="1600" dirty="0" err="1" smtClean="0"/>
              <a:t>java.util</a:t>
            </a:r>
            <a:r>
              <a:rPr lang="en-US" sz="1600" dirty="0" smtClean="0"/>
              <a:t> package contains a group of interfaces referred to as the collections</a:t>
            </a:r>
            <a:r>
              <a:rPr lang="en-US" sz="1600" i="1" dirty="0" smtClean="0"/>
              <a:t> </a:t>
            </a:r>
            <a:r>
              <a:rPr lang="en-US" sz="1600" dirty="0" smtClean="0"/>
              <a:t>interfaces</a:t>
            </a:r>
            <a:r>
              <a:rPr lang="en-US" sz="1600" i="1" dirty="0" smtClean="0"/>
              <a:t> </a:t>
            </a:r>
            <a:r>
              <a:rPr lang="en-US" sz="1600" dirty="0" smtClean="0"/>
              <a:t>to represent the various types of collections. The root interface of the collections interfaces is Collection. There are different types of collections, and the sub interfaces of Collection reflect these various types of collections, as follows:</a:t>
            </a:r>
            <a:endParaRPr lang="es-MX" sz="1600" dirty="0" smtClean="0"/>
          </a:p>
          <a:p>
            <a:pPr algn="just"/>
            <a:endParaRPr lang="en-US" sz="1600" b="1" dirty="0" smtClean="0"/>
          </a:p>
          <a:p>
            <a:pPr algn="just"/>
            <a:r>
              <a:rPr lang="en-US" sz="1600" b="1" dirty="0" smtClean="0"/>
              <a:t>Lists </a:t>
            </a:r>
            <a:r>
              <a:rPr lang="en-US" sz="1600" dirty="0" smtClean="0"/>
              <a:t>A list</a:t>
            </a:r>
            <a:r>
              <a:rPr lang="en-US" sz="1600" i="1" dirty="0" smtClean="0"/>
              <a:t> </a:t>
            </a:r>
            <a:r>
              <a:rPr lang="en-US" sz="1600" dirty="0" smtClean="0"/>
              <a:t>is an ordered collection of elements that allows duplicate entries. Lists implement the List interface, and elements in a list can be accessed by an integer index.</a:t>
            </a:r>
            <a:endParaRPr lang="es-MX" sz="1600" dirty="0" smtClean="0"/>
          </a:p>
          <a:p>
            <a:pPr algn="just"/>
            <a:endParaRPr lang="en-US" sz="1600" b="1" dirty="0" smtClean="0"/>
          </a:p>
          <a:p>
            <a:pPr algn="just"/>
            <a:r>
              <a:rPr lang="en-US" sz="1600" b="1" dirty="0" smtClean="0"/>
              <a:t>Sets </a:t>
            </a:r>
            <a:r>
              <a:rPr lang="en-US" sz="1600" dirty="0" smtClean="0"/>
              <a:t>A </a:t>
            </a:r>
            <a:r>
              <a:rPr lang="en-US" sz="1600" i="1" dirty="0" smtClean="0"/>
              <a:t>set </a:t>
            </a:r>
            <a:r>
              <a:rPr lang="en-US" sz="1600" dirty="0" smtClean="0"/>
              <a:t>is a collection that does not allow duplicate entries. Sets implement the Set interface.</a:t>
            </a:r>
            <a:endParaRPr lang="es-MX" sz="1600" dirty="0" smtClean="0"/>
          </a:p>
          <a:p>
            <a:pPr algn="just"/>
            <a:endParaRPr lang="en-US" sz="1600" b="1" dirty="0" smtClean="0"/>
          </a:p>
          <a:p>
            <a:pPr algn="just"/>
            <a:r>
              <a:rPr lang="en-US" sz="1600" b="1" dirty="0" smtClean="0"/>
              <a:t>Maps </a:t>
            </a:r>
            <a:r>
              <a:rPr lang="en-US" sz="1600" dirty="0" smtClean="0"/>
              <a:t>A map</a:t>
            </a:r>
            <a:r>
              <a:rPr lang="en-US" sz="1600" i="1" dirty="0" smtClean="0"/>
              <a:t> </a:t>
            </a:r>
            <a:r>
              <a:rPr lang="en-US" sz="1600" dirty="0" smtClean="0"/>
              <a:t>is a collection that maps keys to values, with no duplicate keys allowed.</a:t>
            </a:r>
            <a:endParaRPr lang="es-MX" sz="1600" dirty="0" smtClean="0"/>
          </a:p>
          <a:p>
            <a:pPr algn="just"/>
            <a:r>
              <a:rPr lang="en-US" sz="1600" dirty="0" smtClean="0"/>
              <a:t>The elements in a map are key - value pairs. Maps implement the Map interface, which is unique because the Map interface is not a sub interface of Collection like the other types of collections.</a:t>
            </a:r>
            <a:endParaRPr lang="es-MX" sz="1600" dirty="0" smtClean="0"/>
          </a:p>
          <a:p>
            <a:endParaRPr lang="es-MX" dirty="0"/>
          </a:p>
        </p:txBody>
      </p:sp>
      <p:sp>
        <p:nvSpPr>
          <p:cNvPr id="3" name="Title 2"/>
          <p:cNvSpPr>
            <a:spLocks noGrp="1"/>
          </p:cNvSpPr>
          <p:nvPr>
            <p:ph type="title"/>
          </p:nvPr>
        </p:nvSpPr>
        <p:spPr/>
        <p:txBody>
          <a:bodyPr/>
          <a:lstStyle/>
          <a:p>
            <a:r>
              <a:rPr lang="en-US" sz="2800" dirty="0" smtClean="0"/>
              <a:t>GENERAL CONCEPTS - COLLECTIONS BASIC CLASSES AND INTERFACES</a:t>
            </a:r>
            <a:endParaRPr lang="es-MX" sz="2800"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9</a:t>
            </a:fld>
            <a:endParaRPr lang="es-MX" dirty="0"/>
          </a:p>
        </p:txBody>
      </p:sp>
    </p:spTree>
  </p:cSld>
  <p:clrMapOvr>
    <a:masterClrMapping/>
  </p:clrMapOvr>
</p:sld>
</file>

<file path=ppt/theme/theme1.xml><?xml version="1.0" encoding="utf-8"?>
<a:theme xmlns:a="http://schemas.openxmlformats.org/drawingml/2006/main" name="PPT_Public_PT_2013">
  <a:themeElements>
    <a:clrScheme name="Softtek 2013">
      <a:dk1>
        <a:srgbClr val="2B2D2E"/>
      </a:dk1>
      <a:lt1>
        <a:srgbClr val="FFFFFF"/>
      </a:lt1>
      <a:dk2>
        <a:srgbClr val="008CD2"/>
      </a:dk2>
      <a:lt2>
        <a:srgbClr val="FFFFFF"/>
      </a:lt2>
      <a:accent1>
        <a:srgbClr val="FF6600"/>
      </a:accent1>
      <a:accent2>
        <a:srgbClr val="004569"/>
      </a:accent2>
      <a:accent3>
        <a:srgbClr val="00CC66"/>
      </a:accent3>
      <a:accent4>
        <a:srgbClr val="990000"/>
      </a:accent4>
      <a:accent5>
        <a:srgbClr val="542378"/>
      </a:accent5>
      <a:accent6>
        <a:srgbClr val="006633"/>
      </a:accent6>
      <a:hlink>
        <a:srgbClr val="00B0F0"/>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al_Logo/ Upper layout">
  <a:themeElements>
    <a:clrScheme name="Softtek 2013">
      <a:dk1>
        <a:srgbClr val="2B2D2E"/>
      </a:dk1>
      <a:lt1>
        <a:srgbClr val="FFFFFF"/>
      </a:lt1>
      <a:dk2>
        <a:srgbClr val="008CD2"/>
      </a:dk2>
      <a:lt2>
        <a:srgbClr val="FFFFFF"/>
      </a:lt2>
      <a:accent1>
        <a:srgbClr val="FF6600"/>
      </a:accent1>
      <a:accent2>
        <a:srgbClr val="004569"/>
      </a:accent2>
      <a:accent3>
        <a:srgbClr val="00CC66"/>
      </a:accent3>
      <a:accent4>
        <a:srgbClr val="990000"/>
      </a:accent4>
      <a:accent5>
        <a:srgbClr val="542378"/>
      </a:accent5>
      <a:accent6>
        <a:srgbClr val="006633"/>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PPT_Public_PT_2013.potx</Template>
  <TotalTime>1743</TotalTime>
  <Words>1551</Words>
  <Application>Microsoft Office PowerPoint</Application>
  <PresentationFormat>On-screen Show (4:3)</PresentationFormat>
  <Paragraphs>208</Paragraphs>
  <Slides>25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Arial Rounded MT Bold</vt:lpstr>
      <vt:lpstr>Calibri</vt:lpstr>
      <vt:lpstr>Courier New</vt:lpstr>
      <vt:lpstr>Rockwell</vt:lpstr>
      <vt:lpstr>Wingdings</vt:lpstr>
      <vt:lpstr>PPT_Public_PT_2013</vt:lpstr>
      <vt:lpstr>Original_Logo/ Upper layout</vt:lpstr>
      <vt:lpstr>Java Advanced</vt:lpstr>
      <vt:lpstr>AGENDA</vt:lpstr>
      <vt:lpstr>AGENDA</vt:lpstr>
      <vt:lpstr>WHAT IS GENERICS COLLECTIONS?</vt:lpstr>
      <vt:lpstr>COLLECTIONS IN A NUTSHELL</vt:lpstr>
      <vt:lpstr>WHAT FOR?</vt:lpstr>
      <vt:lpstr>GENERAL CONCEPTS</vt:lpstr>
      <vt:lpstr>GENERAL CONCEPTS</vt:lpstr>
      <vt:lpstr>GENERAL CONCEPTS - COLLECTIONS BASIC CLASSES AND INTERFACES</vt:lpstr>
      <vt:lpstr>GENERAL CONCEPTS - COLLECTIONS BASIC CLASSES AND INTERFACES</vt:lpstr>
      <vt:lpstr>THE LIST INTERFACE</vt:lpstr>
      <vt:lpstr>THE LIST METHODS</vt:lpstr>
      <vt:lpstr>THE LIST METHODS</vt:lpstr>
      <vt:lpstr>THE LIST METHODS</vt:lpstr>
      <vt:lpstr>THE MAP INTERFACE</vt:lpstr>
      <vt:lpstr>THE MAP METHODS</vt:lpstr>
      <vt:lpstr>THE MAP METHODS</vt:lpstr>
      <vt:lpstr>THE MAP METHODS</vt:lpstr>
      <vt:lpstr>THE SET INTERFACE</vt:lpstr>
      <vt:lpstr>THE SET METHODS</vt:lpstr>
      <vt:lpstr>GENERICS</vt:lpstr>
      <vt:lpstr>JAVA GENERICS</vt:lpstr>
      <vt:lpstr>GENERIS METHODS</vt:lpstr>
      <vt:lpstr>GENERIC RULES: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 Gerardo Solis Rodríguez</dc:creator>
  <cp:lastModifiedBy>Alejandro guerrero</cp:lastModifiedBy>
  <cp:revision>363</cp:revision>
  <dcterms:created xsi:type="dcterms:W3CDTF">2013-06-24T14:44:35Z</dcterms:created>
  <dcterms:modified xsi:type="dcterms:W3CDTF">2015-08-31T02:38:59Z</dcterms:modified>
</cp:coreProperties>
</file>