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6"/>
  </p:notesMasterIdLst>
  <p:handoutMasterIdLst>
    <p:handoutMasterId r:id="rId27"/>
  </p:handoutMasterIdLst>
  <p:sldIdLst>
    <p:sldId id="277" r:id="rId3"/>
    <p:sldId id="278" r:id="rId4"/>
    <p:sldId id="279" r:id="rId5"/>
    <p:sldId id="294" r:id="rId6"/>
    <p:sldId id="301" r:id="rId7"/>
    <p:sldId id="340" r:id="rId8"/>
    <p:sldId id="342" r:id="rId9"/>
    <p:sldId id="283" r:id="rId10"/>
    <p:sldId id="341" r:id="rId11"/>
    <p:sldId id="343" r:id="rId12"/>
    <p:sldId id="317" r:id="rId13"/>
    <p:sldId id="344" r:id="rId14"/>
    <p:sldId id="346" r:id="rId15"/>
    <p:sldId id="347" r:id="rId16"/>
    <p:sldId id="345" r:id="rId17"/>
    <p:sldId id="348" r:id="rId18"/>
    <p:sldId id="349" r:id="rId19"/>
    <p:sldId id="350" r:id="rId20"/>
    <p:sldId id="351" r:id="rId21"/>
    <p:sldId id="352" r:id="rId22"/>
    <p:sldId id="353" r:id="rId23"/>
    <p:sldId id="281" r:id="rId24"/>
    <p:sldId id="282"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F497D"/>
    <a:srgbClr val="B5B7B5"/>
    <a:srgbClr val="575A5D"/>
    <a:srgbClr val="8E909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p:scale>
          <a:sx n="84" d="100"/>
          <a:sy n="84" d="100"/>
        </p:scale>
        <p:origin x="-2400" y="-9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22/07/2015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22/07/2015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 xmlns:p14="http://schemas.microsoft.com/office/powerpoint/2010/main"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 xmlns:p14="http://schemas.microsoft.com/office/powerpoint/2010/main"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7812360" y="404664"/>
            <a:ext cx="1036885" cy="52991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avaAcademy/AdvancedJava/blob/master/collections/src/test/collection/CollectionTest.java"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set/PartyFilterTest.java" TargetMode="External"/><Relationship Id="rId2" Type="http://schemas.openxmlformats.org/officeDocument/2006/relationships/hyperlink" Target="https://github.com/JavaAcademy/AdvancedJava/blob/master/collections/src/com/softtek/java/academy/collections/service/PartyFilter.java"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list/OrganizationServiceTest.java" TargetMode="External"/><Relationship Id="rId2" Type="http://schemas.openxmlformats.org/officeDocument/2006/relationships/hyperlink" Target="https://github.com/JavaAcademy/AdvancedJava/blob/master/collections/src/com/softtek/java/academy/collections/service/OrganizationService.java"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queue/PartyWorkSchedulerTest.java" TargetMode="External"/><Relationship Id="rId2" Type="http://schemas.openxmlformats.org/officeDocument/2006/relationships/hyperlink" Target="https://github.com/JavaAcademy/AdvancedJava/blob/master/collections/src/com/softtek/java/academy/collections/service/PartyWorkScheduler.java"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map/PartyDictionaryTest.java" TargetMode="External"/><Relationship Id="rId2" Type="http://schemas.openxmlformats.org/officeDocument/2006/relationships/hyperlink" Target="https://github.com/JavaAcademy/AdvancedJava/blob/master/collections/src/com/softtek/java/academy/collections/service/PartyDictionary.java"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javase/tutorial/collections/TOC.html" TargetMode="External"/><Relationship Id="rId2" Type="http://schemas.openxmlformats.org/officeDocument/2006/relationships/hyperlink" Target="http://www.amazon.es/Java-Generics-Collections-Maurice-Naftalin/dp/0596527756" TargetMode="External"/><Relationship Id="rId1" Type="http://schemas.openxmlformats.org/officeDocument/2006/relationships/slideLayout" Target="../slideLayouts/slideLayout13.xml"/><Relationship Id="rId4" Type="http://schemas.openxmlformats.org/officeDocument/2006/relationships/hyperlink" Target="http://www.amazon.es/Enterprise-Patterns-MDA-Archetype-Technology/dp/032111230X/ref=sr_1_2?s=foreign-books&amp;ie=UTF8&amp;qid=1437446918&amp;sr=1-2&amp;keywords=Enterprise+MD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Collections</a:t>
            </a:r>
            <a:endParaRPr lang="es-MX" dirty="0"/>
          </a:p>
        </p:txBody>
      </p:sp>
    </p:spTree>
    <p:extLst>
      <p:ext uri="{BB962C8B-B14F-4D97-AF65-F5344CB8AC3E}">
        <p14:creationId xmlns="" xmlns:p14="http://schemas.microsoft.com/office/powerpoint/2010/main"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2"/>
              </a:rPr>
              <a:t>https://docs.oracle.com/javase/6/docs/api/index.html?java/util/package-summary.html</a:t>
            </a:r>
            <a:endParaRPr lang="es-MX"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pic>
        <p:nvPicPr>
          <p:cNvPr id="5" name="Picture 4"/>
          <p:cNvPicPr/>
          <p:nvPr/>
        </p:nvPicPr>
        <p:blipFill>
          <a:blip r:embed="rId3" cstate="print"/>
          <a:srcRect/>
          <a:stretch>
            <a:fillRect/>
          </a:stretch>
        </p:blipFill>
        <p:spPr bwMode="auto">
          <a:xfrm>
            <a:off x="827584" y="1628800"/>
            <a:ext cx="6624736" cy="2592288"/>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CONTEXT</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11</a:t>
            </a:fld>
            <a:endParaRPr lang="es-MX" dirty="0"/>
          </a:p>
        </p:txBody>
      </p:sp>
    </p:spTree>
    <p:extLst>
      <p:ext uri="{BB962C8B-B14F-4D97-AF65-F5344CB8AC3E}">
        <p14:creationId xmlns="" xmlns:p14="http://schemas.microsoft.com/office/powerpoint/2010/main" val="4126932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Party pattern describes how to represent essential information about people and organizations. We use Party as a general term for a person or an organization such as a business.</a:t>
            </a:r>
            <a:endParaRPr lang="es-MX" dirty="0" smtClean="0"/>
          </a:p>
          <a:p>
            <a:pPr algn="just"/>
            <a:r>
              <a:rPr lang="en-US" dirty="0" smtClean="0"/>
              <a:t>Almost every business is concerned to some degree with maintaining information about parties and about the roles that these parties play in various relationships with them. This concern is as old as business itself. Even in very early business activities based around barter, transactions were predicated on trust, and that was based on having some knowledge, whether formally represented or not, of your trading partners.</a:t>
            </a:r>
            <a:endParaRPr lang="es-MX" dirty="0" smtClean="0"/>
          </a:p>
          <a:p>
            <a:endParaRPr lang="es-MX" dirty="0"/>
          </a:p>
        </p:txBody>
      </p:sp>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12</a:t>
            </a:fld>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13</a:t>
            </a:fld>
            <a:endParaRPr lang="es-MX" dirty="0"/>
          </a:p>
        </p:txBody>
      </p:sp>
      <p:pic>
        <p:nvPicPr>
          <p:cNvPr id="5" name="Content Placeholder 4"/>
          <p:cNvPicPr>
            <a:picLocks noGrp="1"/>
          </p:cNvPicPr>
          <p:nvPr>
            <p:ph sz="quarter" idx="10"/>
          </p:nvPr>
        </p:nvPicPr>
        <p:blipFill>
          <a:blip r:embed="rId2" cstate="print"/>
          <a:srcRect/>
          <a:stretch>
            <a:fillRect/>
          </a:stretch>
        </p:blipFill>
        <p:spPr bwMode="auto">
          <a:xfrm>
            <a:off x="755576" y="1700808"/>
            <a:ext cx="7124700" cy="3400425"/>
          </a:xfrm>
          <a:prstGeom prst="rect">
            <a:avLst/>
          </a:prstGeom>
          <a:noFill/>
          <a:ln w="9525">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683568" y="1916832"/>
            <a:ext cx="7573516" cy="3024336"/>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15</a:t>
            </a:fld>
            <a:endParaRPr lang="es-MX" dirty="0"/>
          </a:p>
        </p:txBody>
      </p:sp>
    </p:spTree>
    <p:extLst>
      <p:ext uri="{BB962C8B-B14F-4D97-AF65-F5344CB8AC3E}">
        <p14:creationId xmlns="" xmlns:p14="http://schemas.microsoft.com/office/powerpoint/2010/main" val="4126932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Collection</a:t>
            </a:r>
            <a:endParaRPr lang="es-MX" dirty="0" smtClean="0"/>
          </a:p>
          <a:p>
            <a:pPr algn="just"/>
            <a:r>
              <a:rPr lang="en-US" dirty="0" smtClean="0"/>
              <a:t>A collection represents a group of objects known as its elements. The Collection interface is used to pass around collections of objects where maximum generality is desired. For example, by convention all general-purpose collection implementations have a constructor that takes a Collection argument. This constructor, known as a conversion constructor, initializes the new collection to contain all of the elements in the specified collection, whatever the given collection's sub interface or implementation type. In other words, it allows you to convert the collection's type.</a:t>
            </a:r>
          </a:p>
          <a:p>
            <a:pPr algn="just"/>
            <a:r>
              <a:rPr lang="en-US" dirty="0" smtClean="0"/>
              <a:t>SRC</a:t>
            </a:r>
          </a:p>
          <a:p>
            <a:pPr algn="just"/>
            <a:r>
              <a:rPr lang="en-US" dirty="0" smtClean="0">
                <a:hlinkClick r:id="rId2"/>
              </a:rPr>
              <a:t>CollectionTest.java</a:t>
            </a:r>
            <a:endParaRPr lang="en-US" dirty="0" smtClean="0"/>
          </a:p>
          <a:p>
            <a:pPr algn="just"/>
            <a:r>
              <a:rPr lang="en-US" dirty="0" smtClean="0"/>
              <a:t>Scope:</a:t>
            </a:r>
          </a:p>
          <a:p>
            <a:pPr algn="just"/>
            <a:r>
              <a:rPr lang="en-US" dirty="0" smtClean="0"/>
              <a:t>Bulk operations and Ordering</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Set</a:t>
            </a:r>
            <a:endParaRPr lang="es-MX" dirty="0" smtClean="0"/>
          </a:p>
          <a:p>
            <a:pPr algn="just"/>
            <a:r>
              <a:rPr lang="en-US" dirty="0" smtClean="0"/>
              <a:t>A Set is a collection that cannot contain duplicate elements. It models the mathematical set abstraction. The Set interface contains only methods inherited from Collection and adds the restriction that duplicate elements are prohibited. Set also adds a stronger contract on the behavior of the equals and </a:t>
            </a:r>
            <a:r>
              <a:rPr lang="en-US" dirty="0" err="1" smtClean="0"/>
              <a:t>hashCode</a:t>
            </a:r>
            <a:r>
              <a:rPr lang="en-US" dirty="0" smtClean="0"/>
              <a:t> operations, allowing Set instances to be compared meaningfully even if their implementation types differ. Two Set instances are equal if they contain the same elements.</a:t>
            </a:r>
            <a:endParaRPr lang="es-MX" dirty="0" smtClean="0"/>
          </a:p>
          <a:p>
            <a:pPr algn="just"/>
            <a:r>
              <a:rPr lang="en-US" dirty="0" smtClean="0"/>
              <a:t>SRC</a:t>
            </a:r>
          </a:p>
          <a:p>
            <a:pPr algn="just"/>
            <a:r>
              <a:rPr lang="en-US" dirty="0" smtClean="0">
                <a:hlinkClick r:id="rId2"/>
              </a:rPr>
              <a:t>PartyFilter.java</a:t>
            </a:r>
            <a:endParaRPr lang="en-US" dirty="0" smtClean="0"/>
          </a:p>
          <a:p>
            <a:pPr algn="just"/>
            <a:r>
              <a:rPr lang="en-US" dirty="0" smtClean="0">
                <a:hlinkClick r:id="rId3"/>
              </a:rPr>
              <a:t>PartyFilterTest.java</a:t>
            </a:r>
            <a:endParaRPr lang="en-US" dirty="0" smtClean="0"/>
          </a:p>
          <a:p>
            <a:pPr algn="just"/>
            <a:r>
              <a:rPr lang="en-US" dirty="0" smtClean="0"/>
              <a:t>Scope:</a:t>
            </a:r>
          </a:p>
          <a:p>
            <a:pPr algn="just"/>
            <a:r>
              <a:rPr lang="en-US" dirty="0" smtClean="0"/>
              <a:t>Filter, eliminate and detect organization duplicates</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17</a:t>
            </a:fld>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List</a:t>
            </a:r>
            <a:endParaRPr lang="es-MX" dirty="0" smtClean="0"/>
          </a:p>
          <a:p>
            <a:pPr algn="just"/>
            <a:r>
              <a:rPr lang="en-US" dirty="0" smtClean="0"/>
              <a:t>A List is an ordered collection (sometimes called a sequence). Lists may contain duplicate elements. In addition to the operations inherited from Collection, the List interface includes operations for the following:</a:t>
            </a:r>
            <a:endParaRPr lang="es-MX" dirty="0" smtClean="0"/>
          </a:p>
          <a:p>
            <a:pPr lvl="1" algn="just"/>
            <a:r>
              <a:rPr lang="en-US" dirty="0" smtClean="0"/>
              <a:t>Positional Access: Manipulates elements based on their numerical position in the list. This includes methods such as get, set, add, </a:t>
            </a:r>
            <a:r>
              <a:rPr lang="en-US" dirty="0" err="1" smtClean="0"/>
              <a:t>addAll</a:t>
            </a:r>
            <a:r>
              <a:rPr lang="en-US" dirty="0" smtClean="0"/>
              <a:t>, and remove.</a:t>
            </a:r>
            <a:endParaRPr lang="es-MX" dirty="0" smtClean="0"/>
          </a:p>
          <a:p>
            <a:pPr lvl="1" algn="just"/>
            <a:r>
              <a:rPr lang="en-US" dirty="0" smtClean="0"/>
              <a:t>Search: Searches for a specified object in the list and returns its numerical position. Search methods include </a:t>
            </a:r>
            <a:r>
              <a:rPr lang="en-US" dirty="0" err="1" smtClean="0"/>
              <a:t>indexOf</a:t>
            </a:r>
            <a:r>
              <a:rPr lang="en-US" dirty="0" smtClean="0"/>
              <a:t> and </a:t>
            </a:r>
            <a:r>
              <a:rPr lang="en-US" dirty="0" err="1" smtClean="0"/>
              <a:t>lastIndexOf</a:t>
            </a:r>
            <a:r>
              <a:rPr lang="en-US" dirty="0" smtClean="0"/>
              <a:t>.</a:t>
            </a:r>
            <a:endParaRPr lang="es-MX" dirty="0" smtClean="0"/>
          </a:p>
          <a:p>
            <a:pPr lvl="1" algn="just"/>
            <a:r>
              <a:rPr lang="en-US" dirty="0" smtClean="0"/>
              <a:t>Iteration: Extends </a:t>
            </a:r>
            <a:r>
              <a:rPr lang="en-US" dirty="0" err="1" smtClean="0"/>
              <a:t>Iterator</a:t>
            </a:r>
            <a:r>
              <a:rPr lang="en-US" dirty="0" smtClean="0"/>
              <a:t> semantics to take advantage of the list's sequential nature. The list </a:t>
            </a:r>
            <a:r>
              <a:rPr lang="en-US" dirty="0" err="1" smtClean="0"/>
              <a:t>Iterator</a:t>
            </a:r>
            <a:r>
              <a:rPr lang="en-US" dirty="0" smtClean="0"/>
              <a:t> methods provide this behavior.</a:t>
            </a:r>
            <a:endParaRPr lang="es-MX" dirty="0" smtClean="0"/>
          </a:p>
          <a:p>
            <a:pPr lvl="1" algn="just"/>
            <a:r>
              <a:rPr lang="en-US" dirty="0" smtClean="0"/>
              <a:t>Range-view: The sub list method performs arbitrary range operations on the list.</a:t>
            </a:r>
          </a:p>
          <a:p>
            <a:pPr algn="just"/>
            <a:r>
              <a:rPr lang="en-US" sz="1600" dirty="0" smtClean="0"/>
              <a:t>SRC</a:t>
            </a:r>
          </a:p>
          <a:p>
            <a:pPr algn="just"/>
            <a:r>
              <a:rPr lang="en-US" sz="1600" dirty="0" smtClean="0">
                <a:hlinkClick r:id="rId2"/>
              </a:rPr>
              <a:t>OrganizationService.java</a:t>
            </a:r>
            <a:endParaRPr lang="en-US" sz="1600" dirty="0" smtClean="0"/>
          </a:p>
          <a:p>
            <a:pPr algn="just"/>
            <a:r>
              <a:rPr lang="en-US" sz="1600" dirty="0" smtClean="0">
                <a:hlinkClick r:id="rId3"/>
              </a:rPr>
              <a:t>OrganizationServiceTest.java</a:t>
            </a:r>
            <a:endParaRPr lang="en-US" sz="1600" dirty="0" smtClean="0"/>
          </a:p>
          <a:p>
            <a:pPr algn="just"/>
            <a:r>
              <a:rPr lang="en-US" sz="1600" dirty="0" smtClean="0"/>
              <a:t>Scope:</a:t>
            </a:r>
          </a:p>
          <a:p>
            <a:pPr algn="just"/>
            <a:r>
              <a:rPr lang="en-US" sz="1600" dirty="0" smtClean="0"/>
              <a:t>Service that handles adding and removing organizations</a:t>
            </a:r>
            <a:endParaRPr lang="es-MX" sz="1600" dirty="0" smtClean="0"/>
          </a:p>
          <a:p>
            <a:pPr lvl="1" algn="just"/>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18</a:t>
            </a:fld>
            <a:endParaRPr lang="es-MX"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sz="1600" dirty="0" smtClean="0"/>
              <a:t>Queue</a:t>
            </a:r>
            <a:endParaRPr lang="es-MX" sz="1600" dirty="0" smtClean="0"/>
          </a:p>
          <a:p>
            <a:pPr algn="just"/>
            <a:r>
              <a:rPr lang="en-US" sz="1600" dirty="0" smtClean="0"/>
              <a:t>A Queue is a collection for holding elements prior to processing. Besides basic Collection operations, queues provide additional insertion, removal, and inspection operations.</a:t>
            </a:r>
            <a:endParaRPr lang="es-MX" sz="1600" dirty="0" smtClean="0"/>
          </a:p>
          <a:p>
            <a:pPr algn="just"/>
            <a:r>
              <a:rPr lang="en-US" sz="1600" dirty="0" smtClean="0"/>
              <a:t>Deque</a:t>
            </a:r>
            <a:endParaRPr lang="es-MX" sz="1600" dirty="0" smtClean="0"/>
          </a:p>
          <a:p>
            <a:pPr algn="just"/>
            <a:r>
              <a:rPr lang="en-US" sz="1600" dirty="0" smtClean="0"/>
              <a:t>Usually pronounced as deck, a deque is a double-ended-queue. A double-ended-queue is a linear collection of elements that supports the insertion and removal of elements at both end points. The Deque interface is a richer abstract data type than both Stack and Queue because it implements both stacks and queues at the same time. The Deque interface, defines methods to access the elements at both ends of the Deque instance. Methods are provided to insert, remove, and examine the elements. Predefined classes like ArrayDeque and LinkedList implement the Deque interface.</a:t>
            </a:r>
            <a:endParaRPr lang="es-MX" sz="1600" dirty="0" smtClean="0"/>
          </a:p>
          <a:p>
            <a:pPr algn="just"/>
            <a:r>
              <a:rPr lang="en-US" sz="1600" dirty="0" smtClean="0"/>
              <a:t>SRC</a:t>
            </a:r>
          </a:p>
          <a:p>
            <a:pPr algn="just"/>
            <a:r>
              <a:rPr lang="en-US" sz="1600" dirty="0" smtClean="0">
                <a:hlinkClick r:id="rId2"/>
              </a:rPr>
              <a:t>PartyWorkScheduler.java</a:t>
            </a:r>
            <a:endParaRPr lang="en-US" sz="1600" dirty="0" smtClean="0"/>
          </a:p>
          <a:p>
            <a:pPr algn="just"/>
            <a:r>
              <a:rPr lang="en-US" sz="1600" dirty="0" smtClean="0">
                <a:hlinkClick r:id="rId3"/>
              </a:rPr>
              <a:t>PartyWorkSchedulerTest.java</a:t>
            </a:r>
            <a:endParaRPr lang="en-US" sz="1600" dirty="0" smtClean="0"/>
          </a:p>
          <a:p>
            <a:pPr algn="just"/>
            <a:r>
              <a:rPr lang="en-US" sz="1600" dirty="0" smtClean="0"/>
              <a:t>Scope:</a:t>
            </a:r>
          </a:p>
          <a:p>
            <a:pPr algn="just"/>
            <a:r>
              <a:rPr lang="en-US" sz="1600" dirty="0" smtClean="0"/>
              <a:t>Work scheduler </a:t>
            </a:r>
            <a:endParaRPr lang="es-MX" sz="1600"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19</a:t>
            </a:fld>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 xmlns:p14="http://schemas.microsoft.com/office/powerpoint/2010/main" val="323970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Map</a:t>
            </a:r>
            <a:endParaRPr lang="es-MX" dirty="0" smtClean="0"/>
          </a:p>
          <a:p>
            <a:r>
              <a:rPr lang="en-US" dirty="0" smtClean="0"/>
              <a:t>A Map is an object that maps keys to values. A map cannot contain duplicate keys: Each key can map to at most one value. It models the mathematical function abstraction. The Map interface includes methods for basic operations (such as put, get, remove, </a:t>
            </a:r>
            <a:r>
              <a:rPr lang="en-US" dirty="0" err="1" smtClean="0"/>
              <a:t>containsKey</a:t>
            </a:r>
            <a:r>
              <a:rPr lang="en-US" dirty="0" smtClean="0"/>
              <a:t>, </a:t>
            </a:r>
            <a:r>
              <a:rPr lang="en-US" dirty="0" err="1" smtClean="0"/>
              <a:t>containsValue</a:t>
            </a:r>
            <a:r>
              <a:rPr lang="en-US" dirty="0" smtClean="0"/>
              <a:t>, size, and empty), bulk operations (such as </a:t>
            </a:r>
            <a:r>
              <a:rPr lang="en-US" dirty="0" err="1" smtClean="0"/>
              <a:t>putAll</a:t>
            </a:r>
            <a:r>
              <a:rPr lang="en-US" dirty="0" smtClean="0"/>
              <a:t> and clear), and collection views (such as </a:t>
            </a:r>
            <a:r>
              <a:rPr lang="en-US" dirty="0" err="1" smtClean="0"/>
              <a:t>keySet</a:t>
            </a:r>
            <a:r>
              <a:rPr lang="en-US" dirty="0" smtClean="0"/>
              <a:t>, </a:t>
            </a:r>
            <a:r>
              <a:rPr lang="en-US" dirty="0" err="1" smtClean="0"/>
              <a:t>entrySet</a:t>
            </a:r>
            <a:r>
              <a:rPr lang="en-US" dirty="0" smtClean="0"/>
              <a:t>, and values). </a:t>
            </a:r>
          </a:p>
          <a:p>
            <a:pPr algn="just"/>
            <a:r>
              <a:rPr lang="en-US" dirty="0" smtClean="0"/>
              <a:t>SRC</a:t>
            </a:r>
          </a:p>
          <a:p>
            <a:pPr algn="just"/>
            <a:r>
              <a:rPr lang="en-US" dirty="0" smtClean="0">
                <a:hlinkClick r:id="rId2"/>
              </a:rPr>
              <a:t>PartyDictionary.java</a:t>
            </a:r>
            <a:endParaRPr lang="en-US" dirty="0" smtClean="0"/>
          </a:p>
          <a:p>
            <a:pPr algn="just"/>
            <a:r>
              <a:rPr lang="en-US" dirty="0" smtClean="0">
                <a:hlinkClick r:id="rId3"/>
              </a:rPr>
              <a:t>PartyDictionaryTest.java</a:t>
            </a:r>
            <a:endParaRPr lang="en-US" dirty="0" smtClean="0"/>
          </a:p>
          <a:p>
            <a:pPr algn="just"/>
            <a:r>
              <a:rPr lang="en-US" dirty="0" smtClean="0"/>
              <a:t>Scope:</a:t>
            </a:r>
          </a:p>
          <a:p>
            <a:r>
              <a:rPr lang="en-US" dirty="0" smtClean="0"/>
              <a:t>Person or Organization dictionary</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20</a:t>
            </a:fld>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u="sng" dirty="0" smtClean="0">
                <a:hlinkClick r:id="rId2"/>
              </a:rPr>
              <a:t>http://www.amazon.es/Java-Generics-Collections-Maurice-Naftalin/dp/0596527756</a:t>
            </a:r>
            <a:endParaRPr lang="es-MX" dirty="0" smtClean="0"/>
          </a:p>
          <a:p>
            <a:pPr lvl="0"/>
            <a:r>
              <a:rPr lang="en-US" u="sng" dirty="0" smtClean="0">
                <a:hlinkClick r:id="rId3"/>
              </a:rPr>
              <a:t>https://docs.oracle.com/javase/tutorial/collections/TOC.html</a:t>
            </a:r>
            <a:endParaRPr lang="es-MX" dirty="0" smtClean="0"/>
          </a:p>
          <a:p>
            <a:pPr lvl="0"/>
            <a:r>
              <a:rPr lang="en-US" u="sng" dirty="0" smtClean="0">
                <a:hlinkClick r:id="rId4"/>
              </a:rPr>
              <a:t>http://www.amazon.es/Enterprise-Patterns-MDA-Archetype-Technology/dp/032111230X/ref=sr_1_2?s=foreign-books&amp;ie=UTF8&amp;qid=1437446918&amp;sr=1-2&amp;keywords=Enterprise+MDA</a:t>
            </a:r>
            <a:endParaRPr lang="es-MX" dirty="0" smtClean="0"/>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21</a:t>
            </a:fld>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66520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 xmlns:p14="http://schemas.microsoft.com/office/powerpoint/2010/main" val="989806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Collection Framework, the student will learn the following</a:t>
            </a:r>
          </a:p>
          <a:p>
            <a:pPr algn="just"/>
            <a:r>
              <a:rPr lang="en-US" dirty="0" smtClean="0"/>
              <a:t>Collection core interfaces and classes</a:t>
            </a:r>
          </a:p>
          <a:p>
            <a:pPr marL="617538" lvl="1" indent="-342900" algn="just">
              <a:buFont typeface="+mj-lt"/>
              <a:buAutoNum type="arabicPeriod"/>
            </a:pPr>
            <a:r>
              <a:rPr lang="en-US" dirty="0" smtClean="0"/>
              <a:t>Collection</a:t>
            </a:r>
          </a:p>
          <a:p>
            <a:pPr marL="617538" lvl="1" indent="-342900" algn="just">
              <a:buFont typeface="+mj-lt"/>
              <a:buAutoNum type="arabicPeriod"/>
            </a:pPr>
            <a:r>
              <a:rPr lang="en-US" dirty="0" smtClean="0"/>
              <a:t>Set</a:t>
            </a:r>
          </a:p>
          <a:p>
            <a:pPr marL="617538" lvl="1" indent="-342900" algn="just">
              <a:buFont typeface="+mj-lt"/>
              <a:buAutoNum type="arabicPeriod"/>
            </a:pPr>
            <a:r>
              <a:rPr lang="en-US" dirty="0" smtClean="0"/>
              <a:t>List</a:t>
            </a:r>
          </a:p>
          <a:p>
            <a:pPr marL="617538" lvl="1" indent="-342900" algn="just">
              <a:buFont typeface="+mj-lt"/>
              <a:buAutoNum type="arabicPeriod"/>
            </a:pPr>
            <a:r>
              <a:rPr lang="en-US" dirty="0" smtClean="0"/>
              <a:t>Queue</a:t>
            </a:r>
          </a:p>
          <a:p>
            <a:pPr marL="617538" lvl="1" indent="-342900" algn="just">
              <a:buFont typeface="+mj-lt"/>
              <a:buAutoNum type="arabicPeriod"/>
            </a:pPr>
            <a:r>
              <a:rPr lang="en-US" dirty="0" smtClean="0"/>
              <a:t>Map</a:t>
            </a:r>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 xmlns:p14="http://schemas.microsoft.com/office/powerpoint/2010/main"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BEFORE WE CONTINUE YOU NEED TO THINK ABOUT GENERICS, AND WHAT IS GENERICS ANYWAY?</a:t>
            </a:r>
            <a:endParaRPr lang="es-MX" sz="2400"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 xmlns:p14="http://schemas.microsoft.com/office/powerpoint/2010/main"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Generics enable types (classes and interfaces) to be parameters when defining classes, interfaces and methods. Much like the more familiar </a:t>
            </a:r>
            <a:r>
              <a:rPr lang="en-US" i="1" dirty="0" smtClean="0"/>
              <a:t>formal parameters</a:t>
            </a:r>
            <a:r>
              <a:rPr lang="en-US" dirty="0" smtClean="0"/>
              <a:t> used in method declarations, type parameters provide a way for you to re-use the same code with different inputs. The difference is that the inputs to formal parameters are values, while the inputs to type parameters are types.</a:t>
            </a:r>
          </a:p>
          <a:p>
            <a:pPr algn="just"/>
            <a:r>
              <a:rPr lang="en-US" dirty="0" smtClean="0"/>
              <a:t>Code that uses generics has many benefits over non-generic code:</a:t>
            </a:r>
            <a:endParaRPr lang="es-MX" dirty="0" smtClean="0"/>
          </a:p>
          <a:p>
            <a:pPr lvl="0" algn="just"/>
            <a:r>
              <a:rPr lang="en-US" dirty="0" smtClean="0"/>
              <a:t>Stronger type checks at compile time.</a:t>
            </a:r>
            <a:br>
              <a:rPr lang="en-US" dirty="0" smtClean="0"/>
            </a:br>
            <a:r>
              <a:rPr lang="en-US" dirty="0" smtClean="0"/>
              <a:t>A Java compiler applies strong type checking to generic code and issues errors if the code violates type safety. Fixing compile-time errors is easier than fixing runtime errors, which can be difficult to find.</a:t>
            </a:r>
            <a:endParaRPr lang="es-MX" dirty="0" smtClean="0"/>
          </a:p>
          <a:p>
            <a:endParaRPr lang="es-MX" dirty="0"/>
          </a:p>
        </p:txBody>
      </p:sp>
      <p:sp>
        <p:nvSpPr>
          <p:cNvPr id="3" name="Title 2"/>
          <p:cNvSpPr>
            <a:spLocks noGrp="1"/>
          </p:cNvSpPr>
          <p:nvPr>
            <p:ph type="title"/>
          </p:nvPr>
        </p:nvSpPr>
        <p:spPr/>
        <p:txBody>
          <a:bodyPr/>
          <a:lstStyle/>
          <a:p>
            <a:r>
              <a:rPr lang="en-US" dirty="0" smtClean="0"/>
              <a:t>GENERICS IN A NUTSHELL</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extLst>
      <p:ext uri="{BB962C8B-B14F-4D97-AF65-F5344CB8AC3E}">
        <p14:creationId xmlns="" xmlns:p14="http://schemas.microsoft.com/office/powerpoint/2010/main" val="1603783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smtClean="0"/>
              <a:t>Elimination of casts.</a:t>
            </a:r>
            <a:br>
              <a:rPr lang="en-US" dirty="0" smtClean="0"/>
            </a:br>
            <a:r>
              <a:rPr lang="en-US" dirty="0" smtClean="0"/>
              <a:t>The following code snippet without generics requires casting: </a:t>
            </a:r>
            <a:endParaRPr lang="es-MX" dirty="0" smtClean="0"/>
          </a:p>
          <a:p>
            <a:pPr lvl="1">
              <a:buNone/>
            </a:pPr>
            <a:r>
              <a:rPr lang="en-US" b="1" i="1" dirty="0" smtClean="0"/>
              <a:t>List </a:t>
            </a:r>
            <a:r>
              <a:rPr lang="en-US" b="1" i="1" dirty="0" err="1" smtClean="0"/>
              <a:t>list</a:t>
            </a:r>
            <a:r>
              <a:rPr lang="en-US" b="1" i="1" dirty="0" smtClean="0"/>
              <a:t> = new </a:t>
            </a:r>
            <a:r>
              <a:rPr lang="en-US" b="1" i="1" dirty="0" err="1" smtClean="0"/>
              <a:t>ArrayList</a:t>
            </a:r>
            <a:r>
              <a:rPr lang="en-US" b="1" i="1" dirty="0" smtClean="0"/>
              <a:t>();</a:t>
            </a:r>
            <a:endParaRPr lang="es-MX" dirty="0" smtClean="0"/>
          </a:p>
          <a:p>
            <a:pPr lvl="1">
              <a:buNone/>
            </a:pPr>
            <a:r>
              <a:rPr lang="en-US" b="1" i="1" dirty="0" err="1" smtClean="0"/>
              <a:t>list.add</a:t>
            </a:r>
            <a:r>
              <a:rPr lang="en-US" b="1" i="1" dirty="0" smtClean="0"/>
              <a:t>("hello");</a:t>
            </a:r>
            <a:endParaRPr lang="es-MX" dirty="0" smtClean="0"/>
          </a:p>
          <a:p>
            <a:pPr lvl="1">
              <a:buNone/>
            </a:pPr>
            <a:r>
              <a:rPr lang="en-US" b="1" i="1" dirty="0" smtClean="0"/>
              <a:t>String s = (String) </a:t>
            </a:r>
            <a:r>
              <a:rPr lang="en-US" b="1" i="1" dirty="0" err="1" smtClean="0"/>
              <a:t>list.get</a:t>
            </a:r>
            <a:r>
              <a:rPr lang="en-US" b="1" i="1" dirty="0" smtClean="0"/>
              <a:t>(0);</a:t>
            </a:r>
            <a:endParaRPr lang="es-MX" dirty="0" smtClean="0"/>
          </a:p>
          <a:p>
            <a:r>
              <a:rPr lang="en-US" dirty="0" smtClean="0"/>
              <a:t>When re-written to use generics, the code does not require casting: </a:t>
            </a:r>
            <a:endParaRPr lang="es-MX" dirty="0" smtClean="0"/>
          </a:p>
          <a:p>
            <a:pPr lvl="1">
              <a:buNone/>
            </a:pPr>
            <a:r>
              <a:rPr lang="en-US" b="1" i="1" dirty="0" smtClean="0"/>
              <a:t>List&lt;String&gt; list = new </a:t>
            </a:r>
            <a:r>
              <a:rPr lang="en-US" b="1" i="1" dirty="0" err="1" smtClean="0"/>
              <a:t>ArrayList</a:t>
            </a:r>
            <a:r>
              <a:rPr lang="en-US" b="1" i="1" dirty="0" smtClean="0"/>
              <a:t>&lt;String&gt;();</a:t>
            </a:r>
            <a:endParaRPr lang="es-MX" dirty="0" smtClean="0"/>
          </a:p>
          <a:p>
            <a:pPr lvl="1">
              <a:buNone/>
            </a:pPr>
            <a:r>
              <a:rPr lang="en-US" b="1" i="1" dirty="0" err="1" smtClean="0"/>
              <a:t>list.add</a:t>
            </a:r>
            <a:r>
              <a:rPr lang="en-US" b="1" i="1" dirty="0" smtClean="0"/>
              <a:t>("hello");</a:t>
            </a:r>
            <a:endParaRPr lang="es-MX" dirty="0" smtClean="0"/>
          </a:p>
          <a:p>
            <a:pPr lvl="1">
              <a:buNone/>
            </a:pPr>
            <a:r>
              <a:rPr lang="en-US" b="1" i="1" dirty="0" smtClean="0"/>
              <a:t>String s = </a:t>
            </a:r>
            <a:r>
              <a:rPr lang="en-US" b="1" i="1" dirty="0" err="1" smtClean="0"/>
              <a:t>list.get</a:t>
            </a:r>
            <a:r>
              <a:rPr lang="en-US" b="1" i="1" dirty="0" smtClean="0"/>
              <a:t>(0);   // no cast</a:t>
            </a:r>
            <a:endParaRPr lang="es-MX" dirty="0" smtClean="0"/>
          </a:p>
          <a:p>
            <a:pPr lvl="0"/>
            <a:r>
              <a:rPr lang="en-US" dirty="0" smtClean="0"/>
              <a:t>Enabling programmers to implement generic algorithms.</a:t>
            </a:r>
            <a:br>
              <a:rPr lang="en-US" dirty="0" smtClean="0"/>
            </a:br>
            <a:r>
              <a:rPr lang="en-US" dirty="0" smtClean="0"/>
              <a:t>By using generics, programmers can implement generic algorithms that work on collections of different types, can be customized, and are type safe and easier to read.</a:t>
            </a:r>
            <a:endParaRPr lang="es-MX" dirty="0" smtClean="0"/>
          </a:p>
          <a:p>
            <a:endParaRPr lang="es-MX" dirty="0"/>
          </a:p>
        </p:txBody>
      </p:sp>
      <p:sp>
        <p:nvSpPr>
          <p:cNvPr id="3" name="Title 2"/>
          <p:cNvSpPr>
            <a:spLocks noGrp="1"/>
          </p:cNvSpPr>
          <p:nvPr>
            <p:ph type="title"/>
          </p:nvPr>
        </p:nvSpPr>
        <p:spPr/>
        <p:txBody>
          <a:bodyPr/>
          <a:lstStyle/>
          <a:p>
            <a:r>
              <a:rPr lang="en-US" dirty="0" smtClean="0"/>
              <a:t>GENERICS IN A NUTSHELL</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7</a:t>
            </a:fld>
            <a:endParaRPr lang="es-MX" dirty="0"/>
          </a:p>
        </p:txBody>
      </p:sp>
    </p:spTree>
    <p:extLst>
      <p:ext uri="{BB962C8B-B14F-4D97-AF65-F5344CB8AC3E}">
        <p14:creationId xmlns="" xmlns:p14="http://schemas.microsoft.com/office/powerpoint/2010/main" val="323970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Java Collections</a:t>
            </a:r>
            <a:r>
              <a:rPr lang="en-US" i="1" dirty="0" smtClean="0"/>
              <a:t> </a:t>
            </a:r>
            <a:r>
              <a:rPr lang="en-US" dirty="0" smtClean="0"/>
              <a:t>Framework</a:t>
            </a:r>
            <a:r>
              <a:rPr lang="en-US" i="1" dirty="0" smtClean="0"/>
              <a:t> </a:t>
            </a:r>
            <a:r>
              <a:rPr lang="en-US" dirty="0" smtClean="0"/>
              <a:t>is a unified set of classes and interfaces defined in the </a:t>
            </a:r>
            <a:r>
              <a:rPr lang="en-US" dirty="0" err="1" smtClean="0"/>
              <a:t>java.util</a:t>
            </a:r>
            <a:r>
              <a:rPr lang="en-US" b="1" i="1" dirty="0" smtClean="0"/>
              <a:t> </a:t>
            </a:r>
            <a:r>
              <a:rPr lang="en-US" dirty="0" smtClean="0"/>
              <a:t>package for representing and manipulating collections, remember that a collection is simply an object that groups multiple elements into a single unit. By providing useful data structures and algorithms, the Collections Framework frees you to concentrate on the important parts of your program, rather than on the low-level "plumbing" required to make it work.</a:t>
            </a:r>
            <a:endParaRPr lang="es-MX" dirty="0" smtClean="0"/>
          </a:p>
          <a:p>
            <a:pPr algn="just"/>
            <a:r>
              <a:rPr lang="en-US" dirty="0" smtClean="0"/>
              <a:t>Java Collections Framework can help you to organize your objects depending on the business problem. In one situation, you might want to organize your program’s objects on a sequential list because the ordering is important, and there are duplicates. In another, a set might be the right data type because now ordering is unimportant and you want to discard duplicates. These two data types (and others) are represented by different interfaces in the Collections Framework.</a:t>
            </a:r>
            <a:endParaRPr lang="es-MX" dirty="0" smtClean="0"/>
          </a:p>
          <a:p>
            <a:endParaRPr lang="en-US" sz="1400" dirty="0" smtClean="0"/>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sz="1600" dirty="0" smtClean="0"/>
              <a:t>The </a:t>
            </a:r>
            <a:r>
              <a:rPr lang="en-US" sz="1600" dirty="0" err="1" smtClean="0"/>
              <a:t>java.util</a:t>
            </a:r>
            <a:r>
              <a:rPr lang="en-US" sz="1600" dirty="0" smtClean="0"/>
              <a:t> package contains a group of interfaces referred to as the collections</a:t>
            </a:r>
            <a:r>
              <a:rPr lang="en-US" sz="1600" i="1" dirty="0" smtClean="0"/>
              <a:t> </a:t>
            </a:r>
            <a:r>
              <a:rPr lang="en-US" sz="1600" dirty="0" smtClean="0"/>
              <a:t>interfaces</a:t>
            </a:r>
            <a:r>
              <a:rPr lang="en-US" sz="1600" i="1" dirty="0" smtClean="0"/>
              <a:t> </a:t>
            </a:r>
            <a:r>
              <a:rPr lang="en-US" sz="1600" dirty="0" smtClean="0"/>
              <a:t>to represent the various types of collections. The root interface of the collections interfaces is Collection. There are different types of collections, and the sub interfaces of Collection reflect these various types of collections, as follows:</a:t>
            </a:r>
            <a:endParaRPr lang="es-MX" sz="1600" dirty="0" smtClean="0"/>
          </a:p>
          <a:p>
            <a:pPr algn="just"/>
            <a:r>
              <a:rPr lang="en-US" sz="1600" b="1" dirty="0" smtClean="0"/>
              <a:t>Lists </a:t>
            </a:r>
            <a:r>
              <a:rPr lang="en-US" sz="1600" dirty="0" smtClean="0"/>
              <a:t>A list</a:t>
            </a:r>
            <a:r>
              <a:rPr lang="en-US" sz="1600" i="1" dirty="0" smtClean="0"/>
              <a:t> </a:t>
            </a:r>
            <a:r>
              <a:rPr lang="en-US" sz="1600" dirty="0" smtClean="0"/>
              <a:t>is an ordered collection of elements that allows duplicate entries. Lists implement the List interface, and elements in a list can be accessed by an integer index.</a:t>
            </a:r>
            <a:endParaRPr lang="es-MX" sz="1600" dirty="0" smtClean="0"/>
          </a:p>
          <a:p>
            <a:pPr algn="just"/>
            <a:r>
              <a:rPr lang="en-US" sz="1600" b="1" dirty="0" smtClean="0"/>
              <a:t>Sets </a:t>
            </a:r>
            <a:r>
              <a:rPr lang="en-US" sz="1600" dirty="0" smtClean="0"/>
              <a:t>A </a:t>
            </a:r>
            <a:r>
              <a:rPr lang="en-US" sz="1600" i="1" dirty="0" smtClean="0"/>
              <a:t>set </a:t>
            </a:r>
            <a:r>
              <a:rPr lang="en-US" sz="1600" dirty="0" smtClean="0"/>
              <a:t>is a collection that does not allow duplicate entries. Sets implement the Set interface.</a:t>
            </a:r>
            <a:endParaRPr lang="es-MX" sz="1600" dirty="0" smtClean="0"/>
          </a:p>
          <a:p>
            <a:pPr algn="just"/>
            <a:r>
              <a:rPr lang="en-US" sz="1600" b="1" dirty="0" smtClean="0"/>
              <a:t>Queues </a:t>
            </a:r>
            <a:r>
              <a:rPr lang="en-US" sz="1600" dirty="0" smtClean="0"/>
              <a:t>A queue</a:t>
            </a:r>
            <a:r>
              <a:rPr lang="en-US" sz="1600" i="1" dirty="0" smtClean="0"/>
              <a:t> </a:t>
            </a:r>
            <a:r>
              <a:rPr lang="en-US" sz="1600" dirty="0" smtClean="0"/>
              <a:t>is a collection that orders its elements in a specific order for processing.</a:t>
            </a:r>
            <a:endParaRPr lang="es-MX" sz="1600" dirty="0" smtClean="0"/>
          </a:p>
          <a:p>
            <a:pPr algn="just"/>
            <a:r>
              <a:rPr lang="en-US" sz="1600" dirty="0" smtClean="0"/>
              <a:t>A typical queue processes its elements in a first - in, first - out (FIFO) fashion, but other ordering is possible. Queues implement the Queue interface.</a:t>
            </a:r>
            <a:endParaRPr lang="es-MX" sz="1600" dirty="0" smtClean="0"/>
          </a:p>
          <a:p>
            <a:pPr algn="just"/>
            <a:r>
              <a:rPr lang="en-US" sz="1600" b="1" dirty="0" smtClean="0"/>
              <a:t>Maps </a:t>
            </a:r>
            <a:r>
              <a:rPr lang="en-US" sz="1600" dirty="0" smtClean="0"/>
              <a:t>A map</a:t>
            </a:r>
            <a:r>
              <a:rPr lang="en-US" sz="1600" i="1" dirty="0" smtClean="0"/>
              <a:t> </a:t>
            </a:r>
            <a:r>
              <a:rPr lang="en-US" sz="1600" dirty="0" smtClean="0"/>
              <a:t>is a collection that maps keys to values, with no duplicate keys allowed.</a:t>
            </a:r>
            <a:endParaRPr lang="es-MX" sz="1600" dirty="0" smtClean="0"/>
          </a:p>
          <a:p>
            <a:pPr algn="just"/>
            <a:r>
              <a:rPr lang="en-US" sz="1600" dirty="0" smtClean="0"/>
              <a:t>The elements in a map are key - value pairs. Maps implement the Map interface, which is unique because the Map interface is not a sub interface of Collection like the other types of collections.</a:t>
            </a:r>
            <a:endParaRPr lang="es-MX" sz="1600"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1695</TotalTime>
  <Words>1277</Words>
  <Application>Microsoft Office PowerPoint</Application>
  <PresentationFormat>On-screen Show (4:3)</PresentationFormat>
  <Paragraphs>129</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PPT_Public_PT_2013</vt:lpstr>
      <vt:lpstr>Original_Logo/ Upper layout</vt:lpstr>
      <vt:lpstr>Java Advanced</vt:lpstr>
      <vt:lpstr>AGENDA</vt:lpstr>
      <vt:lpstr>AGENDA</vt:lpstr>
      <vt:lpstr>BEFORE WE CONTINUE YOU NEED TO THINK ABOUT GENERICS, AND WHAT IS GENERICS ANYWAY?</vt:lpstr>
      <vt:lpstr>GENERICS IN A NUTSHELL</vt:lpstr>
      <vt:lpstr>GENERICS IN A NUTSHELL</vt:lpstr>
      <vt:lpstr>GENERAL CONCEPTS</vt:lpstr>
      <vt:lpstr>GENERAL CONCEPTS</vt:lpstr>
      <vt:lpstr>GENERAL CONCEPTS - COLLECTIONS BASIC CLASSES AND INTERFACES</vt:lpstr>
      <vt:lpstr>GENERAL CONCEPTS - COLLECTIONS BASIC CLASSES AND INTERFACES</vt:lpstr>
      <vt:lpstr>BUSINESS CONTEXT</vt:lpstr>
      <vt:lpstr>BUSINESS CONTEXT</vt:lpstr>
      <vt:lpstr>BUSINESS CONTEXT</vt:lpstr>
      <vt:lpstr>BUSINESS CONTEXT</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REFERENCES</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Softtek</cp:lastModifiedBy>
  <cp:revision>344</cp:revision>
  <dcterms:created xsi:type="dcterms:W3CDTF">2013-06-24T14:44:35Z</dcterms:created>
  <dcterms:modified xsi:type="dcterms:W3CDTF">2015-07-23T06:24:40Z</dcterms:modified>
</cp:coreProperties>
</file>