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 id="2147483798" r:id="rId2"/>
  </p:sldMasterIdLst>
  <p:notesMasterIdLst>
    <p:notesMasterId r:id="rId33"/>
  </p:notesMasterIdLst>
  <p:handoutMasterIdLst>
    <p:handoutMasterId r:id="rId34"/>
  </p:handoutMasterIdLst>
  <p:sldIdLst>
    <p:sldId id="277" r:id="rId3"/>
    <p:sldId id="278" r:id="rId4"/>
    <p:sldId id="279" r:id="rId5"/>
    <p:sldId id="342" r:id="rId6"/>
    <p:sldId id="283" r:id="rId7"/>
    <p:sldId id="361" r:id="rId8"/>
    <p:sldId id="362" r:id="rId9"/>
    <p:sldId id="343" r:id="rId10"/>
    <p:sldId id="363" r:id="rId11"/>
    <p:sldId id="364" r:id="rId12"/>
    <p:sldId id="365" r:id="rId13"/>
    <p:sldId id="317" r:id="rId14"/>
    <p:sldId id="344" r:id="rId15"/>
    <p:sldId id="366" r:id="rId16"/>
    <p:sldId id="367" r:id="rId17"/>
    <p:sldId id="356" r:id="rId18"/>
    <p:sldId id="345" r:id="rId19"/>
    <p:sldId id="357" r:id="rId20"/>
    <p:sldId id="368" r:id="rId21"/>
    <p:sldId id="369" r:id="rId22"/>
    <p:sldId id="370" r:id="rId23"/>
    <p:sldId id="371" r:id="rId24"/>
    <p:sldId id="374" r:id="rId25"/>
    <p:sldId id="372" r:id="rId26"/>
    <p:sldId id="373" r:id="rId27"/>
    <p:sldId id="375" r:id="rId28"/>
    <p:sldId id="376" r:id="rId29"/>
    <p:sldId id="353" r:id="rId30"/>
    <p:sldId id="281" r:id="rId31"/>
    <p:sldId id="282"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F497D"/>
    <a:srgbClr val="B5B7B5"/>
    <a:srgbClr val="575A5D"/>
    <a:srgbClr val="8E909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p:scale>
          <a:sx n="84" d="100"/>
          <a:sy n="84" d="100"/>
        </p:scale>
        <p:origin x="-2400" y="-9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pPr/>
              <a:t>06/08/2015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pPr/>
              <a:t>‹#›</a:t>
            </a:fld>
            <a:endParaRPr lang="es-MX"/>
          </a:p>
        </p:txBody>
      </p:sp>
    </p:spTree>
    <p:extLst>
      <p:ext uri="{BB962C8B-B14F-4D97-AF65-F5344CB8AC3E}">
        <p14:creationId xmlns:p14="http://schemas.microsoft.com/office/powerpoint/2010/main" xmlns=""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06/08/2015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xmlns=""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27097" cy="6875607"/>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3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12197540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7" name="Rectangle 16"/>
          <p:cNvSpPr/>
          <p:nvPr userDrawn="1"/>
        </p:nvSpPr>
        <p:spPr>
          <a:xfrm>
            <a:off x="662680"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0"/>
          <p:cNvSpPr/>
          <p:nvPr userDrawn="1"/>
        </p:nvSpPr>
        <p:spPr>
          <a:xfrm>
            <a:off x="411459" y="692696"/>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ight Triangle 21"/>
          <p:cNvSpPr>
            <a:spLocks noChangeArrowheads="1"/>
          </p:cNvSpPr>
          <p:nvPr userDrawn="1"/>
        </p:nvSpPr>
        <p:spPr bwMode="auto">
          <a:xfrm rot="16200000" flipH="1" flipV="1">
            <a:off x="302318" y="476132"/>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3" name="Right Triangle 22"/>
          <p:cNvSpPr>
            <a:spLocks noChangeArrowheads="1"/>
          </p:cNvSpPr>
          <p:nvPr userDrawn="1"/>
        </p:nvSpPr>
        <p:spPr bwMode="auto">
          <a:xfrm rot="5400000" flipH="1" flipV="1">
            <a:off x="3954065" y="2260698"/>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4" name="Text Placeholder 10"/>
          <p:cNvSpPr>
            <a:spLocks noGrp="1"/>
          </p:cNvSpPr>
          <p:nvPr>
            <p:ph type="body" sz="quarter" idx="14"/>
          </p:nvPr>
        </p:nvSpPr>
        <p:spPr>
          <a:xfrm>
            <a:off x="696589" y="1024593"/>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5"/>
          </p:nvPr>
        </p:nvSpPr>
        <p:spPr>
          <a:xfrm>
            <a:off x="696589" y="1604913"/>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662680" y="1062117"/>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34314721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mber Slide">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2" name="Text Placeholder 10"/>
          <p:cNvSpPr>
            <a:spLocks noGrp="1"/>
          </p:cNvSpPr>
          <p:nvPr>
            <p:ph type="body" sz="quarter" idx="10"/>
          </p:nvPr>
        </p:nvSpPr>
        <p:spPr>
          <a:xfrm>
            <a:off x="395536" y="1052736"/>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3" name="Text Placeholder 10"/>
          <p:cNvSpPr>
            <a:spLocks noGrp="1"/>
          </p:cNvSpPr>
          <p:nvPr>
            <p:ph type="body" sz="quarter" idx="11"/>
          </p:nvPr>
        </p:nvSpPr>
        <p:spPr>
          <a:xfrm>
            <a:off x="401134" y="1383301"/>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4" name="Rectangle 13"/>
          <p:cNvSpPr/>
          <p:nvPr userDrawn="1"/>
        </p:nvSpPr>
        <p:spPr>
          <a:xfrm>
            <a:off x="367783" y="1066440"/>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 Placeholder 10"/>
          <p:cNvSpPr>
            <a:spLocks noGrp="1"/>
          </p:cNvSpPr>
          <p:nvPr>
            <p:ph type="body" sz="quarter" idx="12"/>
          </p:nvPr>
        </p:nvSpPr>
        <p:spPr>
          <a:xfrm>
            <a:off x="395536" y="2418478"/>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3"/>
          </p:nvPr>
        </p:nvSpPr>
        <p:spPr>
          <a:xfrm>
            <a:off x="401134" y="2749043"/>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367783" y="2432182"/>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 Placeholder 10"/>
          <p:cNvSpPr>
            <a:spLocks noGrp="1"/>
          </p:cNvSpPr>
          <p:nvPr>
            <p:ph type="body" sz="quarter" idx="14"/>
          </p:nvPr>
        </p:nvSpPr>
        <p:spPr>
          <a:xfrm>
            <a:off x="395536" y="3749000"/>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8" name="Text Placeholder 10"/>
          <p:cNvSpPr>
            <a:spLocks noGrp="1"/>
          </p:cNvSpPr>
          <p:nvPr>
            <p:ph type="body" sz="quarter" idx="15"/>
          </p:nvPr>
        </p:nvSpPr>
        <p:spPr>
          <a:xfrm>
            <a:off x="401134" y="4079565"/>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9" name="Rectangle 28"/>
          <p:cNvSpPr/>
          <p:nvPr userDrawn="1"/>
        </p:nvSpPr>
        <p:spPr>
          <a:xfrm>
            <a:off x="367783" y="3762704"/>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 Placeholder 10"/>
          <p:cNvSpPr>
            <a:spLocks noGrp="1"/>
          </p:cNvSpPr>
          <p:nvPr>
            <p:ph type="body" sz="quarter" idx="16"/>
          </p:nvPr>
        </p:nvSpPr>
        <p:spPr>
          <a:xfrm>
            <a:off x="395536" y="5117152"/>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1" name="Text Placeholder 10"/>
          <p:cNvSpPr>
            <a:spLocks noGrp="1"/>
          </p:cNvSpPr>
          <p:nvPr>
            <p:ph type="body" sz="quarter" idx="17"/>
          </p:nvPr>
        </p:nvSpPr>
        <p:spPr>
          <a:xfrm>
            <a:off x="401134" y="5447717"/>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2" name="Rectangle 31"/>
          <p:cNvSpPr/>
          <p:nvPr userDrawn="1"/>
        </p:nvSpPr>
        <p:spPr>
          <a:xfrm>
            <a:off x="367783" y="5130856"/>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angle 1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32992550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5"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dirty="0" smtClean="0"/>
              <a:t>Click to edit Master title style</a:t>
            </a:r>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1">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1"/>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20654937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ick Message_2">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2"/>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8780391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p:nvCxnSpPr>
        <p:spPr bwMode="auto">
          <a:xfrm rot="16200000" flipV="1">
            <a:off x="1394619"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bwMode="auto">
          <a:xfrm rot="16200000" flipV="1">
            <a:off x="3537744"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rot="16200000" flipV="1">
            <a:off x="5679281"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p:nvPr>
        </p:nvSpPr>
        <p:spPr>
          <a:xfrm>
            <a:off x="395001"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0" name="Text Placeholder 5"/>
          <p:cNvSpPr>
            <a:spLocks noGrp="1"/>
          </p:cNvSpPr>
          <p:nvPr>
            <p:ph type="body" sz="quarter" idx="11"/>
          </p:nvPr>
        </p:nvSpPr>
        <p:spPr>
          <a:xfrm>
            <a:off x="2542250"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1" name="Text Placeholder 5"/>
          <p:cNvSpPr>
            <a:spLocks noGrp="1"/>
          </p:cNvSpPr>
          <p:nvPr>
            <p:ph type="body" sz="quarter" idx="12"/>
          </p:nvPr>
        </p:nvSpPr>
        <p:spPr>
          <a:xfrm>
            <a:off x="4689499"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Text Placeholder 5"/>
          <p:cNvSpPr>
            <a:spLocks noGrp="1"/>
          </p:cNvSpPr>
          <p:nvPr>
            <p:ph type="body" sz="quarter" idx="13"/>
          </p:nvPr>
        </p:nvSpPr>
        <p:spPr>
          <a:xfrm>
            <a:off x="6836747"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4" name="Picture Placeholder 13"/>
          <p:cNvSpPr>
            <a:spLocks noGrp="1"/>
          </p:cNvSpPr>
          <p:nvPr>
            <p:ph type="pic" sz="quarter" idx="14"/>
          </p:nvPr>
        </p:nvSpPr>
        <p:spPr>
          <a:xfrm>
            <a:off x="2470150" y="1341438"/>
            <a:ext cx="4230688" cy="1036637"/>
          </a:xfrm>
        </p:spPr>
        <p:txBody>
          <a:bodyPr rtlCol="0">
            <a:normAutofit/>
          </a:bodyPr>
          <a:lstStyle/>
          <a:p>
            <a:pPr lvl="0"/>
            <a:r>
              <a:rPr lang="en-US" noProof="0" dirty="0" smtClean="0"/>
              <a:t>Click icon to add picture</a:t>
            </a:r>
            <a:endParaRPr lang="en-US" noProof="0" dirty="0"/>
          </a:p>
        </p:txBody>
      </p:sp>
      <p:sp>
        <p:nvSpPr>
          <p:cNvPr id="19" name="Text Placeholder 5"/>
          <p:cNvSpPr>
            <a:spLocks noGrp="1"/>
          </p:cNvSpPr>
          <p:nvPr>
            <p:ph type="body" sz="quarter" idx="15"/>
          </p:nvPr>
        </p:nvSpPr>
        <p:spPr>
          <a:xfrm>
            <a:off x="395001" y="5213445"/>
            <a:ext cx="8366862" cy="1159469"/>
          </a:xfrm>
        </p:spPr>
        <p:txBody>
          <a:bodyPr>
            <a:normAutofit/>
          </a:bodyPr>
          <a:lstStyle>
            <a:lvl1pPr marL="0" indent="0" algn="l">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7"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1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18339737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3550" y="2237711"/>
            <a:ext cx="8229600" cy="1228725"/>
          </a:xfrm>
        </p:spPr>
        <p:txBody>
          <a:bodyPr anchor="ctr"/>
          <a:lstStyle>
            <a:lvl1pPr marL="0" indent="0" algn="ctr">
              <a:lnSpc>
                <a:spcPct val="80000"/>
              </a:lnSpc>
              <a:buNone/>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 name="Text Placeholder 5"/>
          <p:cNvSpPr>
            <a:spLocks noGrp="1"/>
          </p:cNvSpPr>
          <p:nvPr>
            <p:ph type="body" sz="quarter" idx="11"/>
          </p:nvPr>
        </p:nvSpPr>
        <p:spPr>
          <a:xfrm>
            <a:off x="2005273" y="3520602"/>
            <a:ext cx="5146154" cy="628318"/>
          </a:xfrm>
        </p:spPr>
        <p:txBody>
          <a:bodyPr>
            <a:normAutofit/>
          </a:bodyPr>
          <a:lstStyle>
            <a:lvl1pPr marL="0" indent="0" algn="ctr">
              <a:lnSpc>
                <a:spcPct val="80000"/>
              </a:lnSpc>
              <a:buNone/>
              <a:defRPr sz="1200">
                <a:solidFill>
                  <a:schemeClr val="tx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Title Placeholder 14"/>
          <p:cNvSpPr>
            <a:spLocks noGrp="1"/>
          </p:cNvSpPr>
          <p:nvPr>
            <p:ph type="title"/>
          </p:nvPr>
        </p:nvSpPr>
        <p:spPr bwMode="auto">
          <a:xfrm>
            <a:off x="457200" y="192088"/>
            <a:ext cx="7139136"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9170542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72544189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
            <a:ext cx="9134979" cy="6873376"/>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611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6351"/>
            <a:ext cx="9144000" cy="6870701"/>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5"/>
              </a:solidFill>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2943676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71" y="0"/>
            <a:ext cx="9142857" cy="6868102"/>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1851703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 y="1"/>
            <a:ext cx="9144000" cy="6871320"/>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1851703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xmlns="" val="37254418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Slide">
    <p:bg>
      <p:bgPr>
        <a:gradFill>
          <a:gsLst>
            <a:gs pos="24000">
              <a:schemeClr val="bg1">
                <a:lumMod val="0"/>
                <a:lumOff val="1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Rectangle 5"/>
          <p:cNvSpPr/>
          <p:nvPr userDrawn="1"/>
        </p:nvSpPr>
        <p:spPr>
          <a:xfrm>
            <a:off x="-14605" y="-5804"/>
            <a:ext cx="4427203" cy="68638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79"/>
            <a:ext cx="6857999" cy="11324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p:nvPr userDrawn="1"/>
        </p:nvSpPr>
        <p:spPr>
          <a:xfrm>
            <a:off x="218686" y="2365137"/>
            <a:ext cx="3921266" cy="2215991"/>
          </a:xfrm>
          <a:prstGeom prst="rect">
            <a:avLst/>
          </a:prstGeom>
          <a:noFill/>
        </p:spPr>
        <p:txBody>
          <a:bodyPr wrap="none" lIns="91440" tIns="45720" rIns="91440" bIns="45720">
            <a:spAutoFit/>
          </a:bodyPr>
          <a:lstStyle/>
          <a:p>
            <a:pPr algn="ctr"/>
            <a:r>
              <a:rPr lang="en-US" sz="13800" b="0"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rPr>
              <a:t>Q&amp;A</a:t>
            </a:r>
            <a:endParaRPr lang="en-US" sz="13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7"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xmlns="" val="2130376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1190526" y="2743350"/>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1081385" y="2526786"/>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4733132" y="4311352"/>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1475656" y="3075247"/>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1475656" y="3655567"/>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7" name="Rectangle 16"/>
          <p:cNvSpPr/>
          <p:nvPr userDrawn="1"/>
        </p:nvSpPr>
        <p:spPr>
          <a:xfrm>
            <a:off x="1441747" y="3112771"/>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13"/>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1192912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r="39892"/>
          <a:stretch/>
        </p:blipFill>
        <p:spPr>
          <a:xfrm>
            <a:off x="6241143" y="6017"/>
            <a:ext cx="2605247" cy="2380493"/>
          </a:xfrm>
          <a:prstGeom prst="rect">
            <a:avLst/>
          </a:prstGeom>
        </p:spPr>
      </p:pic>
      <p:sp>
        <p:nvSpPr>
          <p:cNvPr id="17" name="Rectangle 16"/>
          <p:cNvSpPr/>
          <p:nvPr userDrawn="1"/>
        </p:nvSpPr>
        <p:spPr>
          <a:xfrm>
            <a:off x="662680"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angle 21"/>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xmlns="" val="2532449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8.emf"/><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46" r:id="rId1"/>
    <p:sldLayoutId id="2147485147" r:id="rId2"/>
    <p:sldLayoutId id="2147485148" r:id="rId3"/>
    <p:sldLayoutId id="2147485149" r:id="rId4"/>
    <p:sldLayoutId id="2147485150" r:id="rId5"/>
    <p:sldLayoutId id="2147485132" r:id="rId6"/>
    <p:sldLayoutId id="2147485154" r:id="rId7"/>
    <p:sldLayoutId id="2147485134" r:id="rId8"/>
    <p:sldLayoutId id="2147485155" r:id="rId9"/>
    <p:sldLayoutId id="2147485156" r:id="rId10"/>
    <p:sldLayoutId id="214748515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s-MX" dirty="0" smtClean="0"/>
          </a:p>
        </p:txBody>
      </p:sp>
      <p:sp>
        <p:nvSpPr>
          <p:cNvPr id="9" name="Rectangle 8"/>
          <p:cNvSpPr>
            <a:spLocks noChangeArrowheads="1"/>
          </p:cNvSpPr>
          <p:nvPr/>
        </p:nvSpPr>
        <p:spPr bwMode="auto">
          <a:xfrm>
            <a:off x="179512"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800" dirty="0" smtClean="0">
                <a:cs typeface="Arial" charset="0"/>
              </a:rPr>
              <a:t>Todos os Direitos Reservados © Valores Corporativos Softtek S.A. de C.V. 2014. </a:t>
            </a:r>
          </a:p>
          <a:p>
            <a:pPr algn="l"/>
            <a:endParaRPr lang="pt-BR" sz="800" dirty="0">
              <a:cs typeface="Arial" charset="0"/>
            </a:endParaRPr>
          </a:p>
        </p:txBody>
      </p:sp>
      <p:pic>
        <p:nvPicPr>
          <p:cNvPr id="2050" name="Picture 2" descr="C:\Users\joel.solis\Desktop\2013 Templates\softtek.e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8849245" y="6482903"/>
            <a:ext cx="294755" cy="23398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37" r:id="rId4"/>
    <p:sldLayoutId id="2147485138" r:id="rId5"/>
    <p:sldLayoutId id="2147485140" r:id="rId6"/>
    <p:sldLayoutId id="2147485126" r:id="rId7"/>
    <p:sldLayoutId id="2147485157" r:id="rId8"/>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1" kern="1200">
          <a:solidFill>
            <a:schemeClr val="accent2"/>
          </a:solidFill>
          <a:latin typeface="Arial" pitchFamily="34" charset="0"/>
          <a:ea typeface="+mj-ea"/>
          <a:cs typeface="Arial" pitchFamily="34" charset="0"/>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74625" indent="-174625" algn="l" rtl="0" eaLnBrk="0" fontAlgn="base" hangingPunct="0">
        <a:spcBef>
          <a:spcPct val="20000"/>
        </a:spcBef>
        <a:spcAft>
          <a:spcPct val="0"/>
        </a:spcAft>
        <a:buFont typeface="Arial Rounded MT Bold" pitchFamily="34" charset="0"/>
        <a:buChar char="›"/>
        <a:defRPr kern="1200">
          <a:solidFill>
            <a:srgbClr val="5F5F5F"/>
          </a:solidFill>
          <a:latin typeface="Arial" pitchFamily="34" charset="0"/>
          <a:ea typeface="+mn-ea"/>
          <a:cs typeface="Arial" pitchFamily="34" charset="0"/>
        </a:defRPr>
      </a:lvl1pPr>
      <a:lvl2pPr marL="449263" indent="-95250" algn="l" rtl="0" eaLnBrk="0" fontAlgn="base" hangingPunct="0">
        <a:spcBef>
          <a:spcPct val="20000"/>
        </a:spcBef>
        <a:spcAft>
          <a:spcPct val="0"/>
        </a:spcAft>
        <a:buFont typeface="Arial Rounded MT Bold" pitchFamily="34" charset="0"/>
        <a:buChar char="›"/>
        <a:defRPr sz="1600" kern="1200">
          <a:solidFill>
            <a:srgbClr val="5F5F5F"/>
          </a:solidFill>
          <a:latin typeface="Arial" pitchFamily="34" charset="0"/>
          <a:ea typeface="+mn-ea"/>
          <a:cs typeface="Arial" pitchFamily="34" charset="0"/>
        </a:defRPr>
      </a:lvl2pPr>
      <a:lvl3pPr marL="715963" indent="-85725" algn="l" rtl="0" eaLnBrk="0" fontAlgn="base" hangingPunct="0">
        <a:spcBef>
          <a:spcPct val="20000"/>
        </a:spcBef>
        <a:spcAft>
          <a:spcPct val="0"/>
        </a:spcAft>
        <a:buFont typeface="Arial Rounded MT Bold" pitchFamily="34" charset="0"/>
        <a:buChar char="›"/>
        <a:defRPr sz="1400" kern="1200">
          <a:solidFill>
            <a:srgbClr val="5F5F5F"/>
          </a:solidFill>
          <a:latin typeface="Arial" pitchFamily="34" charset="0"/>
          <a:ea typeface="+mn-ea"/>
          <a:cs typeface="Arial" pitchFamily="34" charset="0"/>
        </a:defRPr>
      </a:lvl3pPr>
      <a:lvl4pPr marL="923925" indent="-87313" algn="l" rtl="0" eaLnBrk="0" fontAlgn="base" hangingPunct="0">
        <a:spcBef>
          <a:spcPct val="20000"/>
        </a:spcBef>
        <a:spcAft>
          <a:spcPct val="0"/>
        </a:spcAft>
        <a:buFont typeface="Arial Rounded MT Bold" pitchFamily="34" charset="0"/>
        <a:buChar char="›"/>
        <a:defRPr sz="1200" kern="1200">
          <a:solidFill>
            <a:schemeClr val="tx1"/>
          </a:solidFill>
          <a:latin typeface="Arial" pitchFamily="34" charset="0"/>
          <a:ea typeface="+mn-ea"/>
          <a:cs typeface="Arial" pitchFamily="34" charset="0"/>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dev.mysql.com/doc/refman/5.6/en/windows-installation.html" TargetMode="External"/><Relationship Id="rId2" Type="http://schemas.openxmlformats.org/officeDocument/2006/relationships/hyperlink" Target="http://dev.mysql.com/downloads/mysql/"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avaAcademy/AdvancedJava/blob/master/jdbc/src/test/DataSourceDatabaseTest.java" TargetMode="External"/><Relationship Id="rId2" Type="http://schemas.openxmlformats.org/officeDocument/2006/relationships/hyperlink" Target="https://github.com/JavaAcademy/AdvancedJava/blob/master/jdbc/src/com/softtek/java/academy/jdbc/DataSourceDatabase.java" TargetMode="External"/><Relationship Id="rId1" Type="http://schemas.openxmlformats.org/officeDocument/2006/relationships/slideLayout" Target="../slideLayouts/slideLayout13.xml"/><Relationship Id="rId5" Type="http://schemas.openxmlformats.org/officeDocument/2006/relationships/hyperlink" Target="https://github.com/JavaAcademy/AdvancedJava/blob/master/jdbc/src/test/DriverManagerDatabaseTest.java" TargetMode="External"/><Relationship Id="rId4" Type="http://schemas.openxmlformats.org/officeDocument/2006/relationships/hyperlink" Target="https://github.com/JavaAcademy/AdvancedJava/blob/master/jdbc/src/com/softtek/java/academy/jdbc/DriverManagerDatabase.jav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avaAcademy/AdvancedJava/blob/master/jdbc/src/test/OrderRepositoryTest.java" TargetMode="External"/><Relationship Id="rId2" Type="http://schemas.openxmlformats.org/officeDocument/2006/relationships/hyperlink" Target="https://github.com/JavaAcademy/AdvancedJava/blob/master/jdbc/src/com/softtek/java/academy/jdbc/OrderRepository.java"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JavaAcademy/AdvancedJava/blob/master/jdbc/src/test/OrderViewRepositoryTest.java" TargetMode="External"/><Relationship Id="rId2" Type="http://schemas.openxmlformats.org/officeDocument/2006/relationships/hyperlink" Target="https://github.com/JavaAcademy/AdvancedJava/blob/master/jdbc/src/com/softtek/java/academy/jdbc/OrderViewRepository.java"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JavaAcademy/AdvancedJava/blob/master/jdbc/src/test/OrderRepositoryTest.java" TargetMode="External"/><Relationship Id="rId2" Type="http://schemas.openxmlformats.org/officeDocument/2006/relationships/hyperlink" Target="https://github.com/JavaAcademy/AdvancedJava/blob/master/jdbc/src/com/softtek/java/academy/jdbc/OrderRepository.java"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oracle.com/javase/tutorial/jdbc/basics/index.html" TargetMode="External"/><Relationship Id="rId2" Type="http://schemas.openxmlformats.org/officeDocument/2006/relationships/hyperlink" Target="https://docs.oracle.com/javase/tutorial/jdbc/overview/index.html" TargetMode="External"/><Relationship Id="rId1" Type="http://schemas.openxmlformats.org/officeDocument/2006/relationships/slideLayout" Target="../slideLayouts/slideLayout13.xml"/><Relationship Id="rId4" Type="http://schemas.openxmlformats.org/officeDocument/2006/relationships/hyperlink" Target="http://www.amazon.es/Enterprise-Patterns-MDA-Archetype-Technology/dp/032111230X/ref=sr_1_2?s=foreign-books&amp;ie=UTF8&amp;qid=1437446918&amp;sr=1-2&amp;keywords=Enterprise+MD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javase/6/docs/api/index.html?java/sql/package-summary.html" TargetMode="External"/><Relationship Id="rId2" Type="http://schemas.openxmlformats.org/officeDocument/2006/relationships/hyperlink" Target="https://docs.oracle.com/javase/6/docs/api/index.html?java/util/package-summary.html" TargetMode="Externa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Advanced</a:t>
            </a:r>
            <a:endParaRPr lang="es-MX" dirty="0"/>
          </a:p>
        </p:txBody>
      </p:sp>
      <p:sp>
        <p:nvSpPr>
          <p:cNvPr id="3" name="Text Placeholder 2"/>
          <p:cNvSpPr>
            <a:spLocks noGrp="1"/>
          </p:cNvSpPr>
          <p:nvPr>
            <p:ph type="body" sz="quarter" idx="11"/>
          </p:nvPr>
        </p:nvSpPr>
        <p:spPr/>
        <p:txBody>
          <a:bodyPr/>
          <a:lstStyle/>
          <a:p>
            <a:r>
              <a:rPr lang="en-US" dirty="0" smtClean="0"/>
              <a:t>JDBC</a:t>
            </a:r>
            <a:endParaRPr lang="es-MX" dirty="0"/>
          </a:p>
        </p:txBody>
      </p:sp>
    </p:spTree>
    <p:extLst>
      <p:ext uri="{BB962C8B-B14F-4D97-AF65-F5344CB8AC3E}">
        <p14:creationId xmlns:p14="http://schemas.microsoft.com/office/powerpoint/2010/main" xmlns="" val="239820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JDBC drivers come in four distinct categories. Sun has named the categories types 1-4.</a:t>
            </a:r>
            <a:endParaRPr lang="es-MX" dirty="0" smtClean="0"/>
          </a:p>
          <a:p>
            <a:endParaRPr lang="es-MX" dirty="0" smtClean="0"/>
          </a:p>
          <a:p>
            <a:r>
              <a:rPr lang="en-US" i="1" dirty="0" smtClean="0"/>
              <a:t>Type 1</a:t>
            </a:r>
            <a:r>
              <a:rPr lang="en-US" dirty="0" smtClean="0"/>
              <a:t> </a:t>
            </a:r>
            <a:endParaRPr lang="es-MX" dirty="0" smtClean="0"/>
          </a:p>
          <a:p>
            <a:pPr lvl="1"/>
            <a:r>
              <a:rPr lang="en-US" dirty="0" smtClean="0"/>
              <a:t>A type 1 driver is a bridge between JDBC and another database-independent API like ODBC. The JDBC-ODBC driver that comes with the Java SDK is the primary example of a type 1 driver.</a:t>
            </a:r>
            <a:endParaRPr lang="es-MX" dirty="0" smtClean="0"/>
          </a:p>
          <a:p>
            <a:pPr>
              <a:buNone/>
            </a:pPr>
            <a:r>
              <a:rPr lang="en-US" dirty="0" smtClean="0"/>
              <a:t> </a:t>
            </a:r>
            <a:endParaRPr lang="es-MX" dirty="0" smtClean="0"/>
          </a:p>
          <a:p>
            <a:r>
              <a:rPr lang="en-US" i="1" dirty="0" smtClean="0"/>
              <a:t>Type 2</a:t>
            </a:r>
            <a:r>
              <a:rPr lang="en-US" dirty="0" smtClean="0"/>
              <a:t> </a:t>
            </a:r>
            <a:endParaRPr lang="es-MX" dirty="0" smtClean="0"/>
          </a:p>
          <a:p>
            <a:pPr lvl="1"/>
            <a:r>
              <a:rPr lang="en-US" dirty="0" smtClean="0"/>
              <a:t>A type 2 driver translates JDBC calls into a native API provided by the database vendor.</a:t>
            </a:r>
            <a:endParaRPr lang="es-MX" dirty="0" smtClean="0"/>
          </a:p>
          <a:p>
            <a:pPr>
              <a:buNone/>
            </a:pPr>
            <a:r>
              <a:rPr lang="en-US" dirty="0" smtClean="0"/>
              <a:t> </a:t>
            </a:r>
            <a:endParaRPr lang="es-MX" dirty="0" smtClean="0"/>
          </a:p>
          <a:p>
            <a:r>
              <a:rPr lang="en-US" i="1" dirty="0" smtClean="0"/>
              <a:t>Type 3</a:t>
            </a:r>
            <a:r>
              <a:rPr lang="en-US" dirty="0" smtClean="0"/>
              <a:t> </a:t>
            </a:r>
            <a:endParaRPr lang="es-MX" dirty="0" smtClean="0"/>
          </a:p>
          <a:p>
            <a:pPr lvl="1"/>
            <a:r>
              <a:rPr lang="en-US" dirty="0" smtClean="0"/>
              <a:t>Type 3 drivers are network bridges that enable an application to take advantage of the WORA (Write Once, Run Anywhere) capabilities of type 4 drivers even when your database of choice supports only type 2 drivers.</a:t>
            </a:r>
            <a:endParaRPr lang="es-MX" dirty="0" smtClean="0"/>
          </a:p>
          <a:p>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10</a:t>
            </a:fld>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i="1" dirty="0" smtClean="0"/>
              <a:t>Type 4</a:t>
            </a:r>
            <a:r>
              <a:rPr lang="en-US" dirty="0" smtClean="0"/>
              <a:t> </a:t>
            </a:r>
            <a:endParaRPr lang="es-MX" dirty="0" smtClean="0"/>
          </a:p>
          <a:p>
            <a:pPr lvl="1"/>
            <a:r>
              <a:rPr lang="en-US" dirty="0" smtClean="0"/>
              <a:t>A type 4 driver talks directly to a database using a network protocol. Because it makes no native calls, it can run on any JVM.</a:t>
            </a:r>
          </a:p>
          <a:p>
            <a:endParaRPr lang="en-US" dirty="0" smtClean="0"/>
          </a:p>
          <a:p>
            <a:r>
              <a:rPr lang="en-US" dirty="0" smtClean="0"/>
              <a:t>For the purpose of this course we are going to use </a:t>
            </a:r>
            <a:r>
              <a:rPr lang="en-US" dirty="0" err="1" smtClean="0"/>
              <a:t>MySQL</a:t>
            </a:r>
            <a:endParaRPr lang="es-MX" dirty="0" smtClean="0"/>
          </a:p>
          <a:p>
            <a:r>
              <a:rPr lang="en-US" u="sng" dirty="0" smtClean="0">
                <a:hlinkClick r:id="rId2"/>
              </a:rPr>
              <a:t>http://dev.mysql.com/downloads/mysql/</a:t>
            </a:r>
            <a:endParaRPr lang="en-US" u="sng" dirty="0" smtClean="0"/>
          </a:p>
          <a:p>
            <a:r>
              <a:rPr lang="es-MX" dirty="0" smtClean="0">
                <a:hlinkClick r:id="rId3"/>
              </a:rPr>
              <a:t>http://</a:t>
            </a:r>
            <a:r>
              <a:rPr lang="es-MX" dirty="0" smtClean="0">
                <a:hlinkClick r:id="rId3"/>
              </a:rPr>
              <a:t>dev.mysql.com/doc/refman/5.6/en/windows-installation.html</a:t>
            </a:r>
            <a:endParaRPr lang="es-MX" dirty="0" smtClean="0"/>
          </a:p>
          <a:p>
            <a:endParaRPr lang="en-US" dirty="0" smtClean="0"/>
          </a:p>
          <a:p>
            <a:r>
              <a:rPr lang="en-US" dirty="0" smtClean="0"/>
              <a:t>After download, please execute the following scripts:</a:t>
            </a:r>
          </a:p>
          <a:p>
            <a:r>
              <a:rPr lang="es-MX" dirty="0" smtClean="0"/>
              <a:t>1_OrderDatabase.sql</a:t>
            </a:r>
          </a:p>
          <a:p>
            <a:r>
              <a:rPr lang="es-MX" dirty="0" smtClean="0"/>
              <a:t>2_Order.sql</a:t>
            </a:r>
          </a:p>
          <a:p>
            <a:r>
              <a:rPr lang="es-MX" dirty="0" smtClean="0"/>
              <a:t>3_OrderCatalog.sql</a:t>
            </a:r>
          </a:p>
          <a:p>
            <a:r>
              <a:rPr lang="es-MX" dirty="0" smtClean="0"/>
              <a:t>4_DeleteOrderProc.sql</a:t>
            </a:r>
            <a:endParaRPr lang="es-MX" dirty="0" smtClean="0"/>
          </a:p>
          <a:p>
            <a:endParaRPr lang="es-MX" dirty="0" smtClean="0"/>
          </a:p>
          <a:p>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11</a:t>
            </a:fld>
            <a:endParaRPr lang="es-MX"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CONTEXT</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12</a:t>
            </a:fld>
            <a:endParaRPr lang="es-MX" dirty="0"/>
          </a:p>
        </p:txBody>
      </p:sp>
    </p:spTree>
    <p:extLst>
      <p:ext uri="{BB962C8B-B14F-4D97-AF65-F5344CB8AC3E}">
        <p14:creationId xmlns:p14="http://schemas.microsoft.com/office/powerpoint/2010/main" xmlns="" val="4126932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When a customer decides to make a purchase, you need to have some way to record exactly what is required. This record is known as an order. It is a request by a buyer for a seller to deliver some goods or services. In return the seller normally receives some payment or other compensation.</a:t>
            </a:r>
            <a:endParaRPr lang="es-MX" dirty="0" smtClean="0"/>
          </a:p>
          <a:p>
            <a:r>
              <a:rPr lang="en-US" dirty="0" smtClean="0"/>
              <a:t>You can use an order whenever you need to capture the details of the relationship between the various parties, goods, and services that come together in a particular sales transaction.</a:t>
            </a:r>
            <a:endParaRPr lang="es-MX" dirty="0" smtClean="0"/>
          </a:p>
          <a:p>
            <a:endParaRPr lang="es-MX" dirty="0" smtClean="0"/>
          </a:p>
          <a:p>
            <a:endParaRPr lang="es-MX" dirty="0"/>
          </a:p>
        </p:txBody>
      </p:sp>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13</a:t>
            </a:fld>
            <a:endParaRPr lang="es-MX"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14</a:t>
            </a:fld>
            <a:endParaRPr lang="es-MX" dirty="0"/>
          </a:p>
        </p:txBody>
      </p:sp>
      <p:sp>
        <p:nvSpPr>
          <p:cNvPr id="6" name="Content Placeholder 5"/>
          <p:cNvSpPr>
            <a:spLocks noGrp="1"/>
          </p:cNvSpPr>
          <p:nvPr>
            <p:ph sz="quarter" idx="10"/>
          </p:nvPr>
        </p:nvSpPr>
        <p:spPr/>
        <p:txBody>
          <a:bodyPr/>
          <a:lstStyle/>
          <a:p>
            <a:r>
              <a:rPr lang="en-US" dirty="0" smtClean="0"/>
              <a:t>Logical View</a:t>
            </a:r>
            <a:endParaRPr lang="es-MX" dirty="0" smtClean="0"/>
          </a:p>
          <a:p>
            <a:endParaRPr lang="es-MX" dirty="0"/>
          </a:p>
        </p:txBody>
      </p:sp>
      <p:pic>
        <p:nvPicPr>
          <p:cNvPr id="1026" name="Picture 2"/>
          <p:cNvPicPr>
            <a:picLocks noChangeAspect="1" noChangeArrowheads="1"/>
          </p:cNvPicPr>
          <p:nvPr/>
        </p:nvPicPr>
        <p:blipFill>
          <a:blip r:embed="rId2" cstate="print"/>
          <a:srcRect/>
          <a:stretch>
            <a:fillRect/>
          </a:stretch>
        </p:blipFill>
        <p:spPr bwMode="auto">
          <a:xfrm>
            <a:off x="467544" y="2060848"/>
            <a:ext cx="8148587" cy="3096344"/>
          </a:xfrm>
          <a:prstGeom prst="rect">
            <a:avLst/>
          </a:prstGeom>
          <a:noFill/>
          <a:ln w="9525">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Physical View</a:t>
            </a:r>
          </a:p>
          <a:p>
            <a:endParaRPr lang="es-MX" dirty="0" smtClean="0"/>
          </a:p>
          <a:p>
            <a:endParaRPr lang="es-MX" dirty="0"/>
          </a:p>
        </p:txBody>
      </p:sp>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15</a:t>
            </a:fld>
            <a:endParaRPr lang="es-MX" dirty="0"/>
          </a:p>
        </p:txBody>
      </p:sp>
      <p:pic>
        <p:nvPicPr>
          <p:cNvPr id="2050" name="Picture 2"/>
          <p:cNvPicPr>
            <a:picLocks noChangeAspect="1" noChangeArrowheads="1"/>
          </p:cNvPicPr>
          <p:nvPr/>
        </p:nvPicPr>
        <p:blipFill>
          <a:blip r:embed="rId2" cstate="print"/>
          <a:srcRect/>
          <a:stretch>
            <a:fillRect/>
          </a:stretch>
        </p:blipFill>
        <p:spPr bwMode="auto">
          <a:xfrm>
            <a:off x="323528" y="2276872"/>
            <a:ext cx="8424936" cy="2592288"/>
          </a:xfrm>
          <a:prstGeom prst="rect">
            <a:avLst/>
          </a:prstGeom>
          <a:noFill/>
          <a:ln w="952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16</a:t>
            </a:fld>
            <a:endParaRPr lang="es-MX" dirty="0"/>
          </a:p>
        </p:txBody>
      </p:sp>
      <p:pic>
        <p:nvPicPr>
          <p:cNvPr id="3074" name="Picture 2"/>
          <p:cNvPicPr>
            <a:picLocks noChangeAspect="1" noChangeArrowheads="1"/>
          </p:cNvPicPr>
          <p:nvPr/>
        </p:nvPicPr>
        <p:blipFill>
          <a:blip r:embed="rId2" cstate="print"/>
          <a:srcRect/>
          <a:stretch>
            <a:fillRect/>
          </a:stretch>
        </p:blipFill>
        <p:spPr bwMode="auto">
          <a:xfrm>
            <a:off x="827584" y="2276872"/>
            <a:ext cx="7448550" cy="1944216"/>
          </a:xfrm>
          <a:prstGeom prst="rect">
            <a:avLst/>
          </a:prstGeom>
          <a:noFill/>
          <a:ln w="9525">
            <a:solidFill>
              <a:schemeClr val="tx1"/>
            </a:solid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THE CORE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17</a:t>
            </a:fld>
            <a:endParaRPr lang="es-MX" dirty="0"/>
          </a:p>
        </p:txBody>
      </p:sp>
    </p:spTree>
    <p:extLst>
      <p:ext uri="{BB962C8B-B14F-4D97-AF65-F5344CB8AC3E}">
        <p14:creationId xmlns:p14="http://schemas.microsoft.com/office/powerpoint/2010/main" xmlns="" val="4126932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Connection</a:t>
            </a:r>
          </a:p>
          <a:p>
            <a:r>
              <a:rPr lang="en-US" dirty="0" smtClean="0"/>
              <a:t>JDBC represents a connection to a database through the Connection interface. Thus, connecting to a database requires you to get an instance of the Connection interface from your JDBC driver. JDBC supports two ways of getting access to a database connection:</a:t>
            </a:r>
          </a:p>
          <a:p>
            <a:pPr lvl="1"/>
            <a:r>
              <a:rPr lang="en-US" dirty="0" smtClean="0"/>
              <a:t>Through the JDBC </a:t>
            </a:r>
            <a:r>
              <a:rPr lang="en-US" dirty="0" err="1" smtClean="0"/>
              <a:t>DataSource</a:t>
            </a:r>
            <a:endParaRPr lang="en-US" dirty="0" smtClean="0"/>
          </a:p>
          <a:p>
            <a:pPr lvl="1"/>
            <a:r>
              <a:rPr lang="en-US" dirty="0" smtClean="0"/>
              <a:t>Using the JDBC </a:t>
            </a:r>
            <a:r>
              <a:rPr lang="en-US" dirty="0" err="1" smtClean="0"/>
              <a:t>DriverManager</a:t>
            </a:r>
            <a:endParaRPr lang="en-US" dirty="0" smtClean="0"/>
          </a:p>
          <a:p>
            <a:r>
              <a:rPr lang="en-US" dirty="0" smtClean="0"/>
              <a:t>The data source method is the preferred approach to database connectivity. Data sources, however, tend to be usable only in application server contexts. You should therefore understand both forms of connectivity since you can rely on </a:t>
            </a:r>
            <a:r>
              <a:rPr lang="en-US" dirty="0" err="1" smtClean="0"/>
              <a:t>DriverManager</a:t>
            </a:r>
            <a:r>
              <a:rPr lang="en-US" dirty="0" smtClean="0"/>
              <a:t> connectivity no matter what environment you are working in.</a:t>
            </a:r>
          </a:p>
          <a:p>
            <a:pPr algn="just"/>
            <a:endParaRPr lang="en-US" dirty="0" smtClean="0"/>
          </a:p>
          <a:p>
            <a:pPr algn="just"/>
            <a:endParaRPr lang="en-US" dirty="0"/>
          </a:p>
        </p:txBody>
      </p:sp>
      <p:sp>
        <p:nvSpPr>
          <p:cNvPr id="3" name="Title 2"/>
          <p:cNvSpPr>
            <a:spLocks noGrp="1"/>
          </p:cNvSpPr>
          <p:nvPr>
            <p:ph type="title"/>
          </p:nvPr>
        </p:nvSpPr>
        <p:spPr/>
        <p:txBody>
          <a:bodyPr/>
          <a:lstStyle/>
          <a:p>
            <a:r>
              <a:rPr lang="en-US" dirty="0" smtClean="0"/>
              <a:t>WORKING WITH THE CORE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err="1" smtClean="0"/>
              <a:t>DataSource</a:t>
            </a:r>
            <a:r>
              <a:rPr lang="en-US" dirty="0" smtClean="0"/>
              <a:t> connectivity</a:t>
            </a:r>
          </a:p>
          <a:p>
            <a:r>
              <a:rPr lang="en-US" dirty="0" smtClean="0"/>
              <a:t>Data source connectivity is very simple. In fact, the following code makes a connection to any database for any application:</a:t>
            </a:r>
          </a:p>
          <a:p>
            <a:pPr lvl="1">
              <a:buNone/>
            </a:pPr>
            <a:endParaRPr lang="en-US" b="1" dirty="0" smtClean="0"/>
          </a:p>
          <a:p>
            <a:pPr lvl="1">
              <a:buNone/>
            </a:pPr>
            <a:r>
              <a:rPr lang="en-US" b="1" dirty="0" smtClean="0"/>
              <a:t>Context </a:t>
            </a:r>
            <a:r>
              <a:rPr lang="en-US" b="1" dirty="0" err="1" smtClean="0"/>
              <a:t>ctx</a:t>
            </a:r>
            <a:r>
              <a:rPr lang="en-US" b="1" dirty="0" smtClean="0"/>
              <a:t> = new </a:t>
            </a:r>
            <a:r>
              <a:rPr lang="en-US" b="1" dirty="0" err="1" smtClean="0"/>
              <a:t>InitialContext</a:t>
            </a:r>
            <a:r>
              <a:rPr lang="en-US" b="1" dirty="0" smtClean="0"/>
              <a:t>( ); </a:t>
            </a:r>
          </a:p>
          <a:p>
            <a:pPr lvl="1">
              <a:buNone/>
            </a:pPr>
            <a:r>
              <a:rPr lang="en-US" b="1" dirty="0" err="1" smtClean="0"/>
              <a:t>DataSource</a:t>
            </a:r>
            <a:r>
              <a:rPr lang="en-US" b="1" dirty="0" smtClean="0"/>
              <a:t> </a:t>
            </a:r>
            <a:r>
              <a:rPr lang="en-US" b="1" dirty="0" err="1" smtClean="0"/>
              <a:t>ds</a:t>
            </a:r>
            <a:r>
              <a:rPr lang="en-US" b="1" dirty="0" smtClean="0"/>
              <a:t> = (</a:t>
            </a:r>
            <a:r>
              <a:rPr lang="en-US" b="1" dirty="0" err="1" smtClean="0"/>
              <a:t>DataSource</a:t>
            </a:r>
            <a:r>
              <a:rPr lang="en-US" b="1" dirty="0" smtClean="0"/>
              <a:t>)</a:t>
            </a:r>
            <a:r>
              <a:rPr lang="en-US" b="1" dirty="0" err="1" smtClean="0"/>
              <a:t>ctx.lookup</a:t>
            </a:r>
            <a:r>
              <a:rPr lang="en-US" b="1" dirty="0" smtClean="0"/>
              <a:t>("</a:t>
            </a:r>
            <a:r>
              <a:rPr lang="en-US" b="1" dirty="0" err="1" smtClean="0"/>
              <a:t>jdbc</a:t>
            </a:r>
            <a:r>
              <a:rPr lang="en-US" b="1" dirty="0" smtClean="0"/>
              <a:t>/</a:t>
            </a:r>
            <a:r>
              <a:rPr lang="en-US" b="1" dirty="0" err="1" smtClean="0"/>
              <a:t>dsn</a:t>
            </a:r>
            <a:r>
              <a:rPr lang="en-US" b="1" dirty="0" smtClean="0"/>
              <a:t>"); </a:t>
            </a:r>
          </a:p>
          <a:p>
            <a:pPr lvl="1">
              <a:buNone/>
            </a:pPr>
            <a:r>
              <a:rPr lang="en-US" b="1" dirty="0" smtClean="0"/>
              <a:t>Connection </a:t>
            </a:r>
            <a:r>
              <a:rPr lang="en-US" b="1" dirty="0" err="1" smtClean="0"/>
              <a:t>conn</a:t>
            </a:r>
            <a:r>
              <a:rPr lang="en-US" b="1" dirty="0" smtClean="0"/>
              <a:t> = </a:t>
            </a:r>
            <a:r>
              <a:rPr lang="en-US" b="1" dirty="0" err="1" smtClean="0"/>
              <a:t>ds.getConnection</a:t>
            </a:r>
            <a:r>
              <a:rPr lang="en-US" b="1" dirty="0" smtClean="0"/>
              <a:t>( ); </a:t>
            </a:r>
          </a:p>
          <a:p>
            <a:pPr lvl="1">
              <a:buNone/>
            </a:pPr>
            <a:endParaRPr lang="en-US" b="1" dirty="0" smtClean="0"/>
          </a:p>
          <a:p>
            <a:r>
              <a:rPr lang="en-US" dirty="0" smtClean="0"/>
              <a:t>The only requirement is that you have a JNDI-supported directory service containing a </a:t>
            </a:r>
            <a:r>
              <a:rPr lang="en-US" dirty="0" err="1" smtClean="0"/>
              <a:t>DataSource</a:t>
            </a:r>
            <a:r>
              <a:rPr lang="en-US" dirty="0" smtClean="0"/>
              <a:t> configured with the name </a:t>
            </a:r>
            <a:r>
              <a:rPr lang="en-US" dirty="0" err="1" smtClean="0"/>
              <a:t>jdbc</a:t>
            </a:r>
            <a:r>
              <a:rPr lang="en-US" dirty="0" smtClean="0"/>
              <a:t>/</a:t>
            </a:r>
            <a:r>
              <a:rPr lang="en-US" dirty="0" err="1" smtClean="0"/>
              <a:t>dsn</a:t>
            </a:r>
            <a:r>
              <a:rPr lang="en-US" dirty="0" smtClean="0"/>
              <a:t>.</a:t>
            </a:r>
          </a:p>
          <a:p>
            <a:r>
              <a:rPr lang="en-US" dirty="0" smtClean="0"/>
              <a:t>The first line gets an </a:t>
            </a:r>
            <a:r>
              <a:rPr lang="en-US" dirty="0" err="1" smtClean="0"/>
              <a:t>InitialContext</a:t>
            </a:r>
            <a:r>
              <a:rPr lang="en-US" dirty="0" smtClean="0"/>
              <a:t> object in accordance with the JNDI</a:t>
            </a:r>
            <a:r>
              <a:rPr lang="en-US" baseline="30000" dirty="0" smtClean="0"/>
              <a:t> </a:t>
            </a:r>
            <a:r>
              <a:rPr lang="en-US" dirty="0" smtClean="0"/>
              <a:t>specification. If your environment isn't set up properly, you catch a </a:t>
            </a:r>
            <a:r>
              <a:rPr lang="en-US" dirty="0" err="1" smtClean="0"/>
              <a:t>javax.naming.NoInitialContextException</a:t>
            </a:r>
            <a:r>
              <a:rPr lang="en-US" dirty="0" smtClean="0"/>
              <a:t>. The </a:t>
            </a:r>
            <a:r>
              <a:rPr lang="en-US" dirty="0" err="1" smtClean="0"/>
              <a:t>InitialContext</a:t>
            </a:r>
            <a:r>
              <a:rPr lang="en-US" dirty="0" smtClean="0"/>
              <a:t> enables you to navigate a directory service. You use it in your database applications to look up a JDBC </a:t>
            </a:r>
            <a:r>
              <a:rPr lang="en-US" dirty="0" err="1" smtClean="0"/>
              <a:t>DataSource</a:t>
            </a:r>
            <a:r>
              <a:rPr lang="en-US" dirty="0" smtClean="0"/>
              <a:t> instance. Finally, once you have found that </a:t>
            </a:r>
            <a:r>
              <a:rPr lang="en-US" dirty="0" err="1" smtClean="0"/>
              <a:t>DataSource</a:t>
            </a:r>
            <a:r>
              <a:rPr lang="en-US" dirty="0" smtClean="0"/>
              <a:t>, you use it to make a connection.</a:t>
            </a:r>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19</a:t>
            </a:fld>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2</a:t>
            </a:fld>
            <a:endParaRPr lang="es-MX" dirty="0"/>
          </a:p>
        </p:txBody>
      </p:sp>
    </p:spTree>
    <p:extLst>
      <p:ext uri="{BB962C8B-B14F-4D97-AF65-F5344CB8AC3E}">
        <p14:creationId xmlns:p14="http://schemas.microsoft.com/office/powerpoint/2010/main" xmlns="" val="3239706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err="1" smtClean="0"/>
              <a:t>DriverManager</a:t>
            </a:r>
            <a:r>
              <a:rPr lang="en-US" dirty="0" smtClean="0"/>
              <a:t> connectivity</a:t>
            </a:r>
          </a:p>
          <a:p>
            <a:r>
              <a:rPr lang="en-US" dirty="0" smtClean="0"/>
              <a:t>One of the few implementation classes in the java.sql package is the class </a:t>
            </a:r>
            <a:r>
              <a:rPr lang="en-US" dirty="0" err="1" smtClean="0"/>
              <a:t>DriverManager</a:t>
            </a:r>
            <a:r>
              <a:rPr lang="en-US" dirty="0" smtClean="0"/>
              <a:t>. It maintains a list of implementations of the </a:t>
            </a:r>
            <a:r>
              <a:rPr lang="en-US" dirty="0" err="1" smtClean="0"/>
              <a:t>java.sql.Driver</a:t>
            </a:r>
            <a:r>
              <a:rPr lang="en-US" dirty="0" smtClean="0"/>
              <a:t> interface and provides you with connections based on a JDBC URL that you provide. This JDBC URL comes in the form </a:t>
            </a:r>
            <a:r>
              <a:rPr lang="en-US" i="1" dirty="0" err="1" smtClean="0"/>
              <a:t>jdbc:protocol:subprotocol</a:t>
            </a:r>
            <a:r>
              <a:rPr lang="en-US" dirty="0" smtClean="0"/>
              <a:t>. This URL tells a </a:t>
            </a:r>
            <a:r>
              <a:rPr lang="en-US" dirty="0" err="1" smtClean="0"/>
              <a:t>DriverManager</a:t>
            </a:r>
            <a:r>
              <a:rPr lang="en-US" dirty="0" smtClean="0"/>
              <a:t> which database engine you wish to connect to and provides the </a:t>
            </a:r>
            <a:r>
              <a:rPr lang="en-US" dirty="0" err="1" smtClean="0"/>
              <a:t>DriverManager</a:t>
            </a:r>
            <a:r>
              <a:rPr lang="en-US" dirty="0" smtClean="0"/>
              <a:t> with enough information to make a connection.</a:t>
            </a:r>
          </a:p>
          <a:p>
            <a:pPr lvl="1">
              <a:buNone/>
            </a:pPr>
            <a:endParaRPr lang="es-MX" b="1" dirty="0" smtClean="0"/>
          </a:p>
          <a:p>
            <a:pPr lvl="1">
              <a:buNone/>
            </a:pPr>
            <a:r>
              <a:rPr lang="es-MX" b="1" dirty="0" err="1" smtClean="0"/>
              <a:t>Connection</a:t>
            </a:r>
            <a:r>
              <a:rPr lang="es-MX" b="1" dirty="0" smtClean="0"/>
              <a:t> </a:t>
            </a:r>
            <a:r>
              <a:rPr lang="es-MX" b="1" dirty="0" err="1" smtClean="0"/>
              <a:t>conn</a:t>
            </a:r>
            <a:r>
              <a:rPr lang="es-MX" b="1" dirty="0" smtClean="0"/>
              <a:t> = </a:t>
            </a:r>
            <a:r>
              <a:rPr lang="es-MX" b="1" dirty="0" err="1" smtClean="0"/>
              <a:t>DriverManager.getConnection</a:t>
            </a:r>
            <a:r>
              <a:rPr lang="es-MX" b="1" dirty="0" smtClean="0"/>
              <a:t>("</a:t>
            </a:r>
            <a:r>
              <a:rPr lang="es-MX" b="1" dirty="0" err="1" smtClean="0"/>
              <a:t>jdbc:mysql</a:t>
            </a:r>
            <a:r>
              <a:rPr lang="es-MX" b="1" dirty="0" smtClean="0"/>
              <a:t>:/</a:t>
            </a:r>
            <a:r>
              <a:rPr lang="es-MX" b="1" dirty="0" err="1" smtClean="0"/>
              <a:t>localhost</a:t>
            </a:r>
            <a:r>
              <a:rPr lang="es-MX" b="1" dirty="0" smtClean="0"/>
              <a:t>/Web", "</a:t>
            </a:r>
            <a:r>
              <a:rPr lang="es-MX" b="1" dirty="0" err="1" smtClean="0"/>
              <a:t>userID</a:t>
            </a:r>
            <a:r>
              <a:rPr lang="es-MX" b="1" dirty="0" smtClean="0"/>
              <a:t>", "</a:t>
            </a:r>
            <a:r>
              <a:rPr lang="es-MX" b="1" dirty="0" err="1" smtClean="0"/>
              <a:t>password</a:t>
            </a:r>
            <a:r>
              <a:rPr lang="es-MX" b="1" dirty="0" smtClean="0"/>
              <a:t>");</a:t>
            </a:r>
            <a:endParaRPr lang="es-MX" b="1"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20</a:t>
            </a:fld>
            <a:endParaRPr lang="es-MX"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err="1" smtClean="0"/>
              <a:t>DataSource</a:t>
            </a:r>
            <a:r>
              <a:rPr lang="en-US" dirty="0" smtClean="0"/>
              <a:t> Connectivity</a:t>
            </a:r>
          </a:p>
          <a:p>
            <a:r>
              <a:rPr lang="en-US" dirty="0" smtClean="0"/>
              <a:t>SRC</a:t>
            </a:r>
          </a:p>
          <a:p>
            <a:r>
              <a:rPr lang="en-US" dirty="0" smtClean="0">
                <a:hlinkClick r:id="rId2"/>
              </a:rPr>
              <a:t>DataSourceDatabase.java</a:t>
            </a:r>
            <a:endParaRPr lang="en-US" dirty="0" smtClean="0"/>
          </a:p>
          <a:p>
            <a:r>
              <a:rPr lang="en-US" dirty="0" smtClean="0"/>
              <a:t>Test</a:t>
            </a:r>
          </a:p>
          <a:p>
            <a:r>
              <a:rPr lang="en-US" dirty="0" smtClean="0">
                <a:hlinkClick r:id="rId3"/>
              </a:rPr>
              <a:t>DataSourceDatabaseTest.java</a:t>
            </a:r>
            <a:endParaRPr lang="en-US" dirty="0" smtClean="0"/>
          </a:p>
          <a:p>
            <a:r>
              <a:rPr lang="en-US" dirty="0" smtClean="0"/>
              <a:t>Scope:</a:t>
            </a:r>
          </a:p>
          <a:p>
            <a:r>
              <a:rPr lang="en-US" dirty="0" smtClean="0"/>
              <a:t>Get connection from simple data source</a:t>
            </a:r>
          </a:p>
          <a:p>
            <a:endParaRPr lang="en-US" dirty="0" smtClean="0"/>
          </a:p>
          <a:p>
            <a:r>
              <a:rPr lang="en-US" dirty="0" smtClean="0"/>
              <a:t>Driver Manager Connectivity</a:t>
            </a:r>
          </a:p>
          <a:p>
            <a:r>
              <a:rPr lang="en-US" dirty="0" smtClean="0"/>
              <a:t>SRC</a:t>
            </a:r>
          </a:p>
          <a:p>
            <a:r>
              <a:rPr lang="en-US" dirty="0" smtClean="0">
                <a:hlinkClick r:id="rId4"/>
              </a:rPr>
              <a:t>DriverManagerDatabase.java</a:t>
            </a:r>
            <a:endParaRPr lang="en-US" dirty="0" smtClean="0"/>
          </a:p>
          <a:p>
            <a:r>
              <a:rPr lang="en-US" dirty="0" smtClean="0"/>
              <a:t>Test</a:t>
            </a:r>
          </a:p>
          <a:p>
            <a:r>
              <a:rPr lang="en-US" dirty="0" smtClean="0">
                <a:hlinkClick r:id="rId5"/>
              </a:rPr>
              <a:t>DriverManagerDatabaseTest.java</a:t>
            </a:r>
            <a:endParaRPr lang="en-US" dirty="0" smtClean="0"/>
          </a:p>
          <a:p>
            <a:r>
              <a:rPr lang="en-US" dirty="0" smtClean="0"/>
              <a:t>Scope:</a:t>
            </a:r>
            <a:endParaRPr lang="es-MX" dirty="0" smtClean="0"/>
          </a:p>
          <a:p>
            <a:r>
              <a:rPr lang="en-US" dirty="0" smtClean="0"/>
              <a:t>Get connection from </a:t>
            </a:r>
            <a:r>
              <a:rPr lang="en-US" dirty="0" err="1" smtClean="0"/>
              <a:t>DriverManager</a:t>
            </a:r>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21</a:t>
            </a:fld>
            <a:endParaRPr lang="es-MX"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Statement</a:t>
            </a:r>
          </a:p>
          <a:p>
            <a:r>
              <a:rPr lang="en-US" dirty="0" smtClean="0"/>
              <a:t>The most basic element of communication over a Connection is the Statement. Your application encapsulates SQL queries into a Statement or one of its subclasses and processes the results. An SQL query can be an INSERT, UPDATE, DELETE, or any other valid SQL statement.</a:t>
            </a:r>
          </a:p>
          <a:p>
            <a:r>
              <a:rPr lang="en-US" dirty="0" smtClean="0"/>
              <a:t>The Connection class enables you to create Statement instances via the </a:t>
            </a:r>
            <a:r>
              <a:rPr lang="en-US" dirty="0" err="1" smtClean="0"/>
              <a:t>createStatement</a:t>
            </a:r>
            <a:r>
              <a:rPr lang="en-US" dirty="0" smtClean="0"/>
              <a:t>( ) method:</a:t>
            </a:r>
          </a:p>
          <a:p>
            <a:pPr lvl="1">
              <a:buNone/>
            </a:pPr>
            <a:r>
              <a:rPr lang="en-US" dirty="0" smtClean="0"/>
              <a:t>	</a:t>
            </a:r>
            <a:r>
              <a:rPr lang="en-US" b="1" dirty="0" smtClean="0"/>
              <a:t>Statement stmt = </a:t>
            </a:r>
            <a:r>
              <a:rPr lang="en-US" b="1" dirty="0" err="1" smtClean="0"/>
              <a:t>conn.createStatement</a:t>
            </a:r>
            <a:r>
              <a:rPr lang="en-US" b="1" dirty="0" smtClean="0"/>
              <a:t>( ); </a:t>
            </a:r>
          </a:p>
          <a:p>
            <a:r>
              <a:rPr lang="en-US" dirty="0" smtClean="0"/>
              <a:t>You can then use that statement to send SQL to the database:</a:t>
            </a:r>
          </a:p>
          <a:p>
            <a:pPr lvl="1">
              <a:buNone/>
            </a:pPr>
            <a:r>
              <a:rPr lang="en-US" b="1" dirty="0" smtClean="0"/>
              <a:t> </a:t>
            </a:r>
            <a:r>
              <a:rPr lang="en-US" b="1" dirty="0" err="1" smtClean="0"/>
              <a:t>stmt.executeUpdate</a:t>
            </a:r>
            <a:r>
              <a:rPr lang="en-US" b="1" dirty="0" smtClean="0"/>
              <a:t>("UPDATE test SET </a:t>
            </a:r>
            <a:r>
              <a:rPr lang="en-US" b="1" dirty="0" err="1" smtClean="0"/>
              <a:t>val</a:t>
            </a:r>
            <a:r>
              <a:rPr lang="en-US" b="1" dirty="0" smtClean="0"/>
              <a:t> = 'cheese' WHERE id = 1");</a:t>
            </a:r>
          </a:p>
          <a:p>
            <a:pPr>
              <a:buNone/>
            </a:pPr>
            <a:endParaRPr lang="en-US" b="1"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22</a:t>
            </a:fld>
            <a:endParaRPr lang="es-MX"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The </a:t>
            </a:r>
            <a:r>
              <a:rPr lang="en-US" dirty="0" err="1" smtClean="0"/>
              <a:t>PreparedStatement</a:t>
            </a:r>
            <a:r>
              <a:rPr lang="en-US" dirty="0" smtClean="0"/>
              <a:t> interface extends the Statement interface. It enables a SQL statement to contain parameters like a function call. You can execute a single statement repeatedly with different values. The act of assigning values to parameters is called </a:t>
            </a:r>
            <a:r>
              <a:rPr lang="en-US" i="1" dirty="0" smtClean="0"/>
              <a:t>binding</a:t>
            </a:r>
            <a:r>
              <a:rPr lang="en-US" dirty="0" smtClean="0"/>
              <a:t> parameters. </a:t>
            </a:r>
          </a:p>
          <a:p>
            <a:r>
              <a:rPr lang="en-US" dirty="0" smtClean="0"/>
              <a:t>With a prepared statement, you send the actual SQL to the database when you get the </a:t>
            </a:r>
            <a:r>
              <a:rPr lang="en-US" dirty="0" err="1" smtClean="0"/>
              <a:t>PreparedStatement</a:t>
            </a:r>
            <a:r>
              <a:rPr lang="en-US" dirty="0" smtClean="0"/>
              <a:t> object through the </a:t>
            </a:r>
            <a:r>
              <a:rPr lang="en-US" dirty="0" err="1" smtClean="0"/>
              <a:t>prepareStatement</a:t>
            </a:r>
            <a:r>
              <a:rPr lang="en-US" dirty="0" smtClean="0"/>
              <a:t>( ) method in </a:t>
            </a:r>
            <a:r>
              <a:rPr lang="en-US" dirty="0" err="1" smtClean="0"/>
              <a:t>java.sql.Connection</a:t>
            </a:r>
            <a:r>
              <a:rPr lang="en-US" dirty="0" smtClean="0"/>
              <a:t>.</a:t>
            </a:r>
          </a:p>
          <a:p>
            <a:endParaRPr lang="en-US" dirty="0" smtClean="0"/>
          </a:p>
          <a:p>
            <a:r>
              <a:rPr lang="en-US" dirty="0" smtClean="0"/>
              <a:t>SRC</a:t>
            </a:r>
          </a:p>
          <a:p>
            <a:r>
              <a:rPr lang="en-US" dirty="0" smtClean="0">
                <a:hlinkClick r:id="rId2"/>
              </a:rPr>
              <a:t>OrderRepository.java</a:t>
            </a:r>
            <a:endParaRPr lang="en-US" dirty="0" smtClean="0"/>
          </a:p>
          <a:p>
            <a:r>
              <a:rPr lang="en-US" dirty="0" smtClean="0"/>
              <a:t>Test</a:t>
            </a:r>
          </a:p>
          <a:p>
            <a:r>
              <a:rPr lang="en-US" dirty="0" smtClean="0">
                <a:hlinkClick r:id="rId3"/>
              </a:rPr>
              <a:t>OrderRepositoryTest.java</a:t>
            </a:r>
            <a:endParaRPr lang="en-US" dirty="0" smtClean="0"/>
          </a:p>
          <a:p>
            <a:r>
              <a:rPr lang="en-US" dirty="0" smtClean="0"/>
              <a:t>Scope:</a:t>
            </a:r>
            <a:endParaRPr lang="es-MX" dirty="0" smtClean="0"/>
          </a:p>
          <a:p>
            <a:r>
              <a:rPr lang="en-US" dirty="0" smtClean="0"/>
              <a:t>Create an order </a:t>
            </a:r>
          </a:p>
          <a:p>
            <a:r>
              <a:rPr lang="en-US" dirty="0" smtClean="0"/>
              <a:t>Update an order</a:t>
            </a:r>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23</a:t>
            </a:fld>
            <a:endParaRPr lang="es-MX"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err="1" smtClean="0"/>
              <a:t>ResultSet</a:t>
            </a:r>
            <a:endParaRPr lang="en-US" dirty="0" smtClean="0"/>
          </a:p>
          <a:p>
            <a:r>
              <a:rPr lang="en-US" dirty="0" smtClean="0"/>
              <a:t>A table of data representing a database result set, which is usually generated by executing a statement that queries the database. </a:t>
            </a:r>
          </a:p>
          <a:p>
            <a:r>
              <a:rPr lang="en-US" dirty="0" smtClean="0"/>
              <a:t>A </a:t>
            </a:r>
            <a:r>
              <a:rPr lang="en-US" dirty="0" err="1" smtClean="0"/>
              <a:t>ResultSet</a:t>
            </a:r>
            <a:r>
              <a:rPr lang="en-US" dirty="0" smtClean="0"/>
              <a:t> object maintains a cursor pointing to its current row of data. Initially the cursor is positioned before the first row. The next method moves the cursor to the next row, and because it returns false when there are no more rows in the </a:t>
            </a:r>
            <a:r>
              <a:rPr lang="en-US" dirty="0" err="1" smtClean="0"/>
              <a:t>ResultSet</a:t>
            </a:r>
            <a:r>
              <a:rPr lang="en-US" dirty="0" smtClean="0"/>
              <a:t> object, it can be used in a while loop to iterate through the result set. </a:t>
            </a:r>
          </a:p>
          <a:p>
            <a:r>
              <a:rPr lang="en-US" dirty="0" smtClean="0"/>
              <a:t>A default </a:t>
            </a:r>
            <a:r>
              <a:rPr lang="en-US" dirty="0" err="1" smtClean="0"/>
              <a:t>ResultSet</a:t>
            </a:r>
            <a:r>
              <a:rPr lang="en-US" dirty="0" smtClean="0"/>
              <a:t> object is not updatable and has a cursor that moves forward only. Thus, you can iterate through it only once and only from the first row to the last row. It is possible to produce </a:t>
            </a:r>
            <a:r>
              <a:rPr lang="en-US" dirty="0" err="1" smtClean="0"/>
              <a:t>ResultSet</a:t>
            </a:r>
            <a:r>
              <a:rPr lang="en-US" dirty="0" smtClean="0"/>
              <a:t> objects that are scrollable and/or updatable. The following code fragment, in which con is a valid Connection object, illustrates how to make a result set that is scrollable and insensitive to updates by others, and that is updatable. See </a:t>
            </a:r>
            <a:r>
              <a:rPr lang="en-US" dirty="0" err="1" smtClean="0"/>
              <a:t>ResultSet</a:t>
            </a:r>
            <a:r>
              <a:rPr lang="en-US" dirty="0" smtClean="0"/>
              <a:t> fields for other options. </a:t>
            </a:r>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24</a:t>
            </a:fld>
            <a:endParaRPr lang="es-MX"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1">
              <a:buNone/>
            </a:pPr>
            <a:r>
              <a:rPr lang="es-MX" dirty="0" smtClean="0"/>
              <a:t>	</a:t>
            </a:r>
            <a:r>
              <a:rPr lang="es-MX" b="1" dirty="0" err="1" smtClean="0"/>
              <a:t>Statement</a:t>
            </a:r>
            <a:r>
              <a:rPr lang="es-MX" b="1" dirty="0" smtClean="0"/>
              <a:t> </a:t>
            </a:r>
            <a:r>
              <a:rPr lang="es-MX" b="1" dirty="0" err="1" smtClean="0"/>
              <a:t>stmt</a:t>
            </a:r>
            <a:r>
              <a:rPr lang="es-MX" b="1" dirty="0" smtClean="0"/>
              <a:t> = </a:t>
            </a:r>
            <a:r>
              <a:rPr lang="es-MX" b="1" dirty="0" err="1" smtClean="0"/>
              <a:t>conn.createStatement</a:t>
            </a:r>
            <a:r>
              <a:rPr lang="es-MX" b="1" dirty="0" smtClean="0"/>
              <a:t>( ); </a:t>
            </a:r>
          </a:p>
          <a:p>
            <a:pPr lvl="1">
              <a:buNone/>
            </a:pPr>
            <a:r>
              <a:rPr lang="es-MX" b="1" dirty="0" smtClean="0"/>
              <a:t>  </a:t>
            </a:r>
            <a:r>
              <a:rPr lang="es-MX" b="1" dirty="0" err="1" smtClean="0"/>
              <a:t>ResultSet</a:t>
            </a:r>
            <a:r>
              <a:rPr lang="es-MX" b="1" dirty="0" smtClean="0"/>
              <a:t> </a:t>
            </a:r>
            <a:r>
              <a:rPr lang="es-MX" b="1" dirty="0" err="1" smtClean="0"/>
              <a:t>rs</a:t>
            </a:r>
            <a:r>
              <a:rPr lang="es-MX" b="1" dirty="0" smtClean="0"/>
              <a:t> = </a:t>
            </a:r>
            <a:r>
              <a:rPr lang="es-MX" b="1" dirty="0" err="1" smtClean="0"/>
              <a:t>stmt.executeQuery</a:t>
            </a:r>
            <a:r>
              <a:rPr lang="es-MX" b="1" dirty="0" smtClean="0"/>
              <a:t>("SELECT id, val FROM test"); </a:t>
            </a:r>
          </a:p>
          <a:p>
            <a:pPr lvl="1">
              <a:buNone/>
            </a:pPr>
            <a:r>
              <a:rPr lang="es-MX" b="1" dirty="0" smtClean="0"/>
              <a:t>  </a:t>
            </a:r>
            <a:r>
              <a:rPr lang="es-MX" b="1" dirty="0" err="1" smtClean="0"/>
              <a:t>while</a:t>
            </a:r>
            <a:r>
              <a:rPr lang="es-MX" b="1" dirty="0" smtClean="0"/>
              <a:t>( </a:t>
            </a:r>
            <a:r>
              <a:rPr lang="es-MX" b="1" dirty="0" err="1" smtClean="0"/>
              <a:t>rs.next</a:t>
            </a:r>
            <a:r>
              <a:rPr lang="es-MX" b="1" dirty="0" smtClean="0"/>
              <a:t>( ) ) { </a:t>
            </a:r>
          </a:p>
          <a:p>
            <a:pPr lvl="1">
              <a:buNone/>
            </a:pPr>
            <a:r>
              <a:rPr lang="es-MX" b="1" dirty="0" smtClean="0"/>
              <a:t>     </a:t>
            </a:r>
            <a:r>
              <a:rPr lang="es-MX" b="1" dirty="0" err="1" smtClean="0"/>
              <a:t>System.out.println</a:t>
            </a:r>
            <a:r>
              <a:rPr lang="es-MX" b="1" dirty="0" smtClean="0"/>
              <a:t>("ID: " + </a:t>
            </a:r>
            <a:r>
              <a:rPr lang="es-MX" b="1" dirty="0" err="1" smtClean="0"/>
              <a:t>rs.getInt</a:t>
            </a:r>
            <a:r>
              <a:rPr lang="es-MX" b="1" dirty="0" smtClean="0"/>
              <a:t>(1) + ", </a:t>
            </a:r>
            <a:r>
              <a:rPr lang="es-MX" b="1" dirty="0" err="1" smtClean="0"/>
              <a:t>rs.getString</a:t>
            </a:r>
            <a:r>
              <a:rPr lang="es-MX" b="1" dirty="0" smtClean="0"/>
              <a:t>(2));</a:t>
            </a:r>
          </a:p>
          <a:p>
            <a:pPr lvl="1">
              <a:buNone/>
            </a:pPr>
            <a:r>
              <a:rPr lang="es-MX" b="1" dirty="0" smtClean="0"/>
              <a:t>   } </a:t>
            </a:r>
          </a:p>
          <a:p>
            <a:endParaRPr lang="en-US" dirty="0" smtClean="0"/>
          </a:p>
          <a:p>
            <a:r>
              <a:rPr lang="en-US" dirty="0" smtClean="0"/>
              <a:t>SRC</a:t>
            </a:r>
          </a:p>
          <a:p>
            <a:r>
              <a:rPr lang="en-US" dirty="0" smtClean="0">
                <a:hlinkClick r:id="rId2"/>
              </a:rPr>
              <a:t>OrderViewRepository.java</a:t>
            </a:r>
            <a:endParaRPr lang="en-US" dirty="0" smtClean="0"/>
          </a:p>
          <a:p>
            <a:r>
              <a:rPr lang="en-US" dirty="0" smtClean="0"/>
              <a:t>Test</a:t>
            </a:r>
          </a:p>
          <a:p>
            <a:r>
              <a:rPr lang="en-US" dirty="0" smtClean="0">
                <a:hlinkClick r:id="rId3"/>
              </a:rPr>
              <a:t>OrderViewRepositoryTest.java</a:t>
            </a:r>
            <a:endParaRPr lang="en-US" dirty="0" smtClean="0"/>
          </a:p>
          <a:p>
            <a:r>
              <a:rPr lang="en-US" dirty="0" smtClean="0"/>
              <a:t>Scope:</a:t>
            </a:r>
            <a:endParaRPr lang="es-MX" dirty="0" smtClean="0"/>
          </a:p>
          <a:p>
            <a:r>
              <a:rPr lang="en-US" dirty="0" smtClean="0"/>
              <a:t>Select an order by id</a:t>
            </a:r>
          </a:p>
          <a:p>
            <a:r>
              <a:rPr lang="en-US" dirty="0" smtClean="0"/>
              <a:t>Select orders by status</a:t>
            </a:r>
          </a:p>
          <a:p>
            <a:r>
              <a:rPr lang="en-US" dirty="0" smtClean="0"/>
              <a:t>Select orders by channel</a:t>
            </a:r>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25</a:t>
            </a:fld>
            <a:endParaRPr lang="es-MX"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While prepared statements enable you to access similar database queries through a single </a:t>
            </a:r>
            <a:r>
              <a:rPr lang="en-US" dirty="0" err="1" smtClean="0"/>
              <a:t>PreparedStatement</a:t>
            </a:r>
            <a:r>
              <a:rPr lang="en-US" dirty="0" smtClean="0"/>
              <a:t> object, stored procedures attempt to take the "black box" concept for database access one step further. A stored procedure is built inside the database before you run your application. You access that stored procedure by name at runtime. In other words, a stored procedure is almost like a method you call in the database. Stored procedures have the following advantages:</a:t>
            </a:r>
          </a:p>
          <a:p>
            <a:r>
              <a:rPr lang="en-US" dirty="0" smtClean="0"/>
              <a:t>Because the procedure is precompiled in the database for most database engines, it executes much faster than dynamic SQL. Even if your database does not compile the stored procedure before it runs, it will be precompiled for subsequent runs just like prepared statements.</a:t>
            </a:r>
          </a:p>
          <a:p>
            <a:r>
              <a:rPr lang="en-US" dirty="0" smtClean="0"/>
              <a:t>Syntax errors in the stored procedure can be caught at compile time rather than runtime.</a:t>
            </a:r>
          </a:p>
          <a:p>
            <a:r>
              <a:rPr lang="en-US" dirty="0" smtClean="0"/>
              <a:t>Java developers need to know only the name of the procedure and its inputs and outputs. The way in which the procedure is implemented is totally irrelevant.</a:t>
            </a:r>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26</a:t>
            </a:fld>
            <a:endParaRPr lang="es-MX"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The downside to stored procedures, however, is that every database has its own stored procedure language. If you use stored procedures heavily, you can go to great lengths to make sure your Java application is database-independent yet still be tied to a specific database because of the stored procedures</a:t>
            </a:r>
          </a:p>
          <a:p>
            <a:endParaRPr lang="en-US" dirty="0" smtClean="0"/>
          </a:p>
          <a:p>
            <a:r>
              <a:rPr lang="en-US" dirty="0" smtClean="0"/>
              <a:t>SRC</a:t>
            </a:r>
          </a:p>
          <a:p>
            <a:r>
              <a:rPr lang="en-US" dirty="0" smtClean="0">
                <a:hlinkClick r:id="rId2"/>
              </a:rPr>
              <a:t>OrderRepository.java</a:t>
            </a:r>
            <a:endParaRPr lang="en-US" dirty="0" smtClean="0"/>
          </a:p>
          <a:p>
            <a:r>
              <a:rPr lang="en-US" dirty="0" smtClean="0"/>
              <a:t>Test</a:t>
            </a:r>
          </a:p>
          <a:p>
            <a:r>
              <a:rPr lang="en-US" dirty="0" smtClean="0">
                <a:hlinkClick r:id="rId3"/>
              </a:rPr>
              <a:t>OrderRepositoryTest.java</a:t>
            </a:r>
            <a:endParaRPr lang="en-US" dirty="0" smtClean="0"/>
          </a:p>
          <a:p>
            <a:r>
              <a:rPr lang="en-US" dirty="0" smtClean="0"/>
              <a:t>Scope:</a:t>
            </a:r>
            <a:endParaRPr lang="es-MX" dirty="0" smtClean="0"/>
          </a:p>
          <a:p>
            <a:r>
              <a:rPr lang="en-US" dirty="0" smtClean="0"/>
              <a:t>Delete orders with the specified status</a:t>
            </a:r>
          </a:p>
          <a:p>
            <a:endParaRPr lang="en-US"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27</a:t>
            </a:fld>
            <a:endParaRPr lang="es-MX"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s-MX" dirty="0" smtClean="0">
                <a:hlinkClick r:id="rId2"/>
              </a:rPr>
              <a:t>http://www.amazon.com.mx/gp/product/B00BQN40HY?keywords=Java%20Database%20Best%20Practices&amp;qid=1437877551&amp;ref_=sr_1_1&amp;s=digital-text&amp;sr=1-1</a:t>
            </a:r>
          </a:p>
          <a:p>
            <a:pPr lvl="0"/>
            <a:r>
              <a:rPr lang="es-MX" dirty="0" smtClean="0">
                <a:hlinkClick r:id="rId2"/>
              </a:rPr>
              <a:t>https://docs.oracle.com/javase/tutorial/jdbc/overview/index.html</a:t>
            </a:r>
            <a:endParaRPr lang="es-MX" dirty="0" smtClean="0"/>
          </a:p>
          <a:p>
            <a:pPr lvl="0"/>
            <a:r>
              <a:rPr lang="es-MX" dirty="0" smtClean="0">
                <a:hlinkClick r:id="rId3"/>
              </a:rPr>
              <a:t>https://docs.oracle.com/javase/tutorial/jdbc/basics/index.html</a:t>
            </a:r>
            <a:endParaRPr lang="es-MX" dirty="0" smtClean="0"/>
          </a:p>
          <a:p>
            <a:pPr lvl="0"/>
            <a:r>
              <a:rPr lang="en-US" u="sng" dirty="0" smtClean="0">
                <a:hlinkClick r:id="rId4"/>
              </a:rPr>
              <a:t>http://www.amazon.es/Enterprise-Patterns-MDA-Archetype-Technology/dp/032111230X/ref=sr_1_2?s=foreign-books&amp;ie=UTF8&amp;qid=1437446918&amp;sr=1-2&amp;keywords=Enterprise+MDA</a:t>
            </a:r>
            <a:endParaRPr lang="es-MX" dirty="0" smtClean="0"/>
          </a:p>
          <a:p>
            <a:endParaRPr lang="es-MX" dirty="0"/>
          </a:p>
        </p:txBody>
      </p:sp>
      <p:sp>
        <p:nvSpPr>
          <p:cNvPr id="3" name="Title 2"/>
          <p:cNvSpPr>
            <a:spLocks noGrp="1"/>
          </p:cNvSpPr>
          <p:nvPr>
            <p:ph type="title"/>
          </p:nvPr>
        </p:nvSpPr>
        <p:spPr/>
        <p:txBody>
          <a:bodyPr/>
          <a:lstStyle/>
          <a:p>
            <a:r>
              <a:rPr lang="en-US" dirty="0" smtClean="0"/>
              <a:t>REFERENCES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28</a:t>
            </a:fld>
            <a:endParaRPr lang="es-MX"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66520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algn="just"/>
            <a:r>
              <a:rPr lang="en-US" dirty="0" smtClean="0"/>
              <a:t>This presentation is an introductory course to the JDBC API, the student will learn the following</a:t>
            </a:r>
          </a:p>
          <a:p>
            <a:pPr algn="just"/>
            <a:r>
              <a:rPr lang="en-US" dirty="0" smtClean="0"/>
              <a:t>JDBC core classes</a:t>
            </a:r>
          </a:p>
          <a:p>
            <a:pPr marL="617538" lvl="1" indent="-342900" algn="just">
              <a:buFont typeface="+mj-lt"/>
              <a:buAutoNum type="arabicPeriod"/>
            </a:pPr>
            <a:r>
              <a:rPr lang="en-US" dirty="0" smtClean="0"/>
              <a:t>Connection</a:t>
            </a:r>
          </a:p>
          <a:p>
            <a:pPr marL="617538" lvl="1" indent="-342900" algn="just">
              <a:buFont typeface="+mj-lt"/>
              <a:buAutoNum type="arabicPeriod"/>
            </a:pPr>
            <a:r>
              <a:rPr lang="en-US" dirty="0" smtClean="0"/>
              <a:t>Statement</a:t>
            </a:r>
          </a:p>
          <a:p>
            <a:pPr marL="617538" lvl="1" indent="-342900" algn="just">
              <a:buFont typeface="+mj-lt"/>
              <a:buAutoNum type="arabicPeriod"/>
            </a:pPr>
            <a:r>
              <a:rPr lang="en-US" dirty="0" err="1" smtClean="0"/>
              <a:t>PreparedStatement</a:t>
            </a:r>
            <a:endParaRPr lang="en-US" dirty="0" smtClean="0"/>
          </a:p>
          <a:p>
            <a:pPr marL="617538" lvl="1" indent="-342900" algn="just">
              <a:buFont typeface="+mj-lt"/>
              <a:buAutoNum type="arabicPeriod"/>
            </a:pPr>
            <a:r>
              <a:rPr lang="en-US" dirty="0" err="1" smtClean="0"/>
              <a:t>CallableStatement</a:t>
            </a:r>
            <a:endParaRPr lang="en-US" dirty="0" smtClean="0"/>
          </a:p>
          <a:p>
            <a:pPr algn="just"/>
            <a:r>
              <a:rPr lang="en-US" dirty="0" smtClean="0"/>
              <a:t>Difference between </a:t>
            </a:r>
            <a:r>
              <a:rPr lang="en-US" dirty="0" err="1" smtClean="0"/>
              <a:t>DriverManager</a:t>
            </a:r>
            <a:r>
              <a:rPr lang="en-US" dirty="0" smtClean="0"/>
              <a:t> and </a:t>
            </a:r>
            <a:r>
              <a:rPr lang="en-US" dirty="0" err="1" smtClean="0"/>
              <a:t>DataSource</a:t>
            </a:r>
            <a:endParaRPr lang="en-US" dirty="0" smtClean="0"/>
          </a:p>
          <a:p>
            <a:pPr algn="just"/>
            <a:r>
              <a:rPr lang="en-US" dirty="0" smtClean="0"/>
              <a:t>Handling Errors</a:t>
            </a:r>
          </a:p>
          <a:p>
            <a:pPr algn="just"/>
            <a:endParaRPr lang="en-US" dirty="0" smtClean="0"/>
          </a:p>
          <a:p>
            <a:pPr algn="just"/>
            <a:endParaRPr lang="en-US" dirty="0" smtClean="0"/>
          </a:p>
          <a:p>
            <a:pPr algn="just"/>
            <a:endParaRPr lang="es-MX" dirty="0" smtClean="0"/>
          </a:p>
          <a:p>
            <a:endParaRPr lang="es-MX" dirty="0"/>
          </a:p>
        </p:txBody>
      </p:sp>
      <p:sp>
        <p:nvSpPr>
          <p:cNvPr id="5" name="Title 4"/>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4"/>
          </p:nvPr>
        </p:nvSpPr>
        <p:spPr/>
        <p:txBody>
          <a:bodyPr/>
          <a:lstStyle/>
          <a:p>
            <a:pPr>
              <a:defRPr/>
            </a:pPr>
            <a:fld id="{089D7D86-832A-4DD4-916D-D72B56E0061E}" type="slidenum">
              <a:rPr lang="en-US" smtClean="0"/>
              <a:pPr>
                <a:defRPr/>
              </a:pPr>
              <a:t>3</a:t>
            </a:fld>
            <a:endParaRPr lang="en-US" dirty="0"/>
          </a:p>
        </p:txBody>
      </p:sp>
    </p:spTree>
    <p:extLst>
      <p:ext uri="{BB962C8B-B14F-4D97-AF65-F5344CB8AC3E}">
        <p14:creationId xmlns:p14="http://schemas.microsoft.com/office/powerpoint/2010/main" xmlns="" val="2847781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Softtek</a:t>
            </a:r>
          </a:p>
          <a:p>
            <a:r>
              <a:rPr lang="en-US" dirty="0" smtClean="0"/>
              <a:t>hugo.arroyo@softtek.com</a:t>
            </a:r>
            <a:endParaRPr lang="es-MX" dirty="0"/>
          </a:p>
        </p:txBody>
      </p:sp>
    </p:spTree>
    <p:extLst>
      <p:ext uri="{BB962C8B-B14F-4D97-AF65-F5344CB8AC3E}">
        <p14:creationId xmlns:p14="http://schemas.microsoft.com/office/powerpoint/2010/main" xmlns="" val="989806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4</a:t>
            </a:fld>
            <a:endParaRPr lang="es-MX" dirty="0"/>
          </a:p>
        </p:txBody>
      </p:sp>
    </p:spTree>
    <p:extLst>
      <p:ext uri="{BB962C8B-B14F-4D97-AF65-F5344CB8AC3E}">
        <p14:creationId xmlns:p14="http://schemas.microsoft.com/office/powerpoint/2010/main" xmlns="" val="323970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Working with leaders in the database field, Sun developed JDBC as a unified API for database access. As part of the JDBC design process, they kept in mind three main goals:</a:t>
            </a:r>
            <a:endParaRPr lang="es-MX" dirty="0" smtClean="0"/>
          </a:p>
          <a:p>
            <a:pPr lvl="0"/>
            <a:r>
              <a:rPr lang="en-US" dirty="0" smtClean="0"/>
              <a:t>JDBC should be an SQL-level API.</a:t>
            </a:r>
            <a:endParaRPr lang="es-MX" dirty="0" smtClean="0"/>
          </a:p>
          <a:p>
            <a:pPr lvl="0"/>
            <a:r>
              <a:rPr lang="en-US" dirty="0" smtClean="0"/>
              <a:t>JDBC should capitalize on the experience of existing database APIs.</a:t>
            </a:r>
            <a:endParaRPr lang="es-MX" dirty="0" smtClean="0"/>
          </a:p>
          <a:p>
            <a:pPr lvl="0"/>
            <a:r>
              <a:rPr lang="en-US" dirty="0" smtClean="0"/>
              <a:t>JDBC should be relatively simple.</a:t>
            </a:r>
            <a:endParaRPr lang="es-MX" dirty="0" smtClean="0"/>
          </a:p>
          <a:p>
            <a:r>
              <a:rPr lang="en-US" dirty="0" smtClean="0"/>
              <a:t> </a:t>
            </a:r>
            <a:endParaRPr lang="es-MX" dirty="0" smtClean="0"/>
          </a:p>
          <a:p>
            <a:r>
              <a:rPr lang="en-US" dirty="0" smtClean="0"/>
              <a:t>As an SQL-level API, JDBC enables you to construct SQL statements and embed them inside API calls. You are essentially using JDBC to make a smooth transition between the SQL and Java. </a:t>
            </a:r>
            <a:endParaRPr lang="es-MX" dirty="0" smtClean="0"/>
          </a:p>
          <a:p>
            <a:r>
              <a:rPr lang="en-US" dirty="0" smtClean="0"/>
              <a:t>Your application sends a query to the database as SQL and gets the results back through a Java object. Any database error you encounter is thrown to your application as a Java exception. </a:t>
            </a:r>
            <a:endParaRPr lang="es-MX" dirty="0" smtClean="0"/>
          </a:p>
        </p:txBody>
      </p:sp>
      <p:sp>
        <p:nvSpPr>
          <p:cNvPr id="3" name="Title 2"/>
          <p:cNvSpPr>
            <a:spLocks noGrp="1"/>
          </p:cNvSpPr>
          <p:nvPr>
            <p:ph type="title"/>
          </p:nvPr>
        </p:nvSpPr>
        <p:spPr/>
        <p:txBody>
          <a:bodyPr/>
          <a:lstStyle/>
          <a:p>
            <a:r>
              <a:rPr lang="en-US" dirty="0" smtClean="0"/>
              <a:t>GENERAL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5</a:t>
            </a:fld>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JDBC accomplishes its goals through a set of Java interfaces, each implemented differently by individual vendors. The set of classes that implements the JDBC interfaces for a particular database engine combine into a tool called a JDBC driver. In building a database application, you do not have to think about the implementation of these underlying classes at all; the whole point of JDBC is to hide the specifics of each database and enable you to focus on your application logic.</a:t>
            </a:r>
            <a:endParaRPr lang="es-MX" dirty="0" smtClean="0"/>
          </a:p>
          <a:p>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6</a:t>
            </a:fld>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7</a:t>
            </a:fld>
            <a:endParaRPr lang="es-MX" dirty="0"/>
          </a:p>
        </p:txBody>
      </p:sp>
      <p:pic>
        <p:nvPicPr>
          <p:cNvPr id="5" name="Content Placeholder 4"/>
          <p:cNvPicPr>
            <a:picLocks noGrp="1"/>
          </p:cNvPicPr>
          <p:nvPr>
            <p:ph sz="quarter" idx="10"/>
          </p:nvPr>
        </p:nvPicPr>
        <p:blipFill>
          <a:blip r:embed="rId2" cstate="print"/>
          <a:srcRect/>
          <a:stretch>
            <a:fillRect/>
          </a:stretch>
        </p:blipFill>
        <p:spPr bwMode="auto">
          <a:xfrm>
            <a:off x="899592" y="1556792"/>
            <a:ext cx="6912768" cy="4032448"/>
          </a:xfrm>
          <a:prstGeom prst="rect">
            <a:avLst/>
          </a:prstGeom>
          <a:noFill/>
          <a:ln w="952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smtClean="0"/>
          </a:p>
          <a:p>
            <a:pPr>
              <a:buNone/>
            </a:pPr>
            <a:r>
              <a:rPr lang="en-US" dirty="0" smtClean="0"/>
              <a:t> </a:t>
            </a:r>
            <a:endParaRPr lang="es-MX" dirty="0" smtClean="0"/>
          </a:p>
          <a:p>
            <a:pPr>
              <a:buNone/>
            </a:pPr>
            <a:r>
              <a:rPr lang="en-US" dirty="0" smtClean="0"/>
              <a:t> </a:t>
            </a:r>
            <a:endParaRPr lang="es-MX" dirty="0" smtClean="0"/>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r>
              <a:rPr lang="en-US" u="sng" dirty="0" smtClean="0">
                <a:hlinkClick r:id="rId3"/>
              </a:rPr>
              <a:t>https://docs.oracle.com/javase/6/docs/api/index.html?java/sql/package-summary.html</a:t>
            </a:r>
            <a:endParaRPr lang="es-MX" dirty="0"/>
          </a:p>
        </p:txBody>
      </p:sp>
      <p:sp>
        <p:nvSpPr>
          <p:cNvPr id="3" name="Title 2"/>
          <p:cNvSpPr>
            <a:spLocks noGrp="1"/>
          </p:cNvSpPr>
          <p:nvPr>
            <p:ph type="title"/>
          </p:nvPr>
        </p:nvSpPr>
        <p:spPr/>
        <p:txBody>
          <a:bodyPr/>
          <a:lstStyle/>
          <a:p>
            <a:r>
              <a:rPr lang="en-US" sz="2800" dirty="0" smtClean="0"/>
              <a:t>GENERAL CONCEPTS – JDBC BASIC INTERFACES AND CLASSES </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8</a:t>
            </a:fld>
            <a:endParaRPr lang="es-MX" dirty="0"/>
          </a:p>
        </p:txBody>
      </p:sp>
      <p:pic>
        <p:nvPicPr>
          <p:cNvPr id="6" name="Picture 5"/>
          <p:cNvPicPr/>
          <p:nvPr/>
        </p:nvPicPr>
        <p:blipFill>
          <a:blip r:embed="rId4" cstate="print"/>
          <a:srcRect/>
          <a:stretch>
            <a:fillRect/>
          </a:stretch>
        </p:blipFill>
        <p:spPr bwMode="auto">
          <a:xfrm>
            <a:off x="1656387" y="1430229"/>
            <a:ext cx="5469977" cy="3455670"/>
          </a:xfrm>
          <a:prstGeom prst="rect">
            <a:avLst/>
          </a:prstGeom>
          <a:noFill/>
          <a:ln w="9525">
            <a:solidFill>
              <a:schemeClr val="tx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Databases and Drivers</a:t>
            </a:r>
            <a:endParaRPr lang="es-MX" dirty="0" smtClean="0"/>
          </a:p>
          <a:p>
            <a:r>
              <a:rPr lang="en-US" dirty="0" smtClean="0"/>
              <a:t>You need to have a database to connect to. Once your database engine is installed and your database is all set up, you will need a JDBC driver to connect to that database engine. Whatever your database of choice, it should be very simple to find a driver free of charge. Most commercial databases ship with a JDBC driver. Other database engines allow you to download a driver from their web site. In addition, you can opt for a commercially developed driver that probably performs better than the vendor-supported driver. </a:t>
            </a:r>
            <a:endParaRPr lang="es-MX" dirty="0"/>
          </a:p>
        </p:txBody>
      </p:sp>
      <p:sp>
        <p:nvSpPr>
          <p:cNvPr id="3" name="Title 2"/>
          <p:cNvSpPr>
            <a:spLocks noGrp="1"/>
          </p:cNvSpPr>
          <p:nvPr>
            <p:ph type="title"/>
          </p:nvPr>
        </p:nvSpPr>
        <p:spPr/>
        <p:txBody>
          <a:bodyPr/>
          <a:lstStyle/>
          <a:p>
            <a:r>
              <a:rPr lang="en-US" dirty="0" smtClean="0"/>
              <a:t>GENERAL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9</a:t>
            </a:fld>
            <a:endParaRPr lang="es-MX" dirty="0"/>
          </a:p>
        </p:txBody>
      </p:sp>
    </p:spTree>
  </p:cSld>
  <p:clrMapOvr>
    <a:masterClrMapping/>
  </p:clrMapOvr>
</p:sld>
</file>

<file path=ppt/theme/theme1.xml><?xml version="1.0" encoding="utf-8"?>
<a:theme xmlns:a="http://schemas.openxmlformats.org/drawingml/2006/main" name="PPT_Public_PT_2013">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PPT_Public_PT_2013.potx</Template>
  <TotalTime>3088</TotalTime>
  <Words>1555</Words>
  <Application>Microsoft Office PowerPoint</Application>
  <PresentationFormat>On-screen Show (4:3)</PresentationFormat>
  <Paragraphs>200</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PPT_Public_PT_2013</vt:lpstr>
      <vt:lpstr>Original_Logo/ Upper layout</vt:lpstr>
      <vt:lpstr>Java Advanced</vt:lpstr>
      <vt:lpstr>AGENDA</vt:lpstr>
      <vt:lpstr>AGENDA</vt:lpstr>
      <vt:lpstr>GENERAL CONCEPTS</vt:lpstr>
      <vt:lpstr>GENERAL CONCEPTS</vt:lpstr>
      <vt:lpstr>GENERAL CONCEPTS</vt:lpstr>
      <vt:lpstr>GENERAL CONCEPTS</vt:lpstr>
      <vt:lpstr>GENERAL CONCEPTS – JDBC BASIC INTERFACES AND CLASSES </vt:lpstr>
      <vt:lpstr>GENERAL CONCEPTS</vt:lpstr>
      <vt:lpstr>GENERAL CONCEPTS</vt:lpstr>
      <vt:lpstr>GENERAL CONCEPTS</vt:lpstr>
      <vt:lpstr>BUSINESS CONTEXT</vt:lpstr>
      <vt:lpstr>BUSINESS CONTEXT</vt:lpstr>
      <vt:lpstr>BUSINESS CONTEXT</vt:lpstr>
      <vt:lpstr>BUSINESS CONTEXT</vt:lpstr>
      <vt:lpstr>BUSINESS CONTEXT</vt:lpstr>
      <vt:lpstr>WORKING WITH THE CORE CONCEPTS</vt:lpstr>
      <vt:lpstr>WORKING WITH THE CORE CONCEPTS</vt:lpstr>
      <vt:lpstr>WORKING WITH THE CORE CONCEPTS</vt:lpstr>
      <vt:lpstr>WORKING WITH THE CORE CONCEPTS</vt:lpstr>
      <vt:lpstr>WORKING WITH THE CORE CONCEPTS</vt:lpstr>
      <vt:lpstr>WORKING WITH THE CORE CONCEPTS</vt:lpstr>
      <vt:lpstr>WORKING WITH THE CORE CONCEPTS</vt:lpstr>
      <vt:lpstr>WORKING WITH THE CORE CONCEPTS</vt:lpstr>
      <vt:lpstr>WORKING WITH THE CORE CONCEPTS</vt:lpstr>
      <vt:lpstr>WORKING WITH THE CORE CONCEPTS</vt:lpstr>
      <vt:lpstr>WORKING WITH THE CORE CONCEPTS</vt:lpstr>
      <vt:lpstr>REFERENCES</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Gerardo Solis Rodríguez</dc:creator>
  <cp:lastModifiedBy>Softtek</cp:lastModifiedBy>
  <cp:revision>504</cp:revision>
  <dcterms:created xsi:type="dcterms:W3CDTF">2013-06-24T14:44:35Z</dcterms:created>
  <dcterms:modified xsi:type="dcterms:W3CDTF">2015-08-06T16:09:13Z</dcterms:modified>
</cp:coreProperties>
</file>