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1"/>
  </p:notesMasterIdLst>
  <p:handoutMasterIdLst>
    <p:handoutMasterId r:id="rId22"/>
  </p:handoutMasterIdLst>
  <p:sldIdLst>
    <p:sldId id="277" r:id="rId3"/>
    <p:sldId id="278" r:id="rId4"/>
    <p:sldId id="279" r:id="rId5"/>
    <p:sldId id="342" r:id="rId6"/>
    <p:sldId id="283" r:id="rId7"/>
    <p:sldId id="354" r:id="rId8"/>
    <p:sldId id="343" r:id="rId9"/>
    <p:sldId id="356" r:id="rId10"/>
    <p:sldId id="357" r:id="rId11"/>
    <p:sldId id="358" r:id="rId12"/>
    <p:sldId id="359" r:id="rId13"/>
    <p:sldId id="345" r:id="rId14"/>
    <p:sldId id="348" r:id="rId15"/>
    <p:sldId id="360" r:id="rId16"/>
    <p:sldId id="361" r:id="rId17"/>
    <p:sldId id="353" r:id="rId18"/>
    <p:sldId id="281" r:id="rId19"/>
    <p:sldId id="28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F497D"/>
    <a:srgbClr val="B5B7B5"/>
    <a:srgbClr val="575A5D"/>
    <a:srgbClr val="8E9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p:scale>
          <a:sx n="84" d="100"/>
          <a:sy n="84" d="100"/>
        </p:scale>
        <p:origin x="-2400" y="-9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05/08/2015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xmlns=""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05/08/2015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xmlns=""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vaAcademy/AdvancedJava/blob/master/threads/src/com/softtek/java/academy/threads/runnable/CountYieldRunnable.java" TargetMode="External"/><Relationship Id="rId2" Type="http://schemas.openxmlformats.org/officeDocument/2006/relationships/hyperlink" Target="https://github.com/JavaAcademy/AdvancedJava/blob/master/threads/src/com/softtek/java/academy/threads/runnable/CountRunnable.java" TargetMode="External"/><Relationship Id="rId1" Type="http://schemas.openxmlformats.org/officeDocument/2006/relationships/slideLayout" Target="../slideLayouts/slideLayout13.xml"/><Relationship Id="rId4" Type="http://schemas.openxmlformats.org/officeDocument/2006/relationships/hyperlink" Target="https://github.com/JavaAcademy/AdvancedJava/blob/master/threads/src/test/runnable/CountRunnableTest.jav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vaAcademy/AdvancedJava/blob/master/threads/src/com/softtek/java/academy/threads/thread/CountYieldThread.java" TargetMode="External"/><Relationship Id="rId2" Type="http://schemas.openxmlformats.org/officeDocument/2006/relationships/hyperlink" Target="https://github.com/JavaAcademy/AdvancedJava/blob/master/threads/src/com/softtek/java/academy/threads/thread/CountThread.java" TargetMode="External"/><Relationship Id="rId1" Type="http://schemas.openxmlformats.org/officeDocument/2006/relationships/slideLayout" Target="../slideLayouts/slideLayout13.xml"/><Relationship Id="rId4" Type="http://schemas.openxmlformats.org/officeDocument/2006/relationships/hyperlink" Target="https://github.com/JavaAcademy/AdvancedJava/blob/master/threads/src/test/runnable/CountThreadTest.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vaAcademy/AdvancedJava/blob/master/threads/src/com/softtek/java/academy/threads/synchronization/UnsafeStack.java" TargetMode="External"/><Relationship Id="rId2" Type="http://schemas.openxmlformats.org/officeDocument/2006/relationships/hyperlink" Target="https://github.com/JavaAcademy/AdvancedJava/blob/master/threads/src/com/softtek/java/academy/threads/synchronization/SafeStack.java" TargetMode="External"/><Relationship Id="rId1" Type="http://schemas.openxmlformats.org/officeDocument/2006/relationships/slideLayout" Target="../slideLayouts/slideLayout13.xml"/><Relationship Id="rId5" Type="http://schemas.openxmlformats.org/officeDocument/2006/relationships/hyperlink" Target="https://github.com/JavaAcademy/AdvancedJava/blob/master/threads/src/test/runnable/UnsafePusherTest.java" TargetMode="External"/><Relationship Id="rId4" Type="http://schemas.openxmlformats.org/officeDocument/2006/relationships/hyperlink" Target="https://github.com/JavaAcademy/AdvancedJava/blob/master/threads/src/test/runnable/SafePusherTest.java"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www.amazon.es/Enterprise-Patterns-MDA-Archetype-Technology/dp/032111230X/ref=sr_1_2?s=foreign-books&amp;ie=UTF8&amp;qid=1437446918&amp;sr=1-2&amp;keywords=Enterprise+MDA"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6/docs/api/index.html?java/lang/package-summary.html" TargetMode="External"/><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Threads</a:t>
            </a:r>
            <a:endParaRPr lang="es-MX" dirty="0"/>
          </a:p>
        </p:txBody>
      </p:sp>
    </p:spTree>
    <p:extLst>
      <p:ext uri="{BB962C8B-B14F-4D97-AF65-F5344CB8AC3E}">
        <p14:creationId xmlns:p14="http://schemas.microsoft.com/office/powerpoint/2010/main" xmlns=""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TIMED_WAITING This state is similar to WAITING except the thread only waits until a specified time elapses. A thread enters this state with a call to </a:t>
            </a:r>
            <a:r>
              <a:rPr lang="en-US" dirty="0" err="1" smtClean="0"/>
              <a:t>Thread.join</a:t>
            </a:r>
            <a:r>
              <a:rPr lang="en-US" dirty="0" smtClean="0"/>
              <a:t> or </a:t>
            </a:r>
            <a:r>
              <a:rPr lang="en-US" dirty="0" err="1" smtClean="0"/>
              <a:t>Object.notify</a:t>
            </a:r>
            <a:r>
              <a:rPr lang="en-US" dirty="0" smtClean="0"/>
              <a:t> with a timeout, or </a:t>
            </a:r>
            <a:r>
              <a:rPr lang="en-US" dirty="0" err="1" smtClean="0"/>
              <a:t>Thread.sleep</a:t>
            </a:r>
            <a:r>
              <a:rPr lang="en-US" dirty="0" smtClean="0"/>
              <a:t> .</a:t>
            </a:r>
          </a:p>
          <a:p>
            <a:pPr algn="just"/>
            <a:r>
              <a:rPr lang="en-US" dirty="0" smtClean="0"/>
              <a:t>TERMINATED The thread has run to completion. A terminated thread cannot be started again.</a:t>
            </a:r>
            <a:endParaRPr lang="es-MX" dirty="0"/>
          </a:p>
        </p:txBody>
      </p:sp>
      <p:sp>
        <p:nvSpPr>
          <p:cNvPr id="3" name="Title 2"/>
          <p:cNvSpPr>
            <a:spLocks noGrp="1"/>
          </p:cNvSpPr>
          <p:nvPr>
            <p:ph type="title"/>
          </p:nvPr>
        </p:nvSpPr>
        <p:spPr/>
        <p:txBody>
          <a:bodyPr/>
          <a:lstStyle/>
          <a:p>
            <a:r>
              <a:rPr lang="en-US" sz="3200"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Synchronization is required for reliable communication between threads as well as for mutual exclusion.</a:t>
            </a:r>
          </a:p>
          <a:p>
            <a:pPr algn="just"/>
            <a:r>
              <a:rPr lang="en-US" dirty="0" smtClean="0"/>
              <a:t>The synchronized keyword ensures that only a single thread can execute a method or block at one time. Proper use of synchronization guarantees that no method will ever observe the object in an inconsistent state.</a:t>
            </a:r>
          </a:p>
          <a:p>
            <a:pPr algn="just"/>
            <a:r>
              <a:rPr lang="en-US" dirty="0" smtClean="0"/>
              <a:t>Without synchronization, one thread’s changes might not be visible to other threads. Not only does synchronization prevent a thread from observing an object in an inconsistent state, but it ensures that each thread entering a synchronized method or block sees the effects of all previous modifications that were guarded by the same lock.</a:t>
            </a:r>
            <a:endParaRPr lang="en-US" dirty="0"/>
          </a:p>
        </p:txBody>
      </p:sp>
      <p:sp>
        <p:nvSpPr>
          <p:cNvPr id="3" name="Title 2"/>
          <p:cNvSpPr>
            <a:spLocks noGrp="1"/>
          </p:cNvSpPr>
          <p:nvPr>
            <p:ph type="title"/>
          </p:nvPr>
        </p:nvSpPr>
        <p:spPr/>
        <p:txBody>
          <a:bodyPr/>
          <a:lstStyle/>
          <a:p>
            <a:r>
              <a:rPr lang="en-US" sz="2800" smtClean="0"/>
              <a:t>GENERAL CONCEPTS</a:t>
            </a:r>
            <a:endParaRPr lang="en-US"/>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xmlns="" val="412693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Implementing the </a:t>
            </a:r>
            <a:r>
              <a:rPr lang="en-US" dirty="0" err="1" smtClean="0"/>
              <a:t>Runnable</a:t>
            </a:r>
            <a:r>
              <a:rPr lang="en-US" dirty="0" smtClean="0"/>
              <a:t> Interface</a:t>
            </a:r>
          </a:p>
          <a:p>
            <a:pPr algn="just"/>
            <a:r>
              <a:rPr lang="en-US" dirty="0" smtClean="0"/>
              <a:t>You can write a thread in Java by writing a new class that implements the </a:t>
            </a:r>
            <a:r>
              <a:rPr lang="en-US" dirty="0" err="1" smtClean="0"/>
              <a:t>Runnable</a:t>
            </a:r>
            <a:r>
              <a:rPr lang="en-US" dirty="0" smtClean="0"/>
              <a:t> interface and assigning an instance of the class to a new Thread object. </a:t>
            </a:r>
          </a:p>
          <a:p>
            <a:pPr algn="just"/>
            <a:endParaRPr lang="en-US" dirty="0" smtClean="0"/>
          </a:p>
          <a:p>
            <a:pPr algn="just"/>
            <a:r>
              <a:rPr lang="en-US" dirty="0" smtClean="0"/>
              <a:t>SRC</a:t>
            </a:r>
          </a:p>
          <a:p>
            <a:pPr algn="just"/>
            <a:r>
              <a:rPr lang="en-US" dirty="0" smtClean="0">
                <a:hlinkClick r:id="rId2"/>
              </a:rPr>
              <a:t>CountRunnable.java</a:t>
            </a:r>
            <a:endParaRPr lang="en-US" dirty="0" smtClean="0"/>
          </a:p>
          <a:p>
            <a:pPr algn="just"/>
            <a:r>
              <a:rPr lang="en-US" dirty="0" smtClean="0">
                <a:hlinkClick r:id="rId3"/>
              </a:rPr>
              <a:t>CountYieldRunnable.java</a:t>
            </a:r>
            <a:endParaRPr lang="en-US" dirty="0" smtClean="0"/>
          </a:p>
          <a:p>
            <a:pPr algn="just"/>
            <a:endParaRPr lang="en-US" dirty="0" smtClean="0"/>
          </a:p>
          <a:p>
            <a:pPr algn="just"/>
            <a:r>
              <a:rPr lang="en-US" dirty="0" smtClean="0"/>
              <a:t>Test</a:t>
            </a:r>
          </a:p>
          <a:p>
            <a:pPr algn="just"/>
            <a:r>
              <a:rPr lang="en-US" dirty="0" smtClean="0">
                <a:hlinkClick r:id="rId4"/>
              </a:rPr>
              <a:t>CountRunnableTest.java</a:t>
            </a:r>
            <a:endParaRPr lang="en-US" dirty="0" smtClean="0"/>
          </a:p>
          <a:p>
            <a:pPr algn="just"/>
            <a:endParaRPr lang="en-US" dirty="0" smtClean="0"/>
          </a:p>
          <a:p>
            <a:pPr algn="just"/>
            <a:r>
              <a:rPr lang="en-US" dirty="0" smtClean="0"/>
              <a:t>Scope</a:t>
            </a:r>
          </a:p>
          <a:p>
            <a:pPr algn="just"/>
            <a:r>
              <a:rPr lang="en-US" dirty="0" smtClean="0"/>
              <a:t>Implementing basic thread behavior implementing </a:t>
            </a:r>
            <a:r>
              <a:rPr lang="en-US" dirty="0" err="1" smtClean="0"/>
              <a:t>Runnable</a:t>
            </a:r>
            <a:endParaRPr lang="en-US" dirty="0" smtClean="0"/>
          </a:p>
          <a:p>
            <a:pPr algn="just"/>
            <a:endParaRPr lang="en-US" dirty="0" smtClean="0"/>
          </a:p>
          <a:p>
            <a:endParaRPr lang="en-US" dirty="0"/>
          </a:p>
        </p:txBody>
      </p:sp>
      <p:sp>
        <p:nvSpPr>
          <p:cNvPr id="3" name="Title 2"/>
          <p:cNvSpPr>
            <a:spLocks noGrp="1"/>
          </p:cNvSpPr>
          <p:nvPr>
            <p:ph type="title"/>
          </p:nvPr>
        </p:nvSpPr>
        <p:spPr/>
        <p:txBody>
          <a:bodyPr/>
          <a:lstStyle/>
          <a:p>
            <a:r>
              <a:rPr lang="en-US" smtClean="0"/>
              <a:t>WORKING WITH THE CORE CONCEPTS</a:t>
            </a:r>
            <a:endParaRPr lang="en-US"/>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Extending the Thread Class</a:t>
            </a:r>
          </a:p>
          <a:p>
            <a:r>
              <a:rPr lang="en-US" dirty="0" smtClean="0"/>
              <a:t>You can create a thread by writing a class that extends the Thread class and overriding the run method. (A class that extends Thread is still a </a:t>
            </a:r>
            <a:r>
              <a:rPr lang="en-US" dirty="0" err="1" smtClean="0"/>
              <a:t>Runnable</a:t>
            </a:r>
            <a:r>
              <a:rPr lang="en-US" dirty="0" smtClean="0"/>
              <a:t> object because the Thread class implements </a:t>
            </a:r>
            <a:r>
              <a:rPr lang="en-US" dirty="0" err="1" smtClean="0"/>
              <a:t>Runnable</a:t>
            </a:r>
            <a:r>
              <a:rPr lang="en-US" dirty="0" smtClean="0"/>
              <a:t>).</a:t>
            </a:r>
          </a:p>
          <a:p>
            <a:endParaRPr lang="en-US" dirty="0" smtClean="0"/>
          </a:p>
          <a:p>
            <a:r>
              <a:rPr lang="en-US" dirty="0" smtClean="0"/>
              <a:t>SRC</a:t>
            </a:r>
          </a:p>
          <a:p>
            <a:r>
              <a:rPr lang="en-US" dirty="0" smtClean="0">
                <a:hlinkClick r:id="rId2"/>
              </a:rPr>
              <a:t>CountThread.java</a:t>
            </a:r>
            <a:endParaRPr lang="en-US" dirty="0" smtClean="0"/>
          </a:p>
          <a:p>
            <a:r>
              <a:rPr lang="en-US" dirty="0" smtClean="0">
                <a:hlinkClick r:id="rId3"/>
              </a:rPr>
              <a:t>CountYieldThread.java</a:t>
            </a:r>
            <a:endParaRPr lang="en-US" dirty="0" smtClean="0"/>
          </a:p>
          <a:p>
            <a:endParaRPr lang="en-US" dirty="0" smtClean="0"/>
          </a:p>
          <a:p>
            <a:r>
              <a:rPr lang="en-US" dirty="0" smtClean="0"/>
              <a:t>Test</a:t>
            </a:r>
          </a:p>
          <a:p>
            <a:r>
              <a:rPr lang="en-US" dirty="0" smtClean="0">
                <a:hlinkClick r:id="rId4"/>
              </a:rPr>
              <a:t>CountThreadTest.java</a:t>
            </a:r>
            <a:endParaRPr lang="en-US" dirty="0" smtClean="0"/>
          </a:p>
          <a:p>
            <a:endParaRPr lang="en-US" dirty="0" smtClean="0"/>
          </a:p>
          <a:p>
            <a:r>
              <a:rPr lang="en-US" dirty="0" smtClean="0"/>
              <a:t>Scope</a:t>
            </a:r>
            <a:endParaRPr lang="en-US" dirty="0" smtClean="0"/>
          </a:p>
          <a:p>
            <a:r>
              <a:rPr lang="en-US" dirty="0" smtClean="0"/>
              <a:t>Implementing basic thread behavior extending the Thread class</a:t>
            </a:r>
          </a:p>
          <a:p>
            <a:endParaRPr lang="en-US" dirty="0"/>
          </a:p>
        </p:txBody>
      </p:sp>
      <p:sp>
        <p:nvSpPr>
          <p:cNvPr id="3" name="Title 2"/>
          <p:cNvSpPr>
            <a:spLocks noGrp="1"/>
          </p:cNvSpPr>
          <p:nvPr>
            <p:ph type="title"/>
          </p:nvPr>
        </p:nvSpPr>
        <p:spPr/>
        <p:txBody>
          <a:bodyPr/>
          <a:lstStyle/>
          <a:p>
            <a:r>
              <a:rPr lang="en-US" dirty="0" smtClean="0"/>
              <a:t>WORKING WITH THE CORE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We synchronize threads because they share the same memory, and it is possible for two threads to cause inconsistent or unreliable data in your application by modifying fields of an object at the same time. We use object locking to force threads to play nice with other threads and ensure that the data in our program remains consistent.</a:t>
            </a:r>
          </a:p>
          <a:p>
            <a:endParaRPr lang="en-US" dirty="0" smtClean="0"/>
          </a:p>
          <a:p>
            <a:r>
              <a:rPr lang="en-US" sz="1600" dirty="0" smtClean="0"/>
              <a:t>SRC</a:t>
            </a:r>
          </a:p>
          <a:p>
            <a:r>
              <a:rPr lang="en-US" sz="1600" dirty="0" smtClean="0">
                <a:hlinkClick r:id="rId2"/>
              </a:rPr>
              <a:t>SafeStack.java</a:t>
            </a:r>
            <a:endParaRPr lang="en-US" sz="1600" dirty="0" smtClean="0"/>
          </a:p>
          <a:p>
            <a:r>
              <a:rPr lang="en-US" sz="1600" dirty="0" smtClean="0">
                <a:hlinkClick r:id="rId3"/>
              </a:rPr>
              <a:t>UnsafeStack.java</a:t>
            </a:r>
            <a:endParaRPr lang="en-US" sz="1600" dirty="0" smtClean="0"/>
          </a:p>
          <a:p>
            <a:endParaRPr lang="en-US" sz="1600" dirty="0" smtClean="0"/>
          </a:p>
          <a:p>
            <a:r>
              <a:rPr lang="en-US" sz="1600" dirty="0" smtClean="0"/>
              <a:t>Test</a:t>
            </a:r>
          </a:p>
          <a:p>
            <a:r>
              <a:rPr lang="en-US" sz="1600" dirty="0" smtClean="0">
                <a:hlinkClick r:id="rId4"/>
              </a:rPr>
              <a:t>SafePusherTest.java</a:t>
            </a:r>
            <a:endParaRPr lang="en-US" sz="1600" dirty="0" smtClean="0"/>
          </a:p>
          <a:p>
            <a:r>
              <a:rPr lang="en-US" sz="1600" dirty="0" smtClean="0">
                <a:hlinkClick r:id="rId5"/>
              </a:rPr>
              <a:t>UnsafePusherTest.java</a:t>
            </a:r>
            <a:endParaRPr lang="en-US" sz="1600" dirty="0" smtClean="0"/>
          </a:p>
          <a:p>
            <a:endParaRPr lang="en-US" dirty="0" smtClean="0"/>
          </a:p>
          <a:p>
            <a:r>
              <a:rPr lang="en-US" dirty="0" smtClean="0"/>
              <a:t>Scope</a:t>
            </a:r>
          </a:p>
          <a:p>
            <a:r>
              <a:rPr lang="en-US" dirty="0" smtClean="0"/>
              <a:t>Synchronization </a:t>
            </a:r>
            <a:endParaRPr lang="en-US" dirty="0"/>
          </a:p>
        </p:txBody>
      </p:sp>
      <p:sp>
        <p:nvSpPr>
          <p:cNvPr id="3" name="Title 2"/>
          <p:cNvSpPr>
            <a:spLocks noGrp="1"/>
          </p:cNvSpPr>
          <p:nvPr>
            <p:ph type="title"/>
          </p:nvPr>
        </p:nvSpPr>
        <p:spPr/>
        <p:txBody>
          <a:bodyPr/>
          <a:lstStyle/>
          <a:p>
            <a:r>
              <a:rPr lang="en-US" smtClean="0"/>
              <a:t>WORKING WITH THE CORE CONCEPTS</a:t>
            </a:r>
            <a:endParaRPr lang="en-US"/>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endParaRPr lang="en-US" u="sng" dirty="0" smtClean="0">
              <a:hlinkClick r:id="rId2"/>
            </a:endParaRPr>
          </a:p>
          <a:p>
            <a:pPr lvl="0"/>
            <a:r>
              <a:rPr lang="en-US" u="sng" dirty="0" smtClean="0">
                <a:hlinkClick r:id="rId2"/>
              </a:rPr>
              <a:t>http://www.amazon.com.mx/gp/product/B00B8V09HY?keywords=effective%20java&amp;qid=1438389998&amp;ref_=sr_1_2&amp;s=digital-text&amp;sr=1-2</a:t>
            </a:r>
          </a:p>
          <a:p>
            <a:pPr lvl="0"/>
            <a:r>
              <a:rPr lang="en-US" u="sng" dirty="0" smtClean="0">
                <a:hlinkClick r:id="rId2"/>
              </a:rPr>
              <a:t>https://docs.oracle.com/javase/tutorial/essential/concurrency/index.html</a:t>
            </a:r>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6652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p14="http://schemas.microsoft.com/office/powerpoint/2010/main" xmlns="" val="98980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Thread API, the student will learn the following</a:t>
            </a:r>
          </a:p>
          <a:p>
            <a:pPr algn="just"/>
            <a:r>
              <a:rPr lang="en-US" dirty="0" smtClean="0"/>
              <a:t>Thread core interfaces and classes</a:t>
            </a:r>
          </a:p>
          <a:p>
            <a:pPr marL="617538" lvl="1" indent="-342900" algn="just">
              <a:buFont typeface="+mj-lt"/>
              <a:buAutoNum type="arabicPeriod"/>
            </a:pPr>
            <a:r>
              <a:rPr lang="en-US" dirty="0" smtClean="0"/>
              <a:t>Thread</a:t>
            </a:r>
          </a:p>
          <a:p>
            <a:pPr marL="617538" lvl="1" indent="-342900" algn="just">
              <a:buFont typeface="+mj-lt"/>
              <a:buAutoNum type="arabicPeriod"/>
            </a:pPr>
            <a:r>
              <a:rPr lang="en-US" dirty="0" err="1" smtClean="0"/>
              <a:t>Runnable</a:t>
            </a:r>
            <a:endParaRPr lang="en-US" dirty="0" smtClean="0"/>
          </a:p>
          <a:p>
            <a:pPr algn="just"/>
            <a:r>
              <a:rPr lang="en-US" dirty="0" smtClean="0"/>
              <a:t>Thread states </a:t>
            </a:r>
          </a:p>
          <a:p>
            <a:pPr algn="just"/>
            <a:r>
              <a:rPr lang="en-US" dirty="0" smtClean="0"/>
              <a:t>Synchronization</a:t>
            </a:r>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xmlns=""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Concurrency refers to doing multiple tasks at the same time. Your computer’s operating system runs programs concurrently, and a program that runs on a computer is referred to as a process. A process consists of allocated memory and resources, including the executable code of your program.</a:t>
            </a:r>
          </a:p>
          <a:p>
            <a:pPr algn="just"/>
            <a:r>
              <a:rPr lang="en-US" dirty="0" smtClean="0"/>
              <a:t>Concurrency in processes is handled at the operating system level, and a typical Java program is not interested in multiple processes. Instead, Java programs often need to perform simultaneous tasks within a single process by using multiple threads to implement concurrency.</a:t>
            </a:r>
          </a:p>
          <a:p>
            <a:pPr algn="just"/>
            <a:r>
              <a:rPr lang="en-US" dirty="0" smtClean="0"/>
              <a:t>A thread is a path of execution, a block of code that executes within a process</a:t>
            </a:r>
            <a:r>
              <a:rPr lang="en-US" i="1" dirty="0" smtClean="0"/>
              <a:t> </a:t>
            </a:r>
            <a:r>
              <a:rPr lang="en-US" dirty="0" smtClean="0"/>
              <a:t>and has access to the process memory. Each thread within a process executes concurrently, and the JVM schedules the threads with the CPU.</a:t>
            </a:r>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number of threads running at any given time depends on the number of CPUs on the machine. For example, if your machine has one CPU, only one thread can be executing at a time. What are the other threads doing when the CPUs are busy? Depending on their state, they are either waiting for the JVM to schedule them with the next available CPU or waiting for a particular event to occur.</a:t>
            </a:r>
          </a:p>
          <a:p>
            <a:pPr algn="just"/>
            <a:r>
              <a:rPr lang="en-US" dirty="0" smtClean="0"/>
              <a:t>Every stand - alone Java program has </a:t>
            </a:r>
            <a:r>
              <a:rPr lang="en-US" i="1" dirty="0" smtClean="0"/>
              <a:t>system threads that run in the background of the </a:t>
            </a:r>
            <a:r>
              <a:rPr lang="en-US" dirty="0" smtClean="0"/>
              <a:t>application. For example, garbage collection is a task that always needs to be running and is implemented in a system thread. From a programmer ’ s point of view, you are typically more concerned with user - defined threads , the threads that you write to perform a specific</a:t>
            </a:r>
            <a:r>
              <a:rPr lang="en-US" i="1" dirty="0" smtClean="0"/>
              <a:t> </a:t>
            </a:r>
            <a:r>
              <a:rPr lang="en-US" dirty="0" smtClean="0"/>
              <a:t>task. </a:t>
            </a:r>
          </a:p>
          <a:p>
            <a:pPr algn="just"/>
            <a:r>
              <a:rPr lang="en-US" dirty="0" smtClean="0"/>
              <a:t>A stand - alone Java application starts with a single thread associated with the main method. This </a:t>
            </a:r>
            <a:r>
              <a:rPr lang="en-US" i="1" dirty="0" smtClean="0"/>
              <a:t>main thread can start new user - </a:t>
            </a:r>
            <a:r>
              <a:rPr lang="en-US" dirty="0" smtClean="0"/>
              <a:t>defined threads, allowing you to break down</a:t>
            </a:r>
            <a:r>
              <a:rPr lang="en-US" i="1" dirty="0" smtClean="0"/>
              <a:t> </a:t>
            </a:r>
            <a:r>
              <a:rPr lang="en-US" dirty="0" smtClean="0"/>
              <a:t>your program into simultaneous, logical units of work.</a:t>
            </a:r>
          </a:p>
          <a:p>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3"/>
              </a:rPr>
              <a:t>https://docs.oracle.com/javase/6/docs/api/index.html?java/lang/package-summary.html</a:t>
            </a:r>
            <a:endParaRPr lang="en-US" u="sng" dirty="0" smtClean="0"/>
          </a:p>
          <a:p>
            <a:endParaRPr lang="es-MX" dirty="0"/>
          </a:p>
        </p:txBody>
      </p:sp>
      <p:sp>
        <p:nvSpPr>
          <p:cNvPr id="3" name="Title 2"/>
          <p:cNvSpPr>
            <a:spLocks noGrp="1"/>
          </p:cNvSpPr>
          <p:nvPr>
            <p:ph type="title"/>
          </p:nvPr>
        </p:nvSpPr>
        <p:spPr/>
        <p:txBody>
          <a:bodyPr/>
          <a:lstStyle/>
          <a:p>
            <a:r>
              <a:rPr lang="en-US" sz="2800" dirty="0" smtClean="0"/>
              <a:t>GENERAL CONCEPTS - THREAD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7</a:t>
            </a:fld>
            <a:endParaRPr lang="es-MX" dirty="0"/>
          </a:p>
        </p:txBody>
      </p:sp>
      <p:pic>
        <p:nvPicPr>
          <p:cNvPr id="1027" name="Picture 3"/>
          <p:cNvPicPr>
            <a:picLocks noChangeAspect="1" noChangeArrowheads="1"/>
          </p:cNvPicPr>
          <p:nvPr/>
        </p:nvPicPr>
        <p:blipFill>
          <a:blip r:embed="rId4" cstate="print"/>
          <a:srcRect/>
          <a:stretch>
            <a:fillRect/>
          </a:stretch>
        </p:blipFill>
        <p:spPr bwMode="auto">
          <a:xfrm>
            <a:off x="1979712" y="2348880"/>
            <a:ext cx="5040560" cy="1080120"/>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Thread States</a:t>
            </a:r>
          </a:p>
          <a:p>
            <a:pPr algn="just"/>
            <a:r>
              <a:rPr lang="en-US" dirty="0" smtClean="0"/>
              <a:t>A thread takes on various states from the time that it starts to the point when its run method completes execution. You should be able to recognize the various thread states and how a thread transitions from one state to another. This section discusses the details of these various states.</a:t>
            </a:r>
          </a:p>
          <a:p>
            <a:pPr algn="just"/>
            <a:r>
              <a:rPr lang="en-US" dirty="0" smtClean="0"/>
              <a:t>The Thread class defines the following method for obtaining the current state of a thread:</a:t>
            </a:r>
          </a:p>
          <a:p>
            <a:pPr lvl="1" algn="just">
              <a:buNone/>
            </a:pPr>
            <a:r>
              <a:rPr lang="es-MX" dirty="0" err="1" smtClean="0"/>
              <a:t>public</a:t>
            </a:r>
            <a:r>
              <a:rPr lang="es-MX" dirty="0" smtClean="0"/>
              <a:t> </a:t>
            </a:r>
            <a:r>
              <a:rPr lang="es-MX" dirty="0" err="1" smtClean="0"/>
              <a:t>Thread.State</a:t>
            </a:r>
            <a:r>
              <a:rPr lang="es-MX" dirty="0" smtClean="0"/>
              <a:t> </a:t>
            </a:r>
            <a:r>
              <a:rPr lang="es-MX" dirty="0" err="1" smtClean="0"/>
              <a:t>getState</a:t>
            </a:r>
            <a:r>
              <a:rPr lang="es-MX" dirty="0" smtClean="0"/>
              <a:t>()</a:t>
            </a:r>
            <a:endParaRPr lang="es-MX" dirty="0"/>
          </a:p>
        </p:txBody>
      </p:sp>
      <p:sp>
        <p:nvSpPr>
          <p:cNvPr id="3" name="Title 2"/>
          <p:cNvSpPr>
            <a:spLocks noGrp="1"/>
          </p:cNvSpPr>
          <p:nvPr>
            <p:ph type="title"/>
          </p:nvPr>
        </p:nvSpPr>
        <p:spPr/>
        <p:txBody>
          <a:bodyPr/>
          <a:lstStyle/>
          <a:p>
            <a:r>
              <a:rPr lang="en-US" sz="3200"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err="1" smtClean="0"/>
              <a:t>Thread.State</a:t>
            </a:r>
            <a:r>
              <a:rPr lang="en-US" dirty="0" smtClean="0"/>
              <a:t> is an enumeration defined in the Thread class that represents all the possible states of threads. The </a:t>
            </a:r>
            <a:r>
              <a:rPr lang="en-US" dirty="0" err="1" smtClean="0"/>
              <a:t>Thread.State</a:t>
            </a:r>
            <a:r>
              <a:rPr lang="en-US" dirty="0" smtClean="0"/>
              <a:t> enumeration has the following values:</a:t>
            </a:r>
          </a:p>
          <a:p>
            <a:pPr algn="just"/>
            <a:r>
              <a:rPr lang="en-US" dirty="0" smtClean="0"/>
              <a:t>NEW The thread has been instantiated but not started yet.</a:t>
            </a:r>
          </a:p>
          <a:p>
            <a:pPr algn="just"/>
            <a:r>
              <a:rPr lang="en-US" dirty="0" smtClean="0"/>
              <a:t>RUNNABLE The thread is either currently running on the CPU or waiting to be scheduled by the JVM for execution.</a:t>
            </a:r>
          </a:p>
          <a:p>
            <a:pPr algn="just"/>
            <a:r>
              <a:rPr lang="en-US" dirty="0" smtClean="0"/>
              <a:t>BLOCKED The thread is waiting for a monitor lock to become available. A thread becomes blocked when attempting to enter a block of synchronized code.</a:t>
            </a:r>
          </a:p>
          <a:p>
            <a:pPr algn="just"/>
            <a:r>
              <a:rPr lang="en-US" dirty="0" smtClean="0"/>
              <a:t>WAITING The thread is waiting for another thread to perform a particular action. For example, the thread might be waiting for another thread to call </a:t>
            </a:r>
            <a:r>
              <a:rPr lang="en-US" dirty="0" err="1" smtClean="0"/>
              <a:t>Object.notify</a:t>
            </a:r>
            <a:r>
              <a:rPr lang="en-US" dirty="0" smtClean="0"/>
              <a:t> on a specific object or waiting for another thread to terminate due to a call to </a:t>
            </a:r>
            <a:r>
              <a:rPr lang="en-US" dirty="0" err="1" smtClean="0"/>
              <a:t>Thread.join</a:t>
            </a:r>
            <a:endParaRPr lang="es-MX" dirty="0"/>
          </a:p>
        </p:txBody>
      </p:sp>
      <p:sp>
        <p:nvSpPr>
          <p:cNvPr id="3" name="Title 2"/>
          <p:cNvSpPr>
            <a:spLocks noGrp="1"/>
          </p:cNvSpPr>
          <p:nvPr>
            <p:ph type="title"/>
          </p:nvPr>
        </p:nvSpPr>
        <p:spPr/>
        <p:txBody>
          <a:bodyPr/>
          <a:lstStyle/>
          <a:p>
            <a:r>
              <a:rPr lang="en-US" sz="3200"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6909</TotalTime>
  <Words>972</Words>
  <Application>Microsoft Office PowerPoint</Application>
  <PresentationFormat>On-screen Show (4:3)</PresentationFormat>
  <Paragraphs>111</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PPT_Public_PT_2013</vt:lpstr>
      <vt:lpstr>Original_Logo/ Upper layout</vt:lpstr>
      <vt:lpstr>Java Advanced</vt:lpstr>
      <vt:lpstr>AGENDA</vt:lpstr>
      <vt:lpstr>AGENDA</vt:lpstr>
      <vt:lpstr>GENERAL CONCEPTS</vt:lpstr>
      <vt:lpstr>GENERAL CONCEPTS</vt:lpstr>
      <vt:lpstr>GENERAL CONCEPTS</vt:lpstr>
      <vt:lpstr>GENERAL CONCEPTS - THREAD BASIC CLASSES AND INTERFACES</vt:lpstr>
      <vt:lpstr>GENERAL CONCEPTS</vt:lpstr>
      <vt:lpstr>GENERAL CONCEPTS</vt:lpstr>
      <vt:lpstr>GENERAL CONCEPTS</vt:lpstr>
      <vt:lpstr>GENERAL CONCEPTS</vt:lpstr>
      <vt:lpstr>WORKING WITH THE CORE CONCEPTS</vt:lpstr>
      <vt:lpstr>WORKING WITH THE CORE CONCEPTS</vt:lpstr>
      <vt:lpstr>WORKING WITH THE CORE CONCEPTS</vt:lpstr>
      <vt:lpstr>WORKING WITH THE CORE CONCEPTS</vt:lpstr>
      <vt:lpstr>REFERENCES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Softtek</cp:lastModifiedBy>
  <cp:revision>876</cp:revision>
  <dcterms:created xsi:type="dcterms:W3CDTF">2013-06-24T14:44:35Z</dcterms:created>
  <dcterms:modified xsi:type="dcterms:W3CDTF">2015-08-06T03:07:25Z</dcterms:modified>
</cp:coreProperties>
</file>