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7"/>
  </p:notesMasterIdLst>
  <p:handoutMasterIdLst>
    <p:handoutMasterId r:id="rId28"/>
  </p:handoutMasterIdLst>
  <p:sldIdLst>
    <p:sldId id="290" r:id="rId6"/>
    <p:sldId id="293"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288" r:id="rId25"/>
    <p:sldId id="294"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4" autoAdjust="0"/>
    <p:restoredTop sz="94660"/>
  </p:normalViewPr>
  <p:slideViewPr>
    <p:cSldViewPr>
      <p:cViewPr varScale="1">
        <p:scale>
          <a:sx n="82" d="100"/>
          <a:sy n="82" d="100"/>
        </p:scale>
        <p:origin x="129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06/08/2015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06/08/2015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ngularjs.org/guide/introduction" TargetMode="External"/><Relationship Id="rId2" Type="http://schemas.openxmlformats.org/officeDocument/2006/relationships/hyperlink" Target="https://docs.angularjs.org/api" TargetMode="External"/><Relationship Id="rId1" Type="http://schemas.openxmlformats.org/officeDocument/2006/relationships/slideLayout" Target="../slideLayouts/slideLayout9.xml"/><Relationship Id="rId5" Type="http://schemas.openxmlformats.org/officeDocument/2006/relationships/hyperlink" Target="https://docs.angularjs.org/guide/expression" TargetMode="External"/><Relationship Id="rId4" Type="http://schemas.openxmlformats.org/officeDocument/2006/relationships/hyperlink" Target="http://campus.codeschool.com/courses/shaping-up-with-angular-js/int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mailto:Josef.Gonzalez@softtek.com" TargetMode="External"/><Relationship Id="rId2" Type="http://schemas.openxmlformats.org/officeDocument/2006/relationships/hyperlink" Target="mailto:Jorge.gonzalezm@softtek.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Text Placeholder 2"/>
          <p:cNvSpPr>
            <a:spLocks noGrp="1"/>
          </p:cNvSpPr>
          <p:nvPr>
            <p:ph type="body" sz="quarter" idx="11"/>
          </p:nvPr>
        </p:nvSpPr>
        <p:spPr/>
        <p:txBody>
          <a:bodyPr/>
          <a:lstStyle/>
          <a:p>
            <a:r>
              <a:rPr lang="en-US" dirty="0" smtClean="0"/>
              <a:t>Angular Architecture</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s-MX" dirty="0"/>
          </a:p>
        </p:txBody>
      </p:sp>
      <p:sp>
        <p:nvSpPr>
          <p:cNvPr id="3" name="Rectangle 2"/>
          <p:cNvSpPr/>
          <p:nvPr/>
        </p:nvSpPr>
        <p:spPr>
          <a:xfrm>
            <a:off x="533400" y="1295400"/>
            <a:ext cx="4572000" cy="685059"/>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Traditional websites load entire pages every time which is not quite efficient:</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447800" y="2362200"/>
            <a:ext cx="5612130" cy="3155315"/>
          </a:xfrm>
          <a:prstGeom prst="rect">
            <a:avLst/>
          </a:prstGeom>
        </p:spPr>
      </p:pic>
    </p:spTree>
    <p:extLst>
      <p:ext uri="{BB962C8B-B14F-4D97-AF65-F5344CB8AC3E}">
        <p14:creationId xmlns:p14="http://schemas.microsoft.com/office/powerpoint/2010/main" val="339082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s-MX" dirty="0"/>
          </a:p>
        </p:txBody>
      </p:sp>
      <p:sp>
        <p:nvSpPr>
          <p:cNvPr id="3" name="Rectangle 2"/>
          <p:cNvSpPr/>
          <p:nvPr/>
        </p:nvSpPr>
        <p:spPr>
          <a:xfrm>
            <a:off x="529160" y="1155576"/>
            <a:ext cx="7086600" cy="1574149"/>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Responsive/Fast websites loads entire pages only once, and then its links will request data, but page is not fully re-loaded.  The data requested by clicking on a link for instance will get data in form of JSON and that input will be used to update the already loaded page without having to reload the entire page again.</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367360" y="3212976"/>
            <a:ext cx="5612130" cy="3155315"/>
          </a:xfrm>
          <a:prstGeom prst="rect">
            <a:avLst/>
          </a:prstGeom>
        </p:spPr>
      </p:pic>
    </p:spTree>
    <p:extLst>
      <p:ext uri="{BB962C8B-B14F-4D97-AF65-F5344CB8AC3E}">
        <p14:creationId xmlns:p14="http://schemas.microsoft.com/office/powerpoint/2010/main" val="90444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s-MX" dirty="0"/>
          </a:p>
        </p:txBody>
      </p:sp>
      <p:pic>
        <p:nvPicPr>
          <p:cNvPr id="3" name="Picture 2"/>
          <p:cNvPicPr>
            <a:picLocks noChangeAspect="1"/>
          </p:cNvPicPr>
          <p:nvPr/>
        </p:nvPicPr>
        <p:blipFill>
          <a:blip r:embed="rId2"/>
          <a:stretch>
            <a:fillRect/>
          </a:stretch>
        </p:blipFill>
        <p:spPr>
          <a:xfrm>
            <a:off x="971600" y="1268760"/>
            <a:ext cx="6858000" cy="4953000"/>
          </a:xfrm>
          <a:prstGeom prst="rect">
            <a:avLst/>
          </a:prstGeom>
        </p:spPr>
      </p:pic>
    </p:spTree>
    <p:extLst>
      <p:ext uri="{BB962C8B-B14F-4D97-AF65-F5344CB8AC3E}">
        <p14:creationId xmlns:p14="http://schemas.microsoft.com/office/powerpoint/2010/main" val="358871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Architecture MVC</a:t>
            </a:r>
            <a:endParaRPr lang="es-MX" dirty="0"/>
          </a:p>
        </p:txBody>
      </p:sp>
      <p:sp>
        <p:nvSpPr>
          <p:cNvPr id="3" name="Content Placeholder 2"/>
          <p:cNvSpPr txBox="1">
            <a:spLocks/>
          </p:cNvSpPr>
          <p:nvPr/>
        </p:nvSpPr>
        <p:spPr>
          <a:xfrm>
            <a:off x="76200" y="4495800"/>
            <a:ext cx="9067800" cy="2362200"/>
          </a:xfrm>
          <a:prstGeom prst="rect">
            <a:avLst/>
          </a:prstGeom>
        </p:spPr>
        <p:txBody>
          <a:bodyPr>
            <a:normAutofit/>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a:p>
            <a:r>
              <a:rPr lang="en-US" dirty="0" smtClean="0"/>
              <a:t>Angular augments the view by providing the ability to include specific directives (new HTML markup and behavior);</a:t>
            </a:r>
          </a:p>
          <a:p>
            <a:r>
              <a:rPr lang="en-US" dirty="0" smtClean="0"/>
              <a:t>Angular provides 2-way binding between View </a:t>
            </a:r>
            <a:r>
              <a:rPr lang="es-MX" dirty="0" smtClean="0"/>
              <a:t>&amp; </a:t>
            </a:r>
            <a:r>
              <a:rPr lang="es-MX" dirty="0" err="1" smtClean="0"/>
              <a:t>Model</a:t>
            </a:r>
            <a:r>
              <a:rPr lang="en-US" dirty="0" smtClean="0"/>
              <a:t>;</a:t>
            </a:r>
          </a:p>
          <a:p>
            <a:r>
              <a:rPr lang="en-US" dirty="0" smtClean="0"/>
              <a:t>Angular provides API for accessing the backend (Server);</a:t>
            </a:r>
            <a:endParaRPr lang="es-MX" dirty="0"/>
          </a:p>
        </p:txBody>
      </p:sp>
      <p:pic>
        <p:nvPicPr>
          <p:cNvPr id="4" name="Picture 3"/>
          <p:cNvPicPr>
            <a:picLocks noChangeAspect="1"/>
          </p:cNvPicPr>
          <p:nvPr/>
        </p:nvPicPr>
        <p:blipFill>
          <a:blip r:embed="rId2"/>
          <a:stretch>
            <a:fillRect/>
          </a:stretch>
        </p:blipFill>
        <p:spPr>
          <a:xfrm>
            <a:off x="2338387" y="1219200"/>
            <a:ext cx="4467225" cy="3857625"/>
          </a:xfrm>
          <a:prstGeom prst="rect">
            <a:avLst/>
          </a:prstGeom>
        </p:spPr>
      </p:pic>
    </p:spTree>
    <p:extLst>
      <p:ext uri="{BB962C8B-B14F-4D97-AF65-F5344CB8AC3E}">
        <p14:creationId xmlns:p14="http://schemas.microsoft.com/office/powerpoint/2010/main" val="21303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2-Way Binding</a:t>
            </a:r>
            <a:endParaRPr lang="es-MX" dirty="0"/>
          </a:p>
        </p:txBody>
      </p:sp>
      <p:graphicFrame>
        <p:nvGraphicFramePr>
          <p:cNvPr id="3" name="Table 2"/>
          <p:cNvGraphicFramePr>
            <a:graphicFrameLocks noGrp="1"/>
          </p:cNvGraphicFramePr>
          <p:nvPr>
            <p:extLst>
              <p:ext uri="{D42A27DB-BD31-4B8C-83A1-F6EECF244321}">
                <p14:modId xmlns:p14="http://schemas.microsoft.com/office/powerpoint/2010/main" val="3119990556"/>
              </p:ext>
            </p:extLst>
          </p:nvPr>
        </p:nvGraphicFramePr>
        <p:xfrm>
          <a:off x="101031" y="1345704"/>
          <a:ext cx="8229600" cy="1121805"/>
        </p:xfrm>
        <a:graphic>
          <a:graphicData uri="http://schemas.openxmlformats.org/drawingml/2006/table">
            <a:tbl>
              <a:tblPr>
                <a:tableStyleId>{5C22544A-7EE6-4342-B048-85BDC9FD1C3A}</a:tableStyleId>
              </a:tblPr>
              <a:tblGrid>
                <a:gridCol w="8229600"/>
              </a:tblGrid>
              <a:tr h="0">
                <a:tc>
                  <a:txBody>
                    <a:bodyPr/>
                    <a:lstStyle/>
                    <a:p>
                      <a:pPr algn="l" fontAlgn="ctr"/>
                      <a:r>
                        <a:rPr lang="en-US" sz="1200" b="1" u="none" strike="noStrike" dirty="0">
                          <a:effectLst/>
                          <a:latin typeface="Arial" panose="020B0604020202020204" pitchFamily="34" charset="0"/>
                          <a:cs typeface="Arial" panose="020B0604020202020204" pitchFamily="34" charset="0"/>
                        </a:rPr>
                        <a:t>Data Binding in Classical Template Systems</a:t>
                      </a:r>
                      <a:endParaRPr lang="en-US" sz="1200" b="1"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r h="163502">
                <a:tc>
                  <a:txBody>
                    <a:bodyPr/>
                    <a:lstStyle/>
                    <a:p>
                      <a:pPr algn="l" fontAlgn="ctr"/>
                      <a:endParaRPr lang="es-MX" sz="12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r h="621308">
                <a:tc>
                  <a:txBody>
                    <a:bodyPr/>
                    <a:lstStyle/>
                    <a:p>
                      <a:pPr algn="l" fontAlgn="ctr"/>
                      <a:r>
                        <a:rPr lang="en-US" sz="1200" u="none" strike="noStrike" dirty="0">
                          <a:effectLst/>
                          <a:latin typeface="Arial" panose="020B0604020202020204" pitchFamily="34" charset="0"/>
                          <a:cs typeface="Arial" panose="020B0604020202020204" pitchFamily="34" charset="0"/>
                        </a:rPr>
                        <a:t>Most </a:t>
                      </a:r>
                      <a:r>
                        <a:rPr lang="en-US" sz="1200" u="none" strike="noStrike" dirty="0" err="1">
                          <a:effectLst/>
                          <a:latin typeface="Arial" panose="020B0604020202020204" pitchFamily="34" charset="0"/>
                          <a:cs typeface="Arial" panose="020B0604020202020204" pitchFamily="34" charset="0"/>
                        </a:rPr>
                        <a:t>templating</a:t>
                      </a:r>
                      <a:r>
                        <a:rPr lang="en-US" sz="1200" u="none" strike="noStrike" dirty="0">
                          <a:effectLst/>
                          <a:latin typeface="Arial" panose="020B0604020202020204" pitchFamily="34" charset="0"/>
                          <a:cs typeface="Arial" panose="020B0604020202020204" pitchFamily="34" charset="0"/>
                        </a:rPr>
                        <a:t> systems bind data in only one direction: they merge template and model components together into a view. After the merge occurs, changes to the model or related sections of the view are NOT automatically reflected in the view. Worse, any changes that the user makes to the view are not reflected in the model. This means that the developer has to write code that constantly syncs the view with the model and the model with the view.</a:t>
                      </a:r>
                      <a:endParaRPr lang="en-US" sz="12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bl>
          </a:graphicData>
        </a:graphic>
      </p:graphicFrame>
      <p:pic>
        <p:nvPicPr>
          <p:cNvPr id="4" name="Picture 3" descr="https://docs.angularjs.org/img/One_Way_Data_Bin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31" y="2564904"/>
            <a:ext cx="3810000" cy="2428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987589725"/>
              </p:ext>
            </p:extLst>
          </p:nvPr>
        </p:nvGraphicFramePr>
        <p:xfrm>
          <a:off x="101031" y="5384304"/>
          <a:ext cx="8229600" cy="1479390"/>
        </p:xfrm>
        <a:graphic>
          <a:graphicData uri="http://schemas.openxmlformats.org/drawingml/2006/table">
            <a:tbl>
              <a:tblPr>
                <a:tableStyleId>{5C22544A-7EE6-4342-B048-85BDC9FD1C3A}</a:tableStyleId>
              </a:tblPr>
              <a:tblGrid>
                <a:gridCol w="8229600"/>
              </a:tblGrid>
              <a:tr h="0">
                <a:tc>
                  <a:txBody>
                    <a:bodyPr/>
                    <a:lstStyle/>
                    <a:p>
                      <a:pPr algn="l" fontAlgn="ctr"/>
                      <a:r>
                        <a:rPr lang="en-US" sz="1200" u="none" strike="noStrike" dirty="0">
                          <a:effectLst/>
                          <a:latin typeface="Arial" panose="020B0604020202020204" pitchFamily="34" charset="0"/>
                          <a:cs typeface="Arial" panose="020B0604020202020204" pitchFamily="34" charset="0"/>
                        </a:rPr>
                        <a:t>Angular templates work differently. First the template (which is the </a:t>
                      </a:r>
                      <a:r>
                        <a:rPr lang="en-US" sz="1200" u="none" strike="noStrike" dirty="0" err="1">
                          <a:effectLst/>
                          <a:latin typeface="Arial" panose="020B0604020202020204" pitchFamily="34" charset="0"/>
                          <a:cs typeface="Arial" panose="020B0604020202020204" pitchFamily="34" charset="0"/>
                        </a:rPr>
                        <a:t>uncompiled</a:t>
                      </a:r>
                      <a:r>
                        <a:rPr lang="en-US" sz="1200" u="none" strike="noStrike" dirty="0">
                          <a:effectLst/>
                          <a:latin typeface="Arial" panose="020B0604020202020204" pitchFamily="34" charset="0"/>
                          <a:cs typeface="Arial" panose="020B0604020202020204" pitchFamily="34" charset="0"/>
                        </a:rPr>
                        <a:t> HTML along with any additional markup or directives) is compiled on the browser. The compilation step produces a live view. Any changes to the view are immediately reflected in the model, and any changes in the model are propagated to the view. The model is the single-source-of-truth for the application state, greatly simplifying the programming model for the developer. You can think of the view as simply an instant projection of your model.</a:t>
                      </a:r>
                      <a:endParaRPr lang="en-US" sz="12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r h="310654">
                <a:tc>
                  <a:txBody>
                    <a:bodyPr/>
                    <a:lstStyle/>
                    <a:p>
                      <a:pPr algn="l" fontAlgn="ctr"/>
                      <a:r>
                        <a:rPr lang="en-US" sz="1200" u="none" strike="noStrike" dirty="0">
                          <a:effectLst/>
                          <a:latin typeface="Arial" panose="020B0604020202020204" pitchFamily="34" charset="0"/>
                          <a:cs typeface="Arial" panose="020B0604020202020204" pitchFamily="34" charset="0"/>
                        </a:rPr>
                        <a:t>Because the view is just a projection of the model, the controller is completely separated from the view and unaware of it. This makes testing a snap because it is easy to test your controller in isolation without the view and the related DOM/browser dependency.</a:t>
                      </a:r>
                      <a:endParaRPr lang="en-US" sz="1200" b="0" i="0" u="none" strike="noStrike" dirty="0">
                        <a:solidFill>
                          <a:srgbClr val="333333"/>
                        </a:solidFill>
                        <a:effectLst/>
                        <a:latin typeface="Arial" panose="020B0604020202020204" pitchFamily="34" charset="0"/>
                        <a:cs typeface="Arial" panose="020B0604020202020204" pitchFamily="34" charset="0"/>
                      </a:endParaRPr>
                    </a:p>
                  </a:txBody>
                  <a:tcPr marL="8175" marR="8175" marT="8175" marB="0" anchor="ctr"/>
                </a:tc>
              </a:tr>
            </a:tbl>
          </a:graphicData>
        </a:graphic>
      </p:graphicFrame>
      <p:sp>
        <p:nvSpPr>
          <p:cNvPr id="6" name="Rectangle 5"/>
          <p:cNvSpPr/>
          <p:nvPr/>
        </p:nvSpPr>
        <p:spPr>
          <a:xfrm>
            <a:off x="24831" y="5022808"/>
            <a:ext cx="2770823" cy="276999"/>
          </a:xfrm>
          <a:prstGeom prst="rect">
            <a:avLst/>
          </a:prstGeom>
        </p:spPr>
        <p:txBody>
          <a:bodyPr wrap="none">
            <a:spAutoFit/>
          </a:bodyPr>
          <a:lstStyle/>
          <a:p>
            <a:r>
              <a:rPr lang="en-US" sz="1200" b="1" dirty="0">
                <a:solidFill>
                  <a:srgbClr val="333333"/>
                </a:solidFill>
                <a:latin typeface="Arial" panose="020B0604020202020204" pitchFamily="34" charset="0"/>
                <a:cs typeface="Arial" panose="020B0604020202020204" pitchFamily="34" charset="0"/>
              </a:rPr>
              <a:t>Data Binding in Angular Templates</a:t>
            </a:r>
            <a:r>
              <a:rPr lang="en-US" sz="1200" b="1" dirty="0">
                <a:latin typeface="Arial" panose="020B0604020202020204" pitchFamily="34" charset="0"/>
                <a:cs typeface="Arial" panose="020B0604020202020204" pitchFamily="34" charset="0"/>
              </a:rPr>
              <a:t> </a:t>
            </a:r>
            <a:endParaRPr lang="es-MX" sz="1200" b="1" dirty="0">
              <a:latin typeface="Arial" panose="020B0604020202020204" pitchFamily="34" charset="0"/>
              <a:cs typeface="Arial" panose="020B0604020202020204" pitchFamily="34" charset="0"/>
            </a:endParaRPr>
          </a:p>
        </p:txBody>
      </p:sp>
      <p:pic>
        <p:nvPicPr>
          <p:cNvPr id="7" name="Picture 6" descr="https://docs.angularjs.org/img/Two_Way_Data_Bi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231" y="2444708"/>
            <a:ext cx="38100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7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2-Way Binding - Example</a:t>
            </a:r>
            <a:endParaRPr lang="es-MX" dirty="0"/>
          </a:p>
        </p:txBody>
      </p:sp>
      <p:sp>
        <p:nvSpPr>
          <p:cNvPr id="8" name="Content Placeholder 2"/>
          <p:cNvSpPr txBox="1">
            <a:spLocks/>
          </p:cNvSpPr>
          <p:nvPr/>
        </p:nvSpPr>
        <p:spPr>
          <a:xfrm>
            <a:off x="457200" y="1600200"/>
            <a:ext cx="8229600" cy="4525963"/>
          </a:xfrm>
          <a:prstGeom prst="rect">
            <a:avLst/>
          </a:prstGeom>
        </p:spPr>
        <p:txBody>
          <a:bodyPr>
            <a:normAutofit/>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Open </a:t>
            </a:r>
            <a:r>
              <a:rPr lang="en-US" dirty="0" smtClean="0"/>
              <a:t>chrome and load the </a:t>
            </a:r>
            <a:r>
              <a:rPr lang="en-US" dirty="0" smtClean="0"/>
              <a:t>1_ANGULAR_ARCHITECTURE_TWO_WAY_BINDING.html </a:t>
            </a:r>
            <a:r>
              <a:rPr lang="en-US" dirty="0" smtClean="0"/>
              <a:t>file;</a:t>
            </a:r>
          </a:p>
          <a:p>
            <a:r>
              <a:rPr lang="en-US" dirty="0" smtClean="0"/>
              <a:t>Click on the </a:t>
            </a:r>
            <a:r>
              <a:rPr lang="es-MX" dirty="0" smtClean="0"/>
              <a:t>“Chili” and “Jalapeño” </a:t>
            </a:r>
            <a:r>
              <a:rPr lang="es-MX" dirty="0" err="1" smtClean="0"/>
              <a:t>buttons</a:t>
            </a:r>
            <a:r>
              <a:rPr lang="es-MX" dirty="0" smtClean="0"/>
              <a:t>.</a:t>
            </a:r>
          </a:p>
          <a:p>
            <a:pPr marL="0" indent="0">
              <a:buFont typeface="Arial Rounded MT Bold" pitchFamily="34" charset="0"/>
              <a:buNone/>
            </a:pPr>
            <a:r>
              <a:rPr lang="es-MX" sz="3000" b="1" dirty="0" smtClean="0">
                <a:solidFill>
                  <a:srgbClr val="00B050"/>
                </a:solidFill>
              </a:rPr>
              <a:t>RESULT</a:t>
            </a:r>
            <a:r>
              <a:rPr lang="es-MX" sz="3000" dirty="0" smtClean="0"/>
              <a:t>: </a:t>
            </a:r>
            <a:r>
              <a:rPr lang="es-MX" sz="3000" dirty="0" err="1" smtClean="0"/>
              <a:t>You</a:t>
            </a:r>
            <a:r>
              <a:rPr lang="es-MX" sz="3000" dirty="0" smtClean="0"/>
              <a:t> </a:t>
            </a:r>
            <a:r>
              <a:rPr lang="es-MX" sz="3000" dirty="0" err="1" smtClean="0"/>
              <a:t>will</a:t>
            </a:r>
            <a:r>
              <a:rPr lang="es-MX" sz="3000" dirty="0" smtClean="0"/>
              <a:t> </a:t>
            </a:r>
            <a:r>
              <a:rPr lang="es-MX" sz="3000" dirty="0" err="1" smtClean="0"/>
              <a:t>see</a:t>
            </a:r>
            <a:r>
              <a:rPr lang="es-MX" sz="3000" dirty="0" smtClean="0"/>
              <a:t> </a:t>
            </a:r>
            <a:r>
              <a:rPr lang="es-MX" sz="3000" dirty="0" err="1" smtClean="0"/>
              <a:t>that</a:t>
            </a:r>
            <a:r>
              <a:rPr lang="es-MX" sz="3000" dirty="0" smtClean="0"/>
              <a:t> </a:t>
            </a:r>
            <a:r>
              <a:rPr lang="es-MX" sz="3000" dirty="0" err="1" smtClean="0"/>
              <a:t>the</a:t>
            </a:r>
            <a:r>
              <a:rPr lang="es-MX" sz="3000" dirty="0" smtClean="0"/>
              <a:t> </a:t>
            </a:r>
            <a:r>
              <a:rPr lang="es-MX" sz="3000" dirty="0" err="1" smtClean="0"/>
              <a:t>model</a:t>
            </a:r>
            <a:r>
              <a:rPr lang="es-MX" sz="3000" dirty="0" smtClean="0"/>
              <a:t> </a:t>
            </a:r>
            <a:r>
              <a:rPr lang="es-MX" sz="3000" dirty="0" err="1" smtClean="0"/>
              <a:t>is</a:t>
            </a:r>
            <a:r>
              <a:rPr lang="es-MX" sz="3000" dirty="0" smtClean="0"/>
              <a:t> </a:t>
            </a:r>
            <a:r>
              <a:rPr lang="es-MX" sz="3000" dirty="0" err="1" smtClean="0"/>
              <a:t>updated</a:t>
            </a:r>
            <a:r>
              <a:rPr lang="es-MX" sz="3000" dirty="0" smtClean="0"/>
              <a:t> in </a:t>
            </a:r>
            <a:r>
              <a:rPr lang="es-MX" sz="3000" dirty="0" err="1" smtClean="0"/>
              <a:t>the</a:t>
            </a:r>
            <a:r>
              <a:rPr lang="es-MX" sz="3000" dirty="0" smtClean="0"/>
              <a:t> </a:t>
            </a:r>
            <a:r>
              <a:rPr lang="es-MX" sz="3000" dirty="0" err="1" smtClean="0"/>
              <a:t>scope</a:t>
            </a:r>
            <a:r>
              <a:rPr lang="es-MX" sz="3000" dirty="0" smtClean="0"/>
              <a:t> </a:t>
            </a:r>
            <a:r>
              <a:rPr lang="es-MX" sz="3000" dirty="0" err="1" smtClean="0"/>
              <a:t>object</a:t>
            </a:r>
            <a:r>
              <a:rPr lang="es-MX" sz="3000" dirty="0" smtClean="0"/>
              <a:t> and </a:t>
            </a:r>
            <a:r>
              <a:rPr lang="es-MX" sz="3000" dirty="0" err="1" smtClean="0"/>
              <a:t>the</a:t>
            </a:r>
            <a:r>
              <a:rPr lang="es-MX" sz="3000" dirty="0" smtClean="0"/>
              <a:t> 2-way </a:t>
            </a:r>
            <a:r>
              <a:rPr lang="es-MX" sz="3000" dirty="0" err="1" smtClean="0"/>
              <a:t>binding</a:t>
            </a:r>
            <a:r>
              <a:rPr lang="es-MX" sz="3000" dirty="0" smtClean="0"/>
              <a:t> </a:t>
            </a:r>
            <a:r>
              <a:rPr lang="es-MX" sz="3000" dirty="0" err="1" smtClean="0"/>
              <a:t>implementation</a:t>
            </a:r>
            <a:r>
              <a:rPr lang="es-MX" sz="3000" dirty="0" smtClean="0"/>
              <a:t> </a:t>
            </a:r>
            <a:r>
              <a:rPr lang="es-MX" sz="3000" dirty="0" err="1" smtClean="0"/>
              <a:t>between</a:t>
            </a:r>
            <a:r>
              <a:rPr lang="es-MX" sz="3000" dirty="0" smtClean="0"/>
              <a:t> </a:t>
            </a:r>
            <a:r>
              <a:rPr lang="es-MX" sz="3000" dirty="0" err="1" smtClean="0"/>
              <a:t>the</a:t>
            </a:r>
            <a:r>
              <a:rPr lang="es-MX" sz="3000" dirty="0" smtClean="0"/>
              <a:t> </a:t>
            </a:r>
            <a:r>
              <a:rPr lang="es-MX" sz="3000" dirty="0" err="1" smtClean="0"/>
              <a:t>view</a:t>
            </a:r>
            <a:r>
              <a:rPr lang="es-MX" sz="3000" dirty="0" smtClean="0"/>
              <a:t> and </a:t>
            </a:r>
            <a:r>
              <a:rPr lang="es-MX" sz="3000" dirty="0" err="1" smtClean="0"/>
              <a:t>the</a:t>
            </a:r>
            <a:r>
              <a:rPr lang="es-MX" sz="3000" dirty="0" smtClean="0"/>
              <a:t> </a:t>
            </a:r>
            <a:r>
              <a:rPr lang="es-MX" sz="3000" dirty="0" err="1" smtClean="0"/>
              <a:t>model</a:t>
            </a:r>
            <a:r>
              <a:rPr lang="es-MX" sz="3000" dirty="0" smtClean="0"/>
              <a:t> </a:t>
            </a:r>
            <a:r>
              <a:rPr lang="es-MX" sz="3000" dirty="0" err="1" smtClean="0"/>
              <a:t>reflects</a:t>
            </a:r>
            <a:r>
              <a:rPr lang="es-MX" sz="3000" dirty="0" smtClean="0"/>
              <a:t> in </a:t>
            </a:r>
            <a:r>
              <a:rPr lang="es-MX" sz="3000" dirty="0" err="1" smtClean="0"/>
              <a:t>the</a:t>
            </a:r>
            <a:r>
              <a:rPr lang="es-MX" sz="3000" dirty="0" smtClean="0"/>
              <a:t> </a:t>
            </a:r>
            <a:r>
              <a:rPr lang="es-MX" sz="3000" dirty="0" err="1" smtClean="0"/>
              <a:t>text</a:t>
            </a:r>
            <a:r>
              <a:rPr lang="es-MX" sz="3000" dirty="0" smtClean="0"/>
              <a:t> </a:t>
            </a:r>
            <a:r>
              <a:rPr lang="es-MX" sz="3000" dirty="0" err="1" smtClean="0"/>
              <a:t>that</a:t>
            </a:r>
            <a:r>
              <a:rPr lang="es-MX" sz="3000" dirty="0" smtClean="0"/>
              <a:t> </a:t>
            </a:r>
            <a:r>
              <a:rPr lang="es-MX" sz="3000" dirty="0" err="1" smtClean="0"/>
              <a:t>appears</a:t>
            </a:r>
            <a:r>
              <a:rPr lang="es-MX" sz="3000" dirty="0" smtClean="0"/>
              <a:t> in </a:t>
            </a:r>
            <a:r>
              <a:rPr lang="es-MX" sz="3000" dirty="0" err="1" smtClean="0"/>
              <a:t>the</a:t>
            </a:r>
            <a:r>
              <a:rPr lang="es-MX" sz="3000" dirty="0" smtClean="0"/>
              <a:t> page.  </a:t>
            </a:r>
            <a:r>
              <a:rPr lang="es-MX" sz="3000" dirty="0" err="1" smtClean="0"/>
              <a:t>The</a:t>
            </a:r>
            <a:r>
              <a:rPr lang="es-MX" sz="3000" dirty="0" smtClean="0"/>
              <a:t> </a:t>
            </a:r>
            <a:r>
              <a:rPr lang="es-MX" sz="3000" dirty="0" err="1" smtClean="0"/>
              <a:t>controller</a:t>
            </a:r>
            <a:r>
              <a:rPr lang="es-MX" sz="3000" dirty="0" smtClean="0"/>
              <a:t> </a:t>
            </a:r>
            <a:r>
              <a:rPr lang="es-MX" sz="3000" dirty="0" err="1" smtClean="0"/>
              <a:t>is</a:t>
            </a:r>
            <a:r>
              <a:rPr lang="es-MX" sz="3000" dirty="0" smtClean="0"/>
              <a:t> </a:t>
            </a:r>
            <a:r>
              <a:rPr lang="es-MX" sz="3000" dirty="0" err="1" smtClean="0"/>
              <a:t>not</a:t>
            </a:r>
            <a:r>
              <a:rPr lang="es-MX" sz="3000" dirty="0" smtClean="0"/>
              <a:t> “</a:t>
            </a:r>
            <a:r>
              <a:rPr lang="es-MX" sz="3000" dirty="0" err="1" smtClean="0"/>
              <a:t>refreshing</a:t>
            </a:r>
            <a:r>
              <a:rPr lang="es-MX" sz="3000" dirty="0" smtClean="0"/>
              <a:t>” de page </a:t>
            </a:r>
            <a:r>
              <a:rPr lang="es-MX" sz="3000" dirty="0" err="1" smtClean="0"/>
              <a:t>by</a:t>
            </a:r>
            <a:r>
              <a:rPr lang="es-MX" sz="3000" dirty="0" smtClean="0"/>
              <a:t> a </a:t>
            </a:r>
            <a:r>
              <a:rPr lang="es-MX" sz="3000" dirty="0" err="1" smtClean="0"/>
              <a:t>explicit</a:t>
            </a:r>
            <a:r>
              <a:rPr lang="es-MX" sz="3000" dirty="0" smtClean="0"/>
              <a:t> </a:t>
            </a:r>
            <a:r>
              <a:rPr lang="es-MX" sz="3000" dirty="0" err="1" smtClean="0"/>
              <a:t>instruction</a:t>
            </a:r>
            <a:r>
              <a:rPr lang="es-MX" sz="3000" dirty="0" smtClean="0"/>
              <a:t>.  2-way </a:t>
            </a:r>
            <a:r>
              <a:rPr lang="es-MX" sz="3000" dirty="0" err="1" smtClean="0"/>
              <a:t>binding</a:t>
            </a:r>
            <a:r>
              <a:rPr lang="es-MX" sz="3000" dirty="0" smtClean="0"/>
              <a:t> </a:t>
            </a:r>
            <a:r>
              <a:rPr lang="es-MX" sz="3000" dirty="0" err="1" smtClean="0"/>
              <a:t>between</a:t>
            </a:r>
            <a:r>
              <a:rPr lang="es-MX" sz="3000" dirty="0" smtClean="0"/>
              <a:t> </a:t>
            </a:r>
            <a:r>
              <a:rPr lang="es-MX" sz="3000" dirty="0" err="1" smtClean="0"/>
              <a:t>model</a:t>
            </a:r>
            <a:r>
              <a:rPr lang="en-US" sz="3000" dirty="0" smtClean="0"/>
              <a:t>/view does it automatically.</a:t>
            </a:r>
          </a:p>
          <a:p>
            <a:endParaRPr lang="es-MX" dirty="0"/>
          </a:p>
        </p:txBody>
      </p:sp>
    </p:spTree>
    <p:extLst>
      <p:ext uri="{BB962C8B-B14F-4D97-AF65-F5344CB8AC3E}">
        <p14:creationId xmlns:p14="http://schemas.microsoft.com/office/powerpoint/2010/main" val="2330485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2-Way Binding - Example</a:t>
            </a:r>
            <a:endParaRPr lang="es-MX" dirty="0"/>
          </a:p>
        </p:txBody>
      </p:sp>
      <p:sp>
        <p:nvSpPr>
          <p:cNvPr id="3" name="Content Placeholder 2"/>
          <p:cNvSpPr txBox="1">
            <a:spLocks/>
          </p:cNvSpPr>
          <p:nvPr/>
        </p:nvSpPr>
        <p:spPr>
          <a:xfrm>
            <a:off x="164858" y="4332720"/>
            <a:ext cx="9067800" cy="2362200"/>
          </a:xfrm>
          <a:prstGeom prst="rect">
            <a:avLst/>
          </a:prstGeom>
        </p:spPr>
        <p:txBody>
          <a:bodyPr>
            <a:normAutofit/>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Angular’s </a:t>
            </a:r>
            <a:r>
              <a:rPr lang="en-US" b="1" smtClean="0"/>
              <a:t>compiler</a:t>
            </a:r>
            <a:r>
              <a:rPr lang="en-US" smtClean="0"/>
              <a:t> compiles template (html</a:t>
            </a:r>
            <a:r>
              <a:rPr lang="es-MX" smtClean="0"/>
              <a:t>+angular directives) and Angular’s </a:t>
            </a:r>
            <a:r>
              <a:rPr lang="es-MX" b="1" smtClean="0"/>
              <a:t>injector</a:t>
            </a:r>
            <a:r>
              <a:rPr lang="es-MX" smtClean="0"/>
              <a:t> instantiates the controller specified in the angular module (ng-app=“spicyApp</a:t>
            </a:r>
            <a:r>
              <a:rPr lang="en-US" smtClean="0"/>
              <a:t>1</a:t>
            </a:r>
            <a:r>
              <a:rPr lang="es-MX" smtClean="0"/>
              <a:t>”).  The result of both compilation and injection creates the </a:t>
            </a:r>
            <a:r>
              <a:rPr lang="es-MX" b="1" smtClean="0"/>
              <a:t>view</a:t>
            </a:r>
            <a:r>
              <a:rPr lang="es-MX" smtClean="0"/>
              <a:t> (Actual web page) which is </a:t>
            </a:r>
            <a:r>
              <a:rPr lang="es-MX" b="1" smtClean="0"/>
              <a:t>augmented</a:t>
            </a:r>
            <a:r>
              <a:rPr lang="es-MX" smtClean="0"/>
              <a:t> by Angular automatic 2-way binding (when controller changes the model value of spice via chilliSpicy() or jalapenoSpicy() functions the view automatically reflects the new value of spice variable in the model.  This feature is called 2-way binding between model and view.</a:t>
            </a:r>
            <a:endParaRPr lang="es-MX"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15" y="1056120"/>
            <a:ext cx="899728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6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a:t>
            </a:r>
            <a:r>
              <a:rPr lang="es-MX" dirty="0" smtClean="0"/>
              <a:t>&amp; </a:t>
            </a:r>
            <a:r>
              <a:rPr lang="es-MX" dirty="0" err="1" smtClean="0"/>
              <a:t>Dependency</a:t>
            </a:r>
            <a:r>
              <a:rPr lang="es-MX" dirty="0" smtClean="0"/>
              <a:t> </a:t>
            </a:r>
            <a:r>
              <a:rPr lang="es-MX" dirty="0" err="1" smtClean="0"/>
              <a:t>Injection</a:t>
            </a:r>
            <a:endParaRPr lang="es-MX" dirty="0"/>
          </a:p>
        </p:txBody>
      </p:sp>
      <p:pic>
        <p:nvPicPr>
          <p:cNvPr id="3" name="Picture 2"/>
          <p:cNvPicPr>
            <a:picLocks noChangeAspect="1"/>
          </p:cNvPicPr>
          <p:nvPr/>
        </p:nvPicPr>
        <p:blipFill>
          <a:blip r:embed="rId2"/>
          <a:stretch>
            <a:fillRect/>
          </a:stretch>
        </p:blipFill>
        <p:spPr>
          <a:xfrm>
            <a:off x="1738312" y="1695450"/>
            <a:ext cx="5667375" cy="3467100"/>
          </a:xfrm>
          <a:prstGeom prst="rect">
            <a:avLst/>
          </a:prstGeom>
        </p:spPr>
      </p:pic>
    </p:spTree>
    <p:extLst>
      <p:ext uri="{BB962C8B-B14F-4D97-AF65-F5344CB8AC3E}">
        <p14:creationId xmlns:p14="http://schemas.microsoft.com/office/powerpoint/2010/main" val="40554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Angular in </a:t>
            </a:r>
            <a:r>
              <a:rPr lang="es-MX" dirty="0" err="1" smtClean="0"/>
              <a:t>Detail</a:t>
            </a:r>
            <a:endParaRPr lang="es-MX" dirty="0"/>
          </a:p>
        </p:txBody>
      </p:sp>
      <p:sp>
        <p:nvSpPr>
          <p:cNvPr id="4" name="Content Placeholder 2"/>
          <p:cNvSpPr txBox="1">
            <a:spLocks/>
          </p:cNvSpPr>
          <p:nvPr/>
        </p:nvSpPr>
        <p:spPr>
          <a:xfrm>
            <a:off x="457200" y="1600200"/>
            <a:ext cx="8229600" cy="4525963"/>
          </a:xfrm>
          <a:prstGeom prst="rect">
            <a:avLst/>
          </a:prstGeom>
        </p:spPr>
        <p:txBody>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smtClean="0"/>
              <a:t>Open the </a:t>
            </a:r>
            <a:r>
              <a:rPr lang="es-MX" b="1" smtClean="0"/>
              <a:t>2_ANGULAR_ARCHITECTURE_CONCEPTUAL_MAP.vsd</a:t>
            </a:r>
            <a:r>
              <a:rPr lang="es-MX" smtClean="0"/>
              <a:t> file.   Open the “</a:t>
            </a:r>
            <a:r>
              <a:rPr lang="es-MX" b="1" smtClean="0"/>
              <a:t>Document Information</a:t>
            </a:r>
            <a:r>
              <a:rPr lang="es-MX" smtClean="0"/>
              <a:t>” sheet, learn the instructions, and proceed explaining the “</a:t>
            </a:r>
            <a:r>
              <a:rPr lang="es-MX" b="1" smtClean="0"/>
              <a:t>AngularJS Conceptual Overview</a:t>
            </a:r>
            <a:r>
              <a:rPr lang="es-MX" smtClean="0"/>
              <a:t>”, “</a:t>
            </a:r>
            <a:r>
              <a:rPr lang="es-MX" b="1" smtClean="0"/>
              <a:t>AngularJS Directives</a:t>
            </a:r>
            <a:r>
              <a:rPr lang="es-MX" smtClean="0"/>
              <a:t>”, &amp; “</a:t>
            </a:r>
            <a:r>
              <a:rPr lang="es-MX" b="1" smtClean="0"/>
              <a:t>AngularJS Providers</a:t>
            </a:r>
            <a:r>
              <a:rPr lang="es-MX" smtClean="0"/>
              <a:t>” sheets.</a:t>
            </a:r>
            <a:endParaRPr lang="es-MX" dirty="0"/>
          </a:p>
        </p:txBody>
      </p:sp>
    </p:spTree>
    <p:extLst>
      <p:ext uri="{BB962C8B-B14F-4D97-AF65-F5344CB8AC3E}">
        <p14:creationId xmlns:p14="http://schemas.microsoft.com/office/powerpoint/2010/main" val="394491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Reference Material</a:t>
            </a:r>
            <a:endParaRPr lang="es-MX" dirty="0"/>
          </a:p>
        </p:txBody>
      </p:sp>
      <p:sp>
        <p:nvSpPr>
          <p:cNvPr id="3" name="Content Placeholder 2"/>
          <p:cNvSpPr txBox="1">
            <a:spLocks/>
          </p:cNvSpPr>
          <p:nvPr/>
        </p:nvSpPr>
        <p:spPr>
          <a:xfrm>
            <a:off x="457200" y="1600200"/>
            <a:ext cx="8229600" cy="4525963"/>
          </a:xfrm>
          <a:prstGeom prst="rect">
            <a:avLst/>
          </a:prstGeom>
        </p:spPr>
        <p:txBody>
          <a:bodyPr>
            <a:normAutofit/>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mtClean="0"/>
          </a:p>
          <a:p>
            <a:r>
              <a:rPr lang="en-US" smtClean="0"/>
              <a:t>Angular’s API (directives):</a:t>
            </a:r>
          </a:p>
          <a:p>
            <a:pPr lvl="1"/>
            <a:r>
              <a:rPr lang="es-MX" smtClean="0">
                <a:hlinkClick r:id="rId2"/>
              </a:rPr>
              <a:t>https://docs.angularjs.org/api</a:t>
            </a:r>
            <a:r>
              <a:rPr lang="es-MX" smtClean="0"/>
              <a:t> </a:t>
            </a:r>
          </a:p>
          <a:p>
            <a:r>
              <a:rPr lang="es-MX" smtClean="0"/>
              <a:t>Developer</a:t>
            </a:r>
            <a:r>
              <a:rPr lang="en-US" smtClean="0"/>
              <a:t>’s guide:</a:t>
            </a:r>
          </a:p>
          <a:p>
            <a:pPr lvl="1"/>
            <a:r>
              <a:rPr lang="es-MX" smtClean="0">
                <a:hlinkClick r:id="rId3"/>
              </a:rPr>
              <a:t>https://docs.angularjs.org/guide/introduction</a:t>
            </a:r>
            <a:endParaRPr lang="en-US" smtClean="0"/>
          </a:p>
          <a:p>
            <a:r>
              <a:rPr lang="en-US" smtClean="0"/>
              <a:t>Quick course:</a:t>
            </a:r>
          </a:p>
          <a:p>
            <a:pPr lvl="1"/>
            <a:r>
              <a:rPr lang="es-MX" smtClean="0">
                <a:hlinkClick r:id="rId4"/>
              </a:rPr>
              <a:t>http://campus.codeschool.com/courses/shaping-up-with-angular-js/intro</a:t>
            </a:r>
            <a:endParaRPr lang="es-MX" smtClean="0"/>
          </a:p>
          <a:p>
            <a:r>
              <a:rPr lang="en-US" smtClean="0"/>
              <a:t>Expressions:</a:t>
            </a:r>
          </a:p>
          <a:p>
            <a:pPr lvl="1"/>
            <a:r>
              <a:rPr lang="es-MX" smtClean="0">
                <a:hlinkClick r:id="rId5"/>
              </a:rPr>
              <a:t>https://docs.angularjs.org/guide/expression</a:t>
            </a:r>
            <a:endParaRPr lang="es-MX" smtClean="0"/>
          </a:p>
          <a:p>
            <a:pPr marL="457200" lvl="1" indent="0">
              <a:buFont typeface="Arial Rounded MT Bold" pitchFamily="34" charset="0"/>
              <a:buNone/>
            </a:pPr>
            <a:endParaRPr lang="es-MX" smtClean="0"/>
          </a:p>
          <a:p>
            <a:pPr marL="457200" lvl="1" indent="0">
              <a:buFont typeface="Arial Rounded MT Bold" pitchFamily="34" charset="0"/>
              <a:buNone/>
            </a:pPr>
            <a:endParaRPr lang="es-MX" smtClean="0"/>
          </a:p>
          <a:p>
            <a:pPr lvl="1"/>
            <a:endParaRPr lang="es-MX" smtClean="0"/>
          </a:p>
          <a:p>
            <a:pPr marL="457200" lvl="1" indent="0">
              <a:buFont typeface="Arial Rounded MT Bold" pitchFamily="34" charset="0"/>
              <a:buNone/>
            </a:pPr>
            <a:endParaRPr lang="en-US" smtClean="0"/>
          </a:p>
          <a:p>
            <a:pPr lvl="1"/>
            <a:endParaRPr lang="es-MX" dirty="0"/>
          </a:p>
        </p:txBody>
      </p:sp>
    </p:spTree>
    <p:extLst>
      <p:ext uri="{BB962C8B-B14F-4D97-AF65-F5344CB8AC3E}">
        <p14:creationId xmlns:p14="http://schemas.microsoft.com/office/powerpoint/2010/main" val="150885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30926713"/>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a:t>
                      </a:r>
                      <a:r>
                        <a:rPr lang="en-US" sz="1200" baseline="0" dirty="0" smtClean="0"/>
                        <a:t>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62723074"/>
              </p:ext>
            </p:extLst>
          </p:nvPr>
        </p:nvGraphicFramePr>
        <p:xfrm>
          <a:off x="899592" y="4538816"/>
          <a:ext cx="7560840" cy="1920240"/>
        </p:xfrm>
        <a:graphic>
          <a:graphicData uri="http://schemas.openxmlformats.org/drawingml/2006/table">
            <a:tbl>
              <a:tblPr firstRow="1" bandRow="1">
                <a:tableStyleId>{21E4AEA4-8DFA-4A89-87EB-49C32662AFE0}</a:tableStyleId>
              </a:tblPr>
              <a:tblGrid>
                <a:gridCol w="864096"/>
                <a:gridCol w="864096"/>
                <a:gridCol w="2952328"/>
                <a:gridCol w="1512168"/>
                <a:gridCol w="1368152"/>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05/08/2015</a:t>
                      </a:r>
                      <a:endParaRPr lang="en-US" sz="1200" dirty="0"/>
                    </a:p>
                  </a:txBody>
                  <a:tcPr/>
                </a:tc>
                <a:tc>
                  <a:txBody>
                    <a:bodyPr/>
                    <a:lstStyle/>
                    <a:p>
                      <a:r>
                        <a:rPr lang="en-US" sz="1200" dirty="0" smtClean="0"/>
                        <a:t>Initial revision</a:t>
                      </a:r>
                      <a:endParaRPr lang="en-US" sz="1200" dirty="0"/>
                    </a:p>
                  </a:txBody>
                  <a:tcPr/>
                </a:tc>
                <a:tc>
                  <a:txBody>
                    <a:bodyPr/>
                    <a:lstStyle/>
                    <a:p>
                      <a:r>
                        <a:rPr lang="en-US" sz="1200" dirty="0" smtClean="0"/>
                        <a:t>Jose Francisco Gonzalez Avila</a:t>
                      </a:r>
                      <a:endParaRPr lang="en-US" sz="1200" dirty="0"/>
                    </a:p>
                  </a:txBody>
                  <a:tcPr/>
                </a:tc>
                <a:tc>
                  <a:txBody>
                    <a:bodyPr/>
                    <a:lstStyle/>
                    <a:p>
                      <a:r>
                        <a:rPr lang="en-US" sz="1200" dirty="0" smtClean="0"/>
                        <a:t>05/08/2016</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smtClean="0">
                <a:latin typeface="Arial" charset="0"/>
                <a:cs typeface="Arial" charset="0"/>
              </a:rPr>
              <a:t>Document Name:</a:t>
            </a:r>
          </a:p>
          <a:p>
            <a:pPr eaLnBrk="1" hangingPunct="1">
              <a:lnSpc>
                <a:spcPct val="80000"/>
              </a:lnSpc>
              <a:buFont typeface="Arial Rounded MT Bold" charset="0"/>
              <a:buNone/>
            </a:pPr>
            <a:r>
              <a:rPr lang="en-US" sz="1400" b="1" smtClean="0">
                <a:latin typeface="Arial" charset="0"/>
                <a:cs typeface="Arial" charset="0"/>
              </a:rPr>
              <a:t>Data Classification: INTERNAL</a:t>
            </a:r>
          </a:p>
          <a:p>
            <a:pPr eaLnBrk="1" hangingPunct="1">
              <a:lnSpc>
                <a:spcPct val="80000"/>
              </a:lnSpc>
              <a:buFont typeface="Arial Rounded MT Bold" charset="0"/>
              <a:buNone/>
            </a:pPr>
            <a:r>
              <a:rPr lang="en-US" sz="1400" b="1"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smtClean="0">
                <a:ln>
                  <a:noFill/>
                </a:ln>
                <a:solidFill>
                  <a:schemeClr val="tx1">
                    <a:lumMod val="90000"/>
                    <a:lumOff val="10000"/>
                  </a:schemeClr>
                </a:solidFill>
                <a:effectLst/>
                <a:uLnTx/>
                <a:uFillTx/>
                <a:latin typeface="Arial" charset="0"/>
                <a:ea typeface="+mn-ea"/>
                <a:cs typeface="Arial" charset="0"/>
              </a:rPr>
              <a:t>The contents of this document are property of Softtek, and are classified as Confidential. Any reproduction </a:t>
            </a:r>
            <a:br>
              <a:rPr kumimoji="0" lang="en-US" sz="1200" b="0" i="0" u="none" strike="noStrike" kern="1200" cap="none" spc="0" normalizeH="0" baseline="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Softtek.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Jorge Luis </a:t>
            </a:r>
            <a:r>
              <a:rPr lang="es-MX" dirty="0" smtClean="0"/>
              <a:t>Gonzalez	</a:t>
            </a:r>
          </a:p>
          <a:p>
            <a:endParaRPr lang="es-MX" dirty="0"/>
          </a:p>
        </p:txBody>
      </p:sp>
      <p:sp>
        <p:nvSpPr>
          <p:cNvPr id="3" name="Text Placeholder 2"/>
          <p:cNvSpPr>
            <a:spLocks noGrp="1"/>
          </p:cNvSpPr>
          <p:nvPr>
            <p:ph type="body" sz="quarter" idx="13"/>
          </p:nvPr>
        </p:nvSpPr>
        <p:spPr/>
        <p:txBody>
          <a:bodyPr/>
          <a:lstStyle/>
          <a:p>
            <a:r>
              <a:rPr lang="es-MX" dirty="0" err="1" smtClean="0">
                <a:hlinkClick r:id="rId2"/>
              </a:rPr>
              <a:t>jorge.gonzalezm</a:t>
            </a:r>
            <a:r>
              <a:rPr lang="en-US" dirty="0" smtClean="0">
                <a:hlinkClick r:id="rId2"/>
              </a:rPr>
              <a:t>@softtek.com</a:t>
            </a:r>
            <a:endParaRPr lang="en-US" dirty="0" smtClean="0"/>
          </a:p>
          <a:p>
            <a:r>
              <a:rPr lang="en-US" dirty="0" smtClean="0"/>
              <a:t>Instructor</a:t>
            </a:r>
            <a:endParaRPr lang="es-MX" dirty="0"/>
          </a:p>
        </p:txBody>
      </p:sp>
      <p:sp>
        <p:nvSpPr>
          <p:cNvPr id="6" name="Text Placeholder 5"/>
          <p:cNvSpPr>
            <a:spLocks noGrp="1"/>
          </p:cNvSpPr>
          <p:nvPr>
            <p:ph type="body" sz="quarter" idx="16"/>
          </p:nvPr>
        </p:nvSpPr>
        <p:spPr/>
        <p:txBody>
          <a:bodyPr/>
          <a:lstStyle/>
          <a:p>
            <a:r>
              <a:rPr lang="en-US" dirty="0" smtClean="0"/>
              <a:t>Jose Francisco Gonzalez Avila</a:t>
            </a:r>
            <a:endParaRPr lang="es-MX" dirty="0"/>
          </a:p>
        </p:txBody>
      </p:sp>
      <p:sp>
        <p:nvSpPr>
          <p:cNvPr id="7" name="Text Placeholder 6"/>
          <p:cNvSpPr>
            <a:spLocks noGrp="1"/>
          </p:cNvSpPr>
          <p:nvPr>
            <p:ph type="body" sz="quarter" idx="17"/>
          </p:nvPr>
        </p:nvSpPr>
        <p:spPr/>
        <p:txBody>
          <a:bodyPr/>
          <a:lstStyle/>
          <a:p>
            <a:r>
              <a:rPr lang="en-US" dirty="0" smtClean="0">
                <a:hlinkClick r:id="rId3"/>
              </a:rPr>
              <a:t>josef.Gonzalez@softtek.com</a:t>
            </a:r>
            <a:endParaRPr lang="en-US" dirty="0" smtClean="0"/>
          </a:p>
          <a:p>
            <a:r>
              <a:rPr lang="en-US" dirty="0" smtClean="0"/>
              <a:t>Author of training material</a:t>
            </a:r>
            <a:endParaRPr lang="es-MX" dirty="0"/>
          </a:p>
        </p:txBody>
      </p:sp>
    </p:spTree>
    <p:extLst>
      <p:ext uri="{BB962C8B-B14F-4D97-AF65-F5344CB8AC3E}">
        <p14:creationId xmlns:p14="http://schemas.microsoft.com/office/powerpoint/2010/main" val="221651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 to know before starting this course?</a:t>
            </a:r>
            <a:endParaRPr lang="es-MX" dirty="0"/>
          </a:p>
        </p:txBody>
      </p:sp>
      <p:pic>
        <p:nvPicPr>
          <p:cNvPr id="3" name="Picture 2"/>
          <p:cNvPicPr>
            <a:picLocks noChangeAspect="1"/>
          </p:cNvPicPr>
          <p:nvPr/>
        </p:nvPicPr>
        <p:blipFill>
          <a:blip r:embed="rId2"/>
          <a:stretch>
            <a:fillRect/>
          </a:stretch>
        </p:blipFill>
        <p:spPr>
          <a:xfrm>
            <a:off x="152400" y="1524000"/>
            <a:ext cx="8839200" cy="4338638"/>
          </a:xfrm>
          <a:prstGeom prst="rect">
            <a:avLst/>
          </a:prstGeom>
        </p:spPr>
      </p:pic>
    </p:spTree>
    <p:extLst>
      <p:ext uri="{BB962C8B-B14F-4D97-AF65-F5344CB8AC3E}">
        <p14:creationId xmlns:p14="http://schemas.microsoft.com/office/powerpoint/2010/main" val="299365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a:t>
            </a:r>
            <a:endParaRPr lang="es-MX" dirty="0"/>
          </a:p>
        </p:txBody>
      </p:sp>
      <p:sp>
        <p:nvSpPr>
          <p:cNvPr id="4" name="Content Placeholder 2"/>
          <p:cNvSpPr txBox="1">
            <a:spLocks/>
          </p:cNvSpPr>
          <p:nvPr/>
        </p:nvSpPr>
        <p:spPr>
          <a:xfrm>
            <a:off x="457200" y="1600200"/>
            <a:ext cx="8229600" cy="4525963"/>
          </a:xfrm>
          <a:prstGeom prst="rect">
            <a:avLst/>
          </a:prstGeom>
        </p:spPr>
        <p:txBody>
          <a:bodyPr>
            <a:normAutofit fontScale="70000" lnSpcReduction="20000"/>
          </a:bodyPr>
          <a:lst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What Is Angular?</a:t>
            </a:r>
          </a:p>
          <a:p>
            <a:pPr marL="0" indent="0">
              <a:buFont typeface="Arial Rounded MT Bold" pitchFamily="34" charset="0"/>
              <a:buNone/>
            </a:pPr>
            <a:r>
              <a:rPr lang="en-US" dirty="0" smtClean="0"/>
              <a:t>AngularJS is a structural framework for dynamic web apps. It lets you use HTML as your template language and lets you extend HTML's syntax to express your application's components clearly and succinctly. </a:t>
            </a:r>
            <a:r>
              <a:rPr lang="en-US" dirty="0" err="1" smtClean="0"/>
              <a:t>Angular's</a:t>
            </a:r>
            <a:r>
              <a:rPr lang="en-US" dirty="0" smtClean="0"/>
              <a:t> data binding and dependency injection eliminate much of the code you would otherwise have to write. And it all happens within the browser, making it an ideal partner with any server technology.</a:t>
            </a:r>
          </a:p>
          <a:p>
            <a:pPr marL="0" indent="0">
              <a:buFont typeface="Arial Rounded MT Bold" pitchFamily="34" charset="0"/>
              <a:buNone/>
            </a:pPr>
            <a:endParaRPr lang="en-US" dirty="0" smtClean="0"/>
          </a:p>
          <a:p>
            <a:pPr marL="0" indent="0">
              <a:buFont typeface="Arial Rounded MT Bold" pitchFamily="34" charset="0"/>
              <a:buNone/>
            </a:pPr>
            <a:r>
              <a:rPr lang="en-US" dirty="0" smtClean="0"/>
              <a:t>Angular is what HTML would have been, had it been designed for applications. HTML is a great declarative language for static documents. It does not contain much in the way of creating applications, and as a result building web applications is an exercise in what do I have to do to trick the browser into doing what I want?</a:t>
            </a:r>
          </a:p>
          <a:p>
            <a:pPr marL="0" indent="0">
              <a:buFont typeface="Arial Rounded MT Bold" pitchFamily="34" charset="0"/>
              <a:buNone/>
            </a:pPr>
            <a:r>
              <a:rPr lang="en-US" dirty="0" smtClean="0"/>
              <a:t>The impedance mismatch between dynamic applications and static documents is often solved with:</a:t>
            </a:r>
          </a:p>
          <a:p>
            <a:r>
              <a:rPr lang="en-US" dirty="0" smtClean="0"/>
              <a:t>a library - a collection of functions which are useful when writing web apps. Your code is in charge and it calls into the library when it sees fit. E.g., jQuery.</a:t>
            </a:r>
          </a:p>
          <a:p>
            <a:r>
              <a:rPr lang="en-US" dirty="0" smtClean="0"/>
              <a:t>frameworks - a particular implementation of a web application, where your code fills in the details. The framework is in charge and it calls into your code when it needs something app specific. E.g., </a:t>
            </a:r>
            <a:r>
              <a:rPr lang="en-US" dirty="0" err="1" smtClean="0"/>
              <a:t>durandal</a:t>
            </a:r>
            <a:r>
              <a:rPr lang="en-US" dirty="0" smtClean="0"/>
              <a:t>, ember, etc.</a:t>
            </a:r>
          </a:p>
          <a:p>
            <a:r>
              <a:rPr lang="en-US" dirty="0" smtClean="0"/>
              <a:t>Angular takes another approach. It attempts to minimize the impedance mismatch between document centric HTML and what an application needs by creating new HTML constructs. Angular teaches the browser new syntax through a construct we call directives. Examples include:</a:t>
            </a:r>
          </a:p>
          <a:p>
            <a:r>
              <a:rPr lang="en-US" dirty="0" smtClean="0"/>
              <a:t>Data binding, as in {{}}.</a:t>
            </a:r>
          </a:p>
          <a:p>
            <a:r>
              <a:rPr lang="en-US" dirty="0" smtClean="0"/>
              <a:t>DOM control structures for repeating, showing and hiding DOM fragments.</a:t>
            </a:r>
          </a:p>
          <a:p>
            <a:r>
              <a:rPr lang="en-US" dirty="0" smtClean="0"/>
              <a:t>Support for forms and form validation.</a:t>
            </a:r>
          </a:p>
          <a:p>
            <a:r>
              <a:rPr lang="en-US" dirty="0" smtClean="0"/>
              <a:t>Attaching new behavior to DOM elements, such as DOM event handling.</a:t>
            </a:r>
          </a:p>
          <a:p>
            <a:r>
              <a:rPr lang="en-US" dirty="0" smtClean="0"/>
              <a:t>Grouping of HTML into reusable components.</a:t>
            </a:r>
          </a:p>
          <a:p>
            <a:endParaRPr lang="es-MX" dirty="0"/>
          </a:p>
        </p:txBody>
      </p:sp>
    </p:spTree>
    <p:extLst>
      <p:ext uri="{BB962C8B-B14F-4D97-AF65-F5344CB8AC3E}">
        <p14:creationId xmlns:p14="http://schemas.microsoft.com/office/powerpoint/2010/main" val="298710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Angular Concepts </a:t>
            </a:r>
            <a:endParaRPr lang="es-MX" dirty="0"/>
          </a:p>
        </p:txBody>
      </p:sp>
      <p:graphicFrame>
        <p:nvGraphicFramePr>
          <p:cNvPr id="3" name="Table 2"/>
          <p:cNvGraphicFramePr>
            <a:graphicFrameLocks noGrp="1"/>
          </p:cNvGraphicFramePr>
          <p:nvPr>
            <p:extLst>
              <p:ext uri="{D42A27DB-BD31-4B8C-83A1-F6EECF244321}">
                <p14:modId xmlns:p14="http://schemas.microsoft.com/office/powerpoint/2010/main" val="3491037207"/>
              </p:ext>
            </p:extLst>
          </p:nvPr>
        </p:nvGraphicFramePr>
        <p:xfrm>
          <a:off x="457200" y="1873250"/>
          <a:ext cx="8229600" cy="4145748"/>
        </p:xfrm>
        <a:graphic>
          <a:graphicData uri="http://schemas.openxmlformats.org/drawingml/2006/table">
            <a:tbl>
              <a:tblPr>
                <a:tableStyleId>{5C22544A-7EE6-4342-B048-85BDC9FD1C3A}</a:tableStyleId>
              </a:tblPr>
              <a:tblGrid>
                <a:gridCol w="1039989"/>
                <a:gridCol w="7189611"/>
              </a:tblGrid>
              <a:tr h="174850">
                <a:tc>
                  <a:txBody>
                    <a:bodyPr/>
                    <a:lstStyle/>
                    <a:p>
                      <a:pPr algn="l" fontAlgn="b"/>
                      <a:r>
                        <a:rPr lang="es-MX" sz="1200" u="none" strike="noStrike" dirty="0" err="1">
                          <a:effectLst/>
                          <a:latin typeface="Arial" panose="020B0604020202020204" pitchFamily="34" charset="0"/>
                          <a:cs typeface="Arial" panose="020B0604020202020204" pitchFamily="34" charset="0"/>
                        </a:rPr>
                        <a:t>Template</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HTML with additional markup, meaning HTML + directives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r>
              <a:tr h="349700">
                <a:tc>
                  <a:txBody>
                    <a:bodyPr/>
                    <a:lstStyle/>
                    <a:p>
                      <a:pPr algn="l" fontAlgn="b"/>
                      <a:r>
                        <a:rPr lang="es-MX" sz="1200" u="none" strike="noStrike" dirty="0" err="1">
                          <a:effectLst/>
                          <a:latin typeface="Arial" panose="020B0604020202020204" pitchFamily="34" charset="0"/>
                          <a:cs typeface="Arial" panose="020B0604020202020204" pitchFamily="34" charset="0"/>
                        </a:rPr>
                        <a:t>Directives</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elements that extend HTML with additional markup, two kind of directives, the normal ones such as ng-app that extend html elements or the ones within double curly braces {{ expression | filter}} containing expressions and filters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524550">
                <a:tc>
                  <a:txBody>
                    <a:bodyPr/>
                    <a:lstStyle/>
                    <a:p>
                      <a:pPr algn="l" fontAlgn="b"/>
                      <a:r>
                        <a:rPr lang="es-MX" sz="1200" u="none" strike="noStrike" dirty="0">
                          <a:effectLst/>
                          <a:latin typeface="Arial" panose="020B0604020202020204" pitchFamily="34" charset="0"/>
                          <a:cs typeface="Arial" panose="020B0604020202020204" pitchFamily="34" charset="0"/>
                        </a:rPr>
                        <a:t>Model</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the data shown to the user in the view and with wich the user interacts</a:t>
                      </a:r>
                      <a:br>
                        <a:rPr lang="en-US" sz="1200" u="none" strike="noStrike">
                          <a:effectLst/>
                          <a:latin typeface="Arial" panose="020B0604020202020204" pitchFamily="34" charset="0"/>
                          <a:cs typeface="Arial" panose="020B0604020202020204" pitchFamily="34" charset="0"/>
                        </a:rPr>
                      </a:br>
                      <a:r>
                        <a:rPr lang="en-US" sz="1200" u="none" strike="noStrike">
                          <a:effectLst/>
                          <a:latin typeface="Arial" panose="020B0604020202020204" pitchFamily="34" charset="0"/>
                          <a:cs typeface="Arial" panose="020B0604020202020204" pitchFamily="34" charset="0"/>
                        </a:rPr>
                        <a:t>Whenever the view changes, the model changes as well, angular recualculates the DOM immediately</a:t>
                      </a:r>
                      <a:br>
                        <a:rPr lang="en-US" sz="1200" u="none" strike="noStrike">
                          <a:effectLst/>
                          <a:latin typeface="Arial" panose="020B0604020202020204" pitchFamily="34" charset="0"/>
                          <a:cs typeface="Arial" panose="020B0604020202020204" pitchFamily="34" charset="0"/>
                        </a:rPr>
                      </a:br>
                      <a:r>
                        <a:rPr lang="en-US" sz="1200" u="none" strike="noStrike">
                          <a:effectLst/>
                          <a:latin typeface="Arial" panose="020B0604020202020204" pitchFamily="34" charset="0"/>
                          <a:cs typeface="Arial" panose="020B0604020202020204" pitchFamily="34" charset="0"/>
                        </a:rPr>
                        <a:t>Model stores simply variables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dirty="0" err="1">
                          <a:effectLst/>
                          <a:latin typeface="Arial" panose="020B0604020202020204" pitchFamily="34" charset="0"/>
                          <a:cs typeface="Arial" panose="020B0604020202020204" pitchFamily="34" charset="0"/>
                        </a:rPr>
                        <a:t>Scopes</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The context that stores the MODEL so that CONTROLLERS, DIRECTIVES, and EXPRESSIONS can access it</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dirty="0" err="1">
                          <a:effectLst/>
                          <a:latin typeface="Arial" panose="020B0604020202020204" pitchFamily="34" charset="0"/>
                          <a:cs typeface="Arial" panose="020B0604020202020204" pitchFamily="34" charset="0"/>
                        </a:rPr>
                        <a:t>Expressions</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access variables and functions from the scope, special kind of directives within {} that are used in the templates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dirty="0" err="1">
                          <a:effectLst/>
                          <a:latin typeface="Arial" panose="020B0604020202020204" pitchFamily="34" charset="0"/>
                          <a:cs typeface="Arial" panose="020B0604020202020204" pitchFamily="34" charset="0"/>
                        </a:rPr>
                        <a:t>Compiler</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parses the template and instantiates directives and expressions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dirty="0" err="1">
                          <a:effectLst/>
                          <a:latin typeface="Arial" panose="020B0604020202020204" pitchFamily="34" charset="0"/>
                          <a:cs typeface="Arial" panose="020B0604020202020204" pitchFamily="34" charset="0"/>
                        </a:rPr>
                        <a:t>Filter</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formats the values of expressions for display to the user</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dirty="0">
                          <a:effectLst/>
                          <a:latin typeface="Arial" panose="020B0604020202020204" pitchFamily="34" charset="0"/>
                          <a:cs typeface="Arial" panose="020B0604020202020204" pitchFamily="34" charset="0"/>
                        </a:rPr>
                        <a:t>View</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What the users seems in the DOM</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dirty="0">
                          <a:effectLst/>
                          <a:latin typeface="Arial" panose="020B0604020202020204" pitchFamily="34" charset="0"/>
                          <a:cs typeface="Arial" panose="020B0604020202020204" pitchFamily="34" charset="0"/>
                        </a:rPr>
                        <a:t>Data </a:t>
                      </a:r>
                      <a:r>
                        <a:rPr lang="es-MX" sz="1200" u="none" strike="noStrike" dirty="0" err="1">
                          <a:effectLst/>
                          <a:latin typeface="Arial" panose="020B0604020202020204" pitchFamily="34" charset="0"/>
                          <a:cs typeface="Arial" panose="020B0604020202020204" pitchFamily="34" charset="0"/>
                        </a:rPr>
                        <a:t>Binding</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sync data between the model and the view</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dirty="0" err="1">
                          <a:effectLst/>
                          <a:latin typeface="Arial" panose="020B0604020202020204" pitchFamily="34" charset="0"/>
                          <a:cs typeface="Arial" panose="020B0604020202020204" pitchFamily="34" charset="0"/>
                        </a:rPr>
                        <a:t>Controller</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The business logic behind the views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316478">
                <a:tc>
                  <a:txBody>
                    <a:bodyPr/>
                    <a:lstStyle/>
                    <a:p>
                      <a:pPr algn="l" fontAlgn="b"/>
                      <a:r>
                        <a:rPr lang="es-MX" sz="1200" u="none" strike="noStrike" dirty="0" err="1">
                          <a:effectLst/>
                          <a:latin typeface="Arial" panose="020B0604020202020204" pitchFamily="34" charset="0"/>
                          <a:cs typeface="Arial" panose="020B0604020202020204" pitchFamily="34" charset="0"/>
                        </a:rPr>
                        <a:t>Dependency</a:t>
                      </a:r>
                      <a:r>
                        <a:rPr lang="es-MX" sz="1200" u="none" strike="noStrike" dirty="0">
                          <a:effectLst/>
                          <a:latin typeface="Arial" panose="020B0604020202020204" pitchFamily="34" charset="0"/>
                          <a:cs typeface="Arial" panose="020B0604020202020204" pitchFamily="34" charset="0"/>
                        </a:rPr>
                        <a:t> </a:t>
                      </a:r>
                      <a:r>
                        <a:rPr lang="es-MX" sz="1200" u="none" strike="noStrike" dirty="0" err="1">
                          <a:effectLst/>
                          <a:latin typeface="Arial" panose="020B0604020202020204" pitchFamily="34" charset="0"/>
                          <a:cs typeface="Arial" panose="020B0604020202020204" pitchFamily="34" charset="0"/>
                        </a:rPr>
                        <a:t>Injection</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a:effectLst/>
                          <a:latin typeface="Arial" panose="020B0604020202020204" pitchFamily="34" charset="0"/>
                          <a:cs typeface="Arial" panose="020B0604020202020204" pitchFamily="34" charset="0"/>
                        </a:rPr>
                        <a:t>Creates and wires objects and functions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dirty="0" err="1">
                          <a:effectLst/>
                          <a:latin typeface="Arial" panose="020B0604020202020204" pitchFamily="34" charset="0"/>
                          <a:cs typeface="Arial" panose="020B0604020202020204" pitchFamily="34" charset="0"/>
                        </a:rPr>
                        <a:t>Injector</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s-MX" sz="1200" u="none" strike="noStrike">
                          <a:effectLst/>
                          <a:latin typeface="Arial" panose="020B0604020202020204" pitchFamily="34" charset="0"/>
                          <a:cs typeface="Arial" panose="020B0604020202020204" pitchFamily="34" charset="0"/>
                        </a:rPr>
                        <a:t>dependency injector container</a:t>
                      </a:r>
                      <a:endParaRPr lang="es-MX"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dirty="0">
                          <a:effectLst/>
                          <a:latin typeface="Arial" panose="020B0604020202020204" pitchFamily="34" charset="0"/>
                          <a:cs typeface="Arial" panose="020B0604020202020204" pitchFamily="34" charset="0"/>
                        </a:rPr>
                        <a:t>Module</a:t>
                      </a:r>
                      <a:endParaRPr lang="es-MX"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a container for the </a:t>
                      </a:r>
                      <a:r>
                        <a:rPr lang="en-US" sz="1200" u="none" strike="noStrike" dirty="0" err="1">
                          <a:effectLst/>
                          <a:latin typeface="Arial" panose="020B0604020202020204" pitchFamily="34" charset="0"/>
                          <a:cs typeface="Arial" panose="020B0604020202020204" pitchFamily="34" charset="0"/>
                        </a:rPr>
                        <a:t>differen</a:t>
                      </a:r>
                      <a:r>
                        <a:rPr lang="en-US" sz="1200" u="none" strike="noStrike" dirty="0">
                          <a:effectLst/>
                          <a:latin typeface="Arial" panose="020B0604020202020204" pitchFamily="34" charset="0"/>
                          <a:cs typeface="Arial" panose="020B0604020202020204" pitchFamily="34" charset="0"/>
                        </a:rPr>
                        <a:t> parts of an app including controllers, services, filters, directives, which configures the injector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r>
              <a:tr h="174850">
                <a:tc>
                  <a:txBody>
                    <a:bodyPr/>
                    <a:lstStyle/>
                    <a:p>
                      <a:pPr algn="l" fontAlgn="b"/>
                      <a:r>
                        <a:rPr lang="es-MX" sz="1200" u="none" strike="noStrike">
                          <a:effectLst/>
                          <a:latin typeface="Arial" panose="020B0604020202020204" pitchFamily="34" charset="0"/>
                          <a:cs typeface="Arial" panose="020B0604020202020204" pitchFamily="34" charset="0"/>
                        </a:rPr>
                        <a:t>Service</a:t>
                      </a:r>
                      <a:endParaRPr lang="es-MX" sz="1200" b="0" i="0" u="none" strike="noStrike">
                        <a:solidFill>
                          <a:srgbClr val="000000"/>
                        </a:solidFill>
                        <a:effectLst/>
                        <a:latin typeface="Arial" panose="020B0604020202020204" pitchFamily="34" charset="0"/>
                        <a:cs typeface="Arial" panose="020B0604020202020204" pitchFamily="34" charset="0"/>
                      </a:endParaRPr>
                    </a:p>
                  </a:txBody>
                  <a:tcPr marL="8742" marR="8742" marT="874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reusable business logic independent of views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742" marR="8742" marT="8742" marB="0" anchor="b"/>
                </a:tc>
              </a:tr>
            </a:tbl>
          </a:graphicData>
        </a:graphic>
      </p:graphicFrame>
    </p:spTree>
    <p:extLst>
      <p:ext uri="{BB962C8B-B14F-4D97-AF65-F5344CB8AC3E}">
        <p14:creationId xmlns:p14="http://schemas.microsoft.com/office/powerpoint/2010/main" val="258587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Angular Concepts</a:t>
            </a:r>
            <a:endParaRPr lang="es-MX" dirty="0"/>
          </a:p>
        </p:txBody>
      </p:sp>
      <p:sp>
        <p:nvSpPr>
          <p:cNvPr id="3" name="Rectangle 2"/>
          <p:cNvSpPr/>
          <p:nvPr/>
        </p:nvSpPr>
        <p:spPr>
          <a:xfrm>
            <a:off x="466986" y="1004103"/>
            <a:ext cx="7848600" cy="228088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What is angular JS?</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 client-side JavaScript framework  for adding interactivity to HTML.</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What is a Directive?</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 directive is a marker on a HTML tag that tells angular to run or reference some JavaScript code.</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Example:</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547664" y="3284984"/>
            <a:ext cx="5612130" cy="3155315"/>
          </a:xfrm>
          <a:prstGeom prst="rect">
            <a:avLst/>
          </a:prstGeom>
        </p:spPr>
      </p:pic>
    </p:spTree>
    <p:extLst>
      <p:ext uri="{BB962C8B-B14F-4D97-AF65-F5344CB8AC3E}">
        <p14:creationId xmlns:p14="http://schemas.microsoft.com/office/powerpoint/2010/main" val="378870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Angular Concepts</a:t>
            </a:r>
            <a:endParaRPr lang="es-MX" dirty="0"/>
          </a:p>
        </p:txBody>
      </p:sp>
      <p:sp>
        <p:nvSpPr>
          <p:cNvPr id="3" name="Rectangle 2"/>
          <p:cNvSpPr/>
          <p:nvPr/>
        </p:nvSpPr>
        <p:spPr>
          <a:xfrm>
            <a:off x="491516" y="1400944"/>
            <a:ext cx="7696200"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What is a module?</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Where we write pieces of our Angular application.  We also establish dependencies to other modules in each module. </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329716" y="2924944"/>
            <a:ext cx="5612130" cy="3155315"/>
          </a:xfrm>
          <a:prstGeom prst="rect">
            <a:avLst/>
          </a:prstGeom>
        </p:spPr>
      </p:pic>
    </p:spTree>
    <p:extLst>
      <p:ext uri="{BB962C8B-B14F-4D97-AF65-F5344CB8AC3E}">
        <p14:creationId xmlns:p14="http://schemas.microsoft.com/office/powerpoint/2010/main" val="48096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Angular Concepts</a:t>
            </a:r>
            <a:endParaRPr lang="es-MX" dirty="0"/>
          </a:p>
        </p:txBody>
      </p:sp>
      <p:pic>
        <p:nvPicPr>
          <p:cNvPr id="3" name="Picture 2"/>
          <p:cNvPicPr>
            <a:picLocks noChangeAspect="1"/>
          </p:cNvPicPr>
          <p:nvPr/>
        </p:nvPicPr>
        <p:blipFill>
          <a:blip r:embed="rId2"/>
          <a:stretch>
            <a:fillRect/>
          </a:stretch>
        </p:blipFill>
        <p:spPr>
          <a:xfrm>
            <a:off x="-6503" y="1041400"/>
            <a:ext cx="9014911" cy="4795838"/>
          </a:xfrm>
          <a:prstGeom prst="rect">
            <a:avLst/>
          </a:prstGeom>
        </p:spPr>
      </p:pic>
      <p:sp>
        <p:nvSpPr>
          <p:cNvPr id="4" name="Rectangle 3"/>
          <p:cNvSpPr/>
          <p:nvPr/>
        </p:nvSpPr>
        <p:spPr>
          <a:xfrm>
            <a:off x="609600" y="5867400"/>
            <a:ext cx="5257800" cy="646331"/>
          </a:xfrm>
          <a:prstGeom prst="rect">
            <a:avLst/>
          </a:prstGeom>
        </p:spPr>
        <p:txBody>
          <a:bodyPr wrap="square">
            <a:spAutoFit/>
          </a:bodyPr>
          <a:lstStyle/>
          <a:p>
            <a:r>
              <a:rPr lang="es-MX" b="1" dirty="0" smtClean="0"/>
              <a:t>More </a:t>
            </a:r>
            <a:r>
              <a:rPr lang="es-MX" b="1" dirty="0" err="1" smtClean="0"/>
              <a:t>on</a:t>
            </a:r>
            <a:r>
              <a:rPr lang="es-MX" b="1" dirty="0" smtClean="0"/>
              <a:t> </a:t>
            </a:r>
            <a:r>
              <a:rPr lang="es-MX" b="1" dirty="0" err="1" smtClean="0"/>
              <a:t>expressions</a:t>
            </a:r>
            <a:r>
              <a:rPr lang="es-MX" b="1" dirty="0" smtClean="0"/>
              <a:t>: </a:t>
            </a:r>
            <a:r>
              <a:rPr lang="es-MX" dirty="0" smtClean="0"/>
              <a:t>https</a:t>
            </a:r>
            <a:r>
              <a:rPr lang="es-MX" dirty="0"/>
              <a:t>://docs.angularjs.org/guide/expression</a:t>
            </a:r>
          </a:p>
        </p:txBody>
      </p:sp>
    </p:spTree>
    <p:extLst>
      <p:ext uri="{BB962C8B-B14F-4D97-AF65-F5344CB8AC3E}">
        <p14:creationId xmlns:p14="http://schemas.microsoft.com/office/powerpoint/2010/main" val="292568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s-MX" dirty="0"/>
          </a:p>
        </p:txBody>
      </p:sp>
      <p:pic>
        <p:nvPicPr>
          <p:cNvPr id="3" name="Picture 2"/>
          <p:cNvPicPr>
            <a:picLocks noChangeAspect="1"/>
          </p:cNvPicPr>
          <p:nvPr/>
        </p:nvPicPr>
        <p:blipFill>
          <a:blip r:embed="rId2"/>
          <a:stretch>
            <a:fillRect/>
          </a:stretch>
        </p:blipFill>
        <p:spPr>
          <a:xfrm>
            <a:off x="107504" y="1484784"/>
            <a:ext cx="8889837" cy="4595813"/>
          </a:xfrm>
          <a:prstGeom prst="rect">
            <a:avLst/>
          </a:prstGeom>
        </p:spPr>
      </p:pic>
    </p:spTree>
    <p:extLst>
      <p:ext uri="{BB962C8B-B14F-4D97-AF65-F5344CB8AC3E}">
        <p14:creationId xmlns:p14="http://schemas.microsoft.com/office/powerpoint/2010/main" val="850340883"/>
      </p:ext>
    </p:extLst>
  </p:cSld>
  <p:clrMapOvr>
    <a:masterClrMapping/>
  </p:clrMapOvr>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http://www.w3.org/XML/1998/namespace"/>
    <ds:schemaRef ds:uri="http://schemas.microsoft.com/office/2006/documentManagement/types"/>
    <ds:schemaRef ds:uri="http://purl.org/dc/dcmitype/"/>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90e5e253-50b2-47e0-ab40-088f51eedbac"/>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20</TotalTime>
  <Words>1149</Words>
  <Application>Microsoft Office PowerPoint</Application>
  <PresentationFormat>On-screen Show (4:3)</PresentationFormat>
  <Paragraphs>126</Paragraphs>
  <Slides>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ＭＳ Ｐゴシック</vt:lpstr>
      <vt:lpstr>Arial</vt:lpstr>
      <vt:lpstr>Arial Rounded MT Bold</vt:lpstr>
      <vt:lpstr>Calibri</vt:lpstr>
      <vt:lpstr>Lucida Grande</vt:lpstr>
      <vt:lpstr>Rockwell</vt:lpstr>
      <vt:lpstr>Times New Roman</vt:lpstr>
      <vt:lpstr>PPT_InternalTemplate_EN_2015</vt:lpstr>
      <vt:lpstr>Original_Logo/ Upper layout</vt:lpstr>
      <vt:lpstr>AngularJS</vt:lpstr>
      <vt:lpstr>Disclaimer</vt:lpstr>
      <vt:lpstr>What you need to know before starting this course?</vt:lpstr>
      <vt:lpstr>What is Angular?</vt:lpstr>
      <vt:lpstr>Key Angular Concepts </vt:lpstr>
      <vt:lpstr>Key Angular Concepts</vt:lpstr>
      <vt:lpstr>Key Angular Concepts</vt:lpstr>
      <vt:lpstr>Key Angular Concepts</vt:lpstr>
      <vt:lpstr>Why Angular?</vt:lpstr>
      <vt:lpstr>Why Angular?</vt:lpstr>
      <vt:lpstr>Why Angular?</vt:lpstr>
      <vt:lpstr>Why Angular?</vt:lpstr>
      <vt:lpstr>Overall Architecture MVC</vt:lpstr>
      <vt:lpstr>2-Way Binding</vt:lpstr>
      <vt:lpstr>2-Way Binding - Example</vt:lpstr>
      <vt:lpstr>2-Way Binding - Example</vt:lpstr>
      <vt:lpstr>Compilation &amp; Dependency Injection</vt:lpstr>
      <vt:lpstr>Angular in Detail</vt:lpstr>
      <vt:lpstr>Reference Material</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Jose Francisco Gonzalez Avila</dc:creator>
  <cp:lastModifiedBy>Jose Francisco Gonzalez Avila</cp:lastModifiedBy>
  <cp:revision>5</cp:revision>
  <dcterms:created xsi:type="dcterms:W3CDTF">2015-08-06T04:34:13Z</dcterms:created>
  <dcterms:modified xsi:type="dcterms:W3CDTF">2015-08-06T06:07:55Z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