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20"/>
  </p:notesMasterIdLst>
  <p:handoutMasterIdLst>
    <p:handoutMasterId r:id="rId21"/>
  </p:handoutMasterIdLst>
  <p:sldIdLst>
    <p:sldId id="290" r:id="rId6"/>
    <p:sldId id="295" r:id="rId7"/>
    <p:sldId id="296" r:id="rId8"/>
    <p:sldId id="297" r:id="rId9"/>
    <p:sldId id="298" r:id="rId10"/>
    <p:sldId id="299" r:id="rId11"/>
    <p:sldId id="300" r:id="rId12"/>
    <p:sldId id="301" r:id="rId13"/>
    <p:sldId id="302" r:id="rId14"/>
    <p:sldId id="303" r:id="rId15"/>
    <p:sldId id="304" r:id="rId16"/>
    <p:sldId id="305" r:id="rId17"/>
    <p:sldId id="288" r:id="rId18"/>
    <p:sldId id="294"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64" autoAdjust="0"/>
    <p:restoredTop sz="94660"/>
  </p:normalViewPr>
  <p:slideViewPr>
    <p:cSldViewPr>
      <p:cViewPr varScale="1">
        <p:scale>
          <a:sx n="82" d="100"/>
          <a:sy n="82" d="100"/>
        </p:scale>
        <p:origin x="129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06/08/2015</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06/08/2015</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descr="portada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3608" y="0"/>
            <a:ext cx="8100392" cy="687614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r="8944"/>
          <a:stretch/>
        </p:blipFill>
        <p:spPr>
          <a:xfrm>
            <a:off x="1835697" y="0"/>
            <a:ext cx="7308304"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5455"/>
          <a:stretch/>
        </p:blipFill>
        <p:spPr>
          <a:xfrm>
            <a:off x="1445458" y="1"/>
            <a:ext cx="7698542" cy="6857998"/>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7"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100000">
                <a:srgbClr val="276B9B"/>
              </a:gs>
              <a:gs pos="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98072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3891012"/>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259486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7" name="Text Placeholder 10"/>
          <p:cNvSpPr>
            <a:spLocks noGrp="1"/>
          </p:cNvSpPr>
          <p:nvPr>
            <p:ph type="body" sz="quarter" idx="15"/>
          </p:nvPr>
        </p:nvSpPr>
        <p:spPr>
          <a:xfrm>
            <a:off x="5148064" y="5131484"/>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8" name="Text Placeholder 10"/>
          <p:cNvSpPr>
            <a:spLocks noGrp="1"/>
          </p:cNvSpPr>
          <p:nvPr>
            <p:ph type="body" sz="quarter" idx="16"/>
          </p:nvPr>
        </p:nvSpPr>
        <p:spPr>
          <a:xfrm>
            <a:off x="5148064" y="68061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9" name="Text Placeholder 10"/>
          <p:cNvSpPr>
            <a:spLocks noGrp="1"/>
          </p:cNvSpPr>
          <p:nvPr>
            <p:ph type="body" sz="quarter" idx="17"/>
          </p:nvPr>
        </p:nvSpPr>
        <p:spPr>
          <a:xfrm>
            <a:off x="5148064" y="130298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28" name="Text Placeholder 10"/>
          <p:cNvSpPr>
            <a:spLocks noGrp="1"/>
          </p:cNvSpPr>
          <p:nvPr>
            <p:ph type="body" sz="quarter" idx="18"/>
          </p:nvPr>
        </p:nvSpPr>
        <p:spPr>
          <a:xfrm>
            <a:off x="5148064" y="259486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1" name="Text Placeholder 10"/>
          <p:cNvSpPr>
            <a:spLocks noGrp="1"/>
          </p:cNvSpPr>
          <p:nvPr>
            <p:ph type="body" sz="quarter" idx="21"/>
          </p:nvPr>
        </p:nvSpPr>
        <p:spPr>
          <a:xfrm>
            <a:off x="5148064" y="5127228"/>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2" name="Text Placeholder 10"/>
          <p:cNvSpPr>
            <a:spLocks noGrp="1"/>
          </p:cNvSpPr>
          <p:nvPr>
            <p:ph type="body" sz="quarter" idx="22"/>
          </p:nvPr>
        </p:nvSpPr>
        <p:spPr>
          <a:xfrm>
            <a:off x="5148064" y="68061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3" name="Text Placeholder 10"/>
          <p:cNvSpPr>
            <a:spLocks noGrp="1"/>
          </p:cNvSpPr>
          <p:nvPr>
            <p:ph type="body" sz="quarter" idx="23"/>
          </p:nvPr>
        </p:nvSpPr>
        <p:spPr>
          <a:xfrm>
            <a:off x="5148064" y="1302980"/>
            <a:ext cx="3411538" cy="997891"/>
          </a:xfrm>
          <a:prstGeom prst="rect">
            <a:avLst/>
          </a:prstGeom>
        </p:spPr>
        <p:txBody>
          <a:bodyPr>
            <a:noAutofit/>
          </a:bodyPr>
          <a:lstStyle>
            <a:lvl1pPr marL="0" indent="0" algn="l">
              <a:buNone/>
              <a:defRPr sz="1600" b="0" baseline="0">
                <a:solidFill>
                  <a:schemeClr val="tx2">
                    <a:lumMod val="60000"/>
                    <a:lumOff val="4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smtClean="0">
                <a:solidFill>
                  <a:schemeClr val="bg2"/>
                </a:solidFill>
                <a:latin typeface="Arial"/>
                <a:cs typeface="Arial"/>
              </a:rPr>
              <a:t>Q</a:t>
            </a:r>
            <a:r>
              <a:rPr lang="en-US" sz="8000" spc="600" baseline="30000" noProof="0" smtClean="0">
                <a:solidFill>
                  <a:schemeClr val="bg2"/>
                </a:solidFill>
                <a:latin typeface="Arial"/>
                <a:cs typeface="Arial"/>
              </a:rPr>
              <a:t>&amp;</a:t>
            </a:r>
            <a:r>
              <a:rPr lang="en-US" sz="12000" spc="600" noProof="0" smtClean="0">
                <a:solidFill>
                  <a:schemeClr val="bg2"/>
                </a:solidFill>
                <a:latin typeface="Arial"/>
                <a:cs typeface="Arial"/>
              </a:rPr>
              <a:t>A</a:t>
            </a:r>
            <a:endParaRPr lang="en-US" sz="12000" spc="600" noProof="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0.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64" r:id="rId5"/>
    <p:sldLayoutId id="2147485180" r:id="rId6"/>
    <p:sldLayoutId id="2147485185" r:id="rId7"/>
    <p:sldLayoutId id="2147485186" r:id="rId8"/>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smtClean="0"/>
              <a:t>Click to edit Master title style</a:t>
            </a:r>
          </a:p>
        </p:txBody>
      </p:sp>
      <p:pic>
        <p:nvPicPr>
          <p:cNvPr id="2050" name="Picture 2" descr="C:\Users\joel.solis\Desktop\2013 Templates\softtek.emf"/>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smtClean="0">
                <a:cs typeface="Arial" charset="0"/>
              </a:rPr>
              <a:t>|</a:t>
            </a:r>
            <a:r>
              <a:rPr lang="en-US" sz="800" baseline="0" noProof="0" smtClean="0">
                <a:cs typeface="Arial" charset="0"/>
              </a:rPr>
              <a:t>  </a:t>
            </a:r>
            <a:r>
              <a:rPr lang="en-US" sz="800" noProof="0" smtClean="0">
                <a:cs typeface="Arial" charset="0"/>
              </a:rPr>
              <a:t>All Rights Reserved © Valores Corporativos Softtek S.A. de C.V. 2015.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87" r:id="rId6"/>
    <p:sldLayoutId id="2147485188" r:id="rId7"/>
    <p:sldLayoutId id="2147485196" r:id="rId8"/>
    <p:sldLayoutId id="2147485190" r:id="rId9"/>
    <p:sldLayoutId id="2147485191" r:id="rId10"/>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mailto:Josef.Gonzalez@softtek.com" TargetMode="External"/><Relationship Id="rId2" Type="http://schemas.openxmlformats.org/officeDocument/2006/relationships/hyperlink" Target="mailto:Jorge.gonzalezm@softtek.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3" name="Text Placeholder 2"/>
          <p:cNvSpPr>
            <a:spLocks noGrp="1"/>
          </p:cNvSpPr>
          <p:nvPr>
            <p:ph type="body" sz="quarter" idx="11"/>
          </p:nvPr>
        </p:nvSpPr>
        <p:spPr/>
        <p:txBody>
          <a:bodyPr/>
          <a:lstStyle/>
          <a:p>
            <a:r>
              <a:rPr lang="en-US" dirty="0" smtClean="0"/>
              <a:t>Binding with model (2-way binding between VIEW &amp; MODEL)</a:t>
            </a:r>
            <a:endParaRPr lang="en-US" dirty="0"/>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Test </a:t>
            </a:r>
            <a:endParaRPr lang="es-MX" dirty="0"/>
          </a:p>
        </p:txBody>
      </p:sp>
      <p:sp>
        <p:nvSpPr>
          <p:cNvPr id="4" name="Content Placeholder 2"/>
          <p:cNvSpPr txBox="1">
            <a:spLocks/>
          </p:cNvSpPr>
          <p:nvPr/>
        </p:nvSpPr>
        <p:spPr>
          <a:xfrm>
            <a:off x="457200" y="1600200"/>
            <a:ext cx="8229600" cy="4525963"/>
          </a:xfrm>
          <a:prstGeom prst="rect">
            <a:avLst/>
          </a:prstGeom>
        </p:spPr>
        <p:txBody>
          <a:bodyPr>
            <a:normAutofit/>
          </a:bodyPr>
          <a:lst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smtClean="0"/>
              <a:t>Open </a:t>
            </a:r>
            <a:r>
              <a:rPr lang="es-MX" dirty="0" err="1" smtClean="0"/>
              <a:t>the</a:t>
            </a:r>
            <a:r>
              <a:rPr lang="es-MX" dirty="0" smtClean="0"/>
              <a:t> </a:t>
            </a:r>
            <a:r>
              <a:rPr lang="es-MX" dirty="0"/>
              <a:t>2_BINDING_WITH_MODEL_TEST__</a:t>
            </a:r>
            <a:r>
              <a:rPr lang="es-MX" dirty="0" smtClean="0"/>
              <a:t>UNSOLVED_1.html </a:t>
            </a:r>
          </a:p>
          <a:p>
            <a:r>
              <a:rPr lang="es-MX" dirty="0" smtClean="0"/>
              <a:t>Test </a:t>
            </a:r>
            <a:r>
              <a:rPr lang="es-MX" dirty="0" err="1" smtClean="0"/>
              <a:t>objective</a:t>
            </a:r>
            <a:r>
              <a:rPr lang="es-MX" dirty="0" smtClean="0"/>
              <a:t>: </a:t>
            </a:r>
            <a:r>
              <a:rPr lang="en-US" b="1" dirty="0" smtClean="0"/>
              <a:t>You need to make sure the "EXAM RESULTS" section </a:t>
            </a:r>
            <a:r>
              <a:rPr lang="en-US" b="1" dirty="0" err="1" smtClean="0"/>
              <a:t>relfects</a:t>
            </a:r>
            <a:r>
              <a:rPr lang="en-US" b="1" dirty="0" smtClean="0"/>
              <a:t> automatically the responses from the "EXAM QUESTIONS" section in real time. Basically, you need to implement 2-way binding between the HTML controls in the "EXAM QUESTION" section and the "EXAM RESULT" section that read the model.</a:t>
            </a:r>
          </a:p>
          <a:p>
            <a:endParaRPr lang="es-MX" dirty="0" smtClean="0"/>
          </a:p>
        </p:txBody>
      </p:sp>
    </p:spTree>
    <p:extLst>
      <p:ext uri="{BB962C8B-B14F-4D97-AF65-F5344CB8AC3E}">
        <p14:creationId xmlns:p14="http://schemas.microsoft.com/office/powerpoint/2010/main" val="235314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Test</a:t>
            </a:r>
            <a:endParaRPr lang="es-MX" dirty="0"/>
          </a:p>
        </p:txBody>
      </p:sp>
      <p:pic>
        <p:nvPicPr>
          <p:cNvPr id="3" name="Picture 2"/>
          <p:cNvPicPr>
            <a:picLocks noChangeAspect="1"/>
          </p:cNvPicPr>
          <p:nvPr/>
        </p:nvPicPr>
        <p:blipFill>
          <a:blip r:embed="rId2"/>
          <a:stretch>
            <a:fillRect/>
          </a:stretch>
        </p:blipFill>
        <p:spPr>
          <a:xfrm>
            <a:off x="123551" y="1268760"/>
            <a:ext cx="8991600" cy="3962400"/>
          </a:xfrm>
          <a:prstGeom prst="rect">
            <a:avLst/>
          </a:prstGeom>
        </p:spPr>
      </p:pic>
    </p:spTree>
    <p:extLst>
      <p:ext uri="{BB962C8B-B14F-4D97-AF65-F5344CB8AC3E}">
        <p14:creationId xmlns:p14="http://schemas.microsoft.com/office/powerpoint/2010/main" val="343036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Test </a:t>
            </a:r>
            <a:r>
              <a:rPr lang="es-MX" dirty="0" err="1" smtClean="0"/>
              <a:t>Results</a:t>
            </a:r>
            <a:endParaRPr lang="es-MX" dirty="0"/>
          </a:p>
        </p:txBody>
      </p:sp>
      <p:sp>
        <p:nvSpPr>
          <p:cNvPr id="3" name="Content Placeholder 2"/>
          <p:cNvSpPr txBox="1">
            <a:spLocks/>
          </p:cNvSpPr>
          <p:nvPr/>
        </p:nvSpPr>
        <p:spPr>
          <a:xfrm>
            <a:off x="457200" y="1600200"/>
            <a:ext cx="8229600" cy="4525963"/>
          </a:xfrm>
          <a:prstGeom prst="rect">
            <a:avLst/>
          </a:prstGeom>
        </p:spPr>
        <p:txBody>
          <a:bodyPr/>
          <a:lst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smtClean="0"/>
              <a:t>Open </a:t>
            </a:r>
            <a:r>
              <a:rPr lang="es-MX" dirty="0" err="1" smtClean="0"/>
              <a:t>the</a:t>
            </a:r>
            <a:r>
              <a:rPr lang="es-MX" dirty="0" smtClean="0"/>
              <a:t> </a:t>
            </a:r>
            <a:r>
              <a:rPr lang="es-MX" dirty="0"/>
              <a:t>2_BINDING_WITH_MODEL_TEST__</a:t>
            </a:r>
            <a:r>
              <a:rPr lang="es-MX" dirty="0" smtClean="0"/>
              <a:t>SOLVED_1.html </a:t>
            </a:r>
            <a:r>
              <a:rPr lang="es-MX" dirty="0" err="1" smtClean="0"/>
              <a:t>answered</a:t>
            </a:r>
            <a:r>
              <a:rPr lang="es-MX" dirty="0" smtClean="0"/>
              <a:t> </a:t>
            </a:r>
            <a:r>
              <a:rPr lang="es-MX" dirty="0" err="1" smtClean="0"/>
              <a:t>version</a:t>
            </a:r>
            <a:r>
              <a:rPr lang="es-MX" dirty="0" smtClean="0"/>
              <a:t> of </a:t>
            </a:r>
            <a:r>
              <a:rPr lang="es-MX" dirty="0" err="1" smtClean="0"/>
              <a:t>the</a:t>
            </a:r>
            <a:r>
              <a:rPr lang="es-MX" dirty="0" smtClean="0"/>
              <a:t> </a:t>
            </a:r>
            <a:r>
              <a:rPr lang="es-MX" dirty="0" err="1" smtClean="0"/>
              <a:t>exam</a:t>
            </a:r>
            <a:r>
              <a:rPr lang="es-MX" dirty="0" smtClean="0"/>
              <a:t> to </a:t>
            </a:r>
            <a:r>
              <a:rPr lang="es-MX" dirty="0" err="1" smtClean="0"/>
              <a:t>contrast</a:t>
            </a:r>
            <a:r>
              <a:rPr lang="es-MX" dirty="0" smtClean="0"/>
              <a:t> </a:t>
            </a:r>
            <a:r>
              <a:rPr lang="es-MX" dirty="0" err="1" smtClean="0"/>
              <a:t>the</a:t>
            </a:r>
            <a:r>
              <a:rPr lang="es-MX" dirty="0" smtClean="0"/>
              <a:t> </a:t>
            </a:r>
            <a:r>
              <a:rPr lang="es-MX" dirty="0" err="1" smtClean="0"/>
              <a:t>student</a:t>
            </a:r>
            <a:r>
              <a:rPr lang="es-MX" dirty="0" smtClean="0"/>
              <a:t> </a:t>
            </a:r>
            <a:r>
              <a:rPr lang="es-MX" dirty="0" err="1" smtClean="0"/>
              <a:t>results</a:t>
            </a:r>
            <a:r>
              <a:rPr lang="es-MX" dirty="0" smtClean="0"/>
              <a:t> </a:t>
            </a:r>
            <a:r>
              <a:rPr lang="es-MX" dirty="0" err="1" smtClean="0"/>
              <a:t>with</a:t>
            </a:r>
            <a:r>
              <a:rPr lang="es-MX" dirty="0" smtClean="0"/>
              <a:t> </a:t>
            </a:r>
            <a:r>
              <a:rPr lang="es-MX" dirty="0" err="1" smtClean="0"/>
              <a:t>the</a:t>
            </a:r>
            <a:r>
              <a:rPr lang="es-MX" dirty="0" smtClean="0"/>
              <a:t> </a:t>
            </a:r>
            <a:r>
              <a:rPr lang="es-MX" dirty="0" err="1" smtClean="0"/>
              <a:t>solution</a:t>
            </a:r>
            <a:r>
              <a:rPr lang="es-MX" dirty="0" smtClean="0"/>
              <a:t>.</a:t>
            </a:r>
            <a:endParaRPr lang="es-MX" dirty="0"/>
          </a:p>
        </p:txBody>
      </p:sp>
    </p:spTree>
    <p:extLst>
      <p:ext uri="{BB962C8B-B14F-4D97-AF65-F5344CB8AC3E}">
        <p14:creationId xmlns:p14="http://schemas.microsoft.com/office/powerpoint/2010/main" val="375874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Jorge Luis </a:t>
            </a:r>
            <a:r>
              <a:rPr lang="es-MX" dirty="0" smtClean="0"/>
              <a:t>Gonzalez	</a:t>
            </a:r>
          </a:p>
          <a:p>
            <a:endParaRPr lang="es-MX" dirty="0"/>
          </a:p>
        </p:txBody>
      </p:sp>
      <p:sp>
        <p:nvSpPr>
          <p:cNvPr id="3" name="Text Placeholder 2"/>
          <p:cNvSpPr>
            <a:spLocks noGrp="1"/>
          </p:cNvSpPr>
          <p:nvPr>
            <p:ph type="body" sz="quarter" idx="13"/>
          </p:nvPr>
        </p:nvSpPr>
        <p:spPr/>
        <p:txBody>
          <a:bodyPr/>
          <a:lstStyle/>
          <a:p>
            <a:r>
              <a:rPr lang="es-MX" dirty="0" err="1" smtClean="0">
                <a:hlinkClick r:id="rId2"/>
              </a:rPr>
              <a:t>jorge.gonzalezm</a:t>
            </a:r>
            <a:r>
              <a:rPr lang="en-US" dirty="0" smtClean="0">
                <a:hlinkClick r:id="rId2"/>
              </a:rPr>
              <a:t>@softtek.com</a:t>
            </a:r>
            <a:endParaRPr lang="en-US" dirty="0" smtClean="0"/>
          </a:p>
          <a:p>
            <a:r>
              <a:rPr lang="en-US" dirty="0" smtClean="0"/>
              <a:t>Instructor</a:t>
            </a:r>
            <a:endParaRPr lang="es-MX" dirty="0"/>
          </a:p>
        </p:txBody>
      </p:sp>
      <p:sp>
        <p:nvSpPr>
          <p:cNvPr id="6" name="Text Placeholder 5"/>
          <p:cNvSpPr>
            <a:spLocks noGrp="1"/>
          </p:cNvSpPr>
          <p:nvPr>
            <p:ph type="body" sz="quarter" idx="16"/>
          </p:nvPr>
        </p:nvSpPr>
        <p:spPr/>
        <p:txBody>
          <a:bodyPr/>
          <a:lstStyle/>
          <a:p>
            <a:r>
              <a:rPr lang="en-US" dirty="0" smtClean="0"/>
              <a:t>Jose Francisco Gonzalez Avila</a:t>
            </a:r>
            <a:endParaRPr lang="es-MX" dirty="0"/>
          </a:p>
        </p:txBody>
      </p:sp>
      <p:sp>
        <p:nvSpPr>
          <p:cNvPr id="7" name="Text Placeholder 6"/>
          <p:cNvSpPr>
            <a:spLocks noGrp="1"/>
          </p:cNvSpPr>
          <p:nvPr>
            <p:ph type="body" sz="quarter" idx="17"/>
          </p:nvPr>
        </p:nvSpPr>
        <p:spPr/>
        <p:txBody>
          <a:bodyPr/>
          <a:lstStyle/>
          <a:p>
            <a:r>
              <a:rPr lang="en-US" dirty="0" smtClean="0">
                <a:hlinkClick r:id="rId3"/>
              </a:rPr>
              <a:t>josef.Gonzalez@softtek.com</a:t>
            </a:r>
            <a:endParaRPr lang="en-US" dirty="0" smtClean="0"/>
          </a:p>
          <a:p>
            <a:r>
              <a:rPr lang="en-US" dirty="0" smtClean="0"/>
              <a:t>Author of training material</a:t>
            </a:r>
            <a:endParaRPr lang="es-MX" dirty="0"/>
          </a:p>
        </p:txBody>
      </p:sp>
    </p:spTree>
    <p:extLst>
      <p:ext uri="{BB962C8B-B14F-4D97-AF65-F5344CB8AC3E}">
        <p14:creationId xmlns:p14="http://schemas.microsoft.com/office/powerpoint/2010/main" val="407278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899592" y="2475736"/>
          <a:ext cx="7560840" cy="109728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r>
                        <a:rPr lang="en-US" sz="1200" dirty="0" smtClean="0"/>
                        <a:t>Java</a:t>
                      </a:r>
                      <a:r>
                        <a:rPr lang="en-US" sz="1200" baseline="0" dirty="0" smtClean="0"/>
                        <a:t> Beginners</a:t>
                      </a:r>
                      <a:endParaRPr lang="en-US" sz="1200" dirty="0"/>
                    </a:p>
                  </a:txBody>
                  <a:tcPr/>
                </a:tc>
                <a:tc>
                  <a:txBody>
                    <a:bodyPr/>
                    <a:lstStyle/>
                    <a:p>
                      <a:r>
                        <a:rPr lang="en-US" sz="1200" dirty="0" smtClean="0"/>
                        <a:t>Training</a:t>
                      </a:r>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nvPr>
        </p:nvGraphicFramePr>
        <p:xfrm>
          <a:off x="899592" y="4538816"/>
          <a:ext cx="7560840" cy="1920240"/>
        </p:xfrm>
        <a:graphic>
          <a:graphicData uri="http://schemas.openxmlformats.org/drawingml/2006/table">
            <a:tbl>
              <a:tblPr firstRow="1" bandRow="1">
                <a:tableStyleId>{21E4AEA4-8DFA-4A89-87EB-49C32662AFE0}</a:tableStyleId>
              </a:tblPr>
              <a:tblGrid>
                <a:gridCol w="864096"/>
                <a:gridCol w="864096"/>
                <a:gridCol w="2952328"/>
                <a:gridCol w="1512168"/>
                <a:gridCol w="1368152"/>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r>
                        <a:rPr lang="en-US" sz="1200" dirty="0" smtClean="0"/>
                        <a:t>1</a:t>
                      </a:r>
                      <a:endParaRPr lang="en-US" sz="1200" dirty="0"/>
                    </a:p>
                  </a:txBody>
                  <a:tcPr/>
                </a:tc>
                <a:tc>
                  <a:txBody>
                    <a:bodyPr/>
                    <a:lstStyle/>
                    <a:p>
                      <a:r>
                        <a:rPr lang="en-US" sz="1200" dirty="0" smtClean="0"/>
                        <a:t>05/08/2015</a:t>
                      </a:r>
                      <a:endParaRPr lang="en-US" sz="1200" dirty="0"/>
                    </a:p>
                  </a:txBody>
                  <a:tcPr/>
                </a:tc>
                <a:tc>
                  <a:txBody>
                    <a:bodyPr/>
                    <a:lstStyle/>
                    <a:p>
                      <a:r>
                        <a:rPr lang="en-US" sz="1200" dirty="0" smtClean="0"/>
                        <a:t>Initial revision</a:t>
                      </a:r>
                      <a:endParaRPr lang="en-US" sz="1200" dirty="0"/>
                    </a:p>
                  </a:txBody>
                  <a:tcPr/>
                </a:tc>
                <a:tc>
                  <a:txBody>
                    <a:bodyPr/>
                    <a:lstStyle/>
                    <a:p>
                      <a:r>
                        <a:rPr lang="en-US" sz="1200" dirty="0" smtClean="0"/>
                        <a:t>Jose Francisco Gonzalez Avila</a:t>
                      </a:r>
                      <a:endParaRPr lang="en-US" sz="1200" dirty="0"/>
                    </a:p>
                  </a:txBody>
                  <a:tcPr/>
                </a:tc>
                <a:tc>
                  <a:txBody>
                    <a:bodyPr/>
                    <a:lstStyle/>
                    <a:p>
                      <a:r>
                        <a:rPr lang="en-US" sz="1200" dirty="0" smtClean="0"/>
                        <a:t>05/08/2016</a:t>
                      </a:r>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dirty="0" smtClean="0">
                <a:latin typeface="Arial" charset="0"/>
                <a:cs typeface="Arial" charset="0"/>
              </a:rPr>
              <a:t>Document Name:</a:t>
            </a:r>
          </a:p>
          <a:p>
            <a:pPr eaLnBrk="1" hangingPunct="1">
              <a:lnSpc>
                <a:spcPct val="80000"/>
              </a:lnSpc>
              <a:buFont typeface="Arial Rounded MT Bold" charset="0"/>
              <a:buNone/>
            </a:pPr>
            <a:r>
              <a:rPr lang="en-US" sz="1400" b="1" dirty="0" smtClean="0">
                <a:latin typeface="Arial" charset="0"/>
                <a:cs typeface="Arial" charset="0"/>
              </a:rPr>
              <a:t>Data Classification: INTERNAL</a:t>
            </a:r>
          </a:p>
          <a:p>
            <a:pPr eaLnBrk="1" hangingPunct="1">
              <a:lnSpc>
                <a:spcPct val="80000"/>
              </a:lnSpc>
              <a:buFont typeface="Arial Rounded MT Bold" charset="0"/>
              <a:buNone/>
            </a:pPr>
            <a:r>
              <a:rPr lang="en-US" sz="1400" b="1" dirty="0"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The contents of this document are property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and are classified as Confidential. Any reproduction </a:t>
            </a:r>
            <a:b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dirty="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smtClean="0"/>
              <a:t>Disclaimer</a:t>
            </a:r>
            <a:endParaRPr lang="en-US"/>
          </a:p>
        </p:txBody>
      </p:sp>
      <p:sp>
        <p:nvSpPr>
          <p:cNvPr id="6" name="Slide Number Placeholder 4"/>
          <p:cNvSpPr>
            <a:spLocks noGrp="1"/>
          </p:cNvSpPr>
          <p:nvPr>
            <p:ph type="sldNum" sz="quarter" idx="4"/>
          </p:nvPr>
        </p:nvSpPr>
        <p:spPr/>
        <p:txBody>
          <a:bodyPr/>
          <a:lstStyle/>
          <a:p>
            <a:pPr>
              <a:defRPr/>
            </a:pPr>
            <a:fld id="{4AD834FB-D050-4DAD-A587-98ECF1E1D3D9}" type="slidenum">
              <a:rPr lang="en-US" smtClean="0"/>
              <a:pPr>
                <a:defRPr/>
              </a:pPr>
              <a:t>2</a:t>
            </a:fld>
            <a:endParaRPr lang="en-US"/>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n-US" sz="1200" dirty="0">
              <a:solidFill>
                <a:srgbClr val="5F5F5F"/>
              </a:solidFill>
              <a:cs typeface="Arial" charset="0"/>
            </a:endParaRPr>
          </a:p>
        </p:txBody>
      </p:sp>
    </p:spTree>
    <p:extLst>
      <p:ext uri="{BB962C8B-B14F-4D97-AF65-F5344CB8AC3E}">
        <p14:creationId xmlns:p14="http://schemas.microsoft.com/office/powerpoint/2010/main" val="3806613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What</a:t>
            </a:r>
            <a:r>
              <a:rPr lang="es-MX" dirty="0" smtClean="0"/>
              <a:t> </a:t>
            </a:r>
            <a:r>
              <a:rPr lang="es-MX" dirty="0" err="1" smtClean="0"/>
              <a:t>is</a:t>
            </a:r>
            <a:r>
              <a:rPr lang="es-MX" dirty="0" smtClean="0"/>
              <a:t> Data </a:t>
            </a:r>
            <a:r>
              <a:rPr lang="es-MX" dirty="0" err="1" smtClean="0"/>
              <a:t>Binding</a:t>
            </a:r>
            <a:r>
              <a:rPr lang="es-MX" dirty="0" smtClean="0"/>
              <a:t>?</a:t>
            </a:r>
            <a:endParaRPr lang="es-MX" dirty="0"/>
          </a:p>
        </p:txBody>
      </p:sp>
      <p:graphicFrame>
        <p:nvGraphicFramePr>
          <p:cNvPr id="3" name="Content Placeholder 3"/>
          <p:cNvGraphicFramePr>
            <a:graphicFrameLocks/>
          </p:cNvGraphicFramePr>
          <p:nvPr>
            <p:extLst>
              <p:ext uri="{D42A27DB-BD31-4B8C-83A1-F6EECF244321}">
                <p14:modId xmlns:p14="http://schemas.microsoft.com/office/powerpoint/2010/main" val="3140053485"/>
              </p:ext>
            </p:extLst>
          </p:nvPr>
        </p:nvGraphicFramePr>
        <p:xfrm>
          <a:off x="477648" y="1354832"/>
          <a:ext cx="8229600" cy="924694"/>
        </p:xfrm>
        <a:graphic>
          <a:graphicData uri="http://schemas.openxmlformats.org/drawingml/2006/table">
            <a:tbl>
              <a:tblPr>
                <a:tableStyleId>{5C22544A-7EE6-4342-B048-85BDC9FD1C3A}</a:tableStyleId>
              </a:tblPr>
              <a:tblGrid>
                <a:gridCol w="8229600"/>
              </a:tblGrid>
              <a:tr h="367879">
                <a:tc>
                  <a:txBody>
                    <a:bodyPr/>
                    <a:lstStyle/>
                    <a:p>
                      <a:pPr algn="l" fontAlgn="ctr"/>
                      <a:r>
                        <a:rPr lang="es-MX" sz="1400" u="none" strike="noStrike" dirty="0">
                          <a:effectLst/>
                          <a:latin typeface="Arial" panose="020B0604020202020204" pitchFamily="34" charset="0"/>
                          <a:cs typeface="Arial" panose="020B0604020202020204" pitchFamily="34" charset="0"/>
                        </a:rPr>
                        <a:t>Data </a:t>
                      </a:r>
                      <a:r>
                        <a:rPr lang="es-MX" sz="1400" u="none" strike="noStrike" dirty="0" err="1">
                          <a:effectLst/>
                          <a:latin typeface="Arial" panose="020B0604020202020204" pitchFamily="34" charset="0"/>
                          <a:cs typeface="Arial" panose="020B0604020202020204" pitchFamily="34" charset="0"/>
                        </a:rPr>
                        <a:t>Binding</a:t>
                      </a:r>
                      <a:endParaRPr lang="es-MX" sz="1400" b="0" i="0" u="none" strike="noStrike" dirty="0">
                        <a:solidFill>
                          <a:srgbClr val="333333"/>
                        </a:solidFill>
                        <a:effectLst/>
                        <a:latin typeface="Arial" panose="020B0604020202020204" pitchFamily="34" charset="0"/>
                        <a:cs typeface="Arial" panose="020B0604020202020204" pitchFamily="34" charset="0"/>
                      </a:endParaRPr>
                    </a:p>
                  </a:txBody>
                  <a:tcPr marL="8175" marR="8175" marT="8175" marB="0" anchor="ctr"/>
                </a:tc>
              </a:tr>
              <a:tr h="465981">
                <a:tc>
                  <a:txBody>
                    <a:bodyPr/>
                    <a:lstStyle/>
                    <a:p>
                      <a:pPr algn="l" fontAlgn="ctr"/>
                      <a:r>
                        <a:rPr lang="en-US" sz="1200" u="none" strike="noStrike" dirty="0">
                          <a:effectLst/>
                          <a:latin typeface="Arial" panose="020B0604020202020204" pitchFamily="34" charset="0"/>
                          <a:cs typeface="Arial" panose="020B0604020202020204" pitchFamily="34" charset="0"/>
                        </a:rPr>
                        <a:t>Data-binding in Angular apps is the automatic synchronization of data between the model and view components. The way that Angular implements data-binding lets you treat the model as the single-source-of-truth in your application. The view is a projection of the model at all times. When the model changes, the view reflects the change, and vice versa.</a:t>
                      </a:r>
                      <a:endParaRPr lang="en-US" sz="1200" b="0" i="0" u="none" strike="noStrike" dirty="0">
                        <a:solidFill>
                          <a:srgbClr val="333333"/>
                        </a:solidFill>
                        <a:effectLst/>
                        <a:latin typeface="Arial" panose="020B0604020202020204" pitchFamily="34" charset="0"/>
                        <a:cs typeface="Arial" panose="020B0604020202020204" pitchFamily="34" charset="0"/>
                      </a:endParaRPr>
                    </a:p>
                  </a:txBody>
                  <a:tcPr marL="8175" marR="8175" marT="8175"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039352661"/>
              </p:ext>
            </p:extLst>
          </p:nvPr>
        </p:nvGraphicFramePr>
        <p:xfrm>
          <a:off x="498243" y="2480370"/>
          <a:ext cx="8229600" cy="1222026"/>
        </p:xfrm>
        <a:graphic>
          <a:graphicData uri="http://schemas.openxmlformats.org/drawingml/2006/table">
            <a:tbl>
              <a:tblPr>
                <a:tableStyleId>{5C22544A-7EE6-4342-B048-85BDC9FD1C3A}</a:tableStyleId>
              </a:tblPr>
              <a:tblGrid>
                <a:gridCol w="8229600"/>
              </a:tblGrid>
              <a:tr h="318829">
                <a:tc>
                  <a:txBody>
                    <a:bodyPr/>
                    <a:lstStyle/>
                    <a:p>
                      <a:pPr algn="l" fontAlgn="ctr"/>
                      <a:r>
                        <a:rPr lang="en-US" sz="1400" u="none" strike="noStrike" dirty="0">
                          <a:effectLst/>
                          <a:latin typeface="Arial" panose="020B0604020202020204" pitchFamily="34" charset="0"/>
                          <a:cs typeface="Arial" panose="020B0604020202020204" pitchFamily="34" charset="0"/>
                        </a:rPr>
                        <a:t>Data Binding in Classical Template Systems</a:t>
                      </a:r>
                      <a:endParaRPr lang="en-US" sz="1400" b="0" i="0" u="none" strike="noStrike" dirty="0">
                        <a:solidFill>
                          <a:srgbClr val="333333"/>
                        </a:solidFill>
                        <a:effectLst/>
                        <a:latin typeface="Arial" panose="020B0604020202020204" pitchFamily="34" charset="0"/>
                        <a:cs typeface="Arial" panose="020B0604020202020204" pitchFamily="34" charset="0"/>
                      </a:endParaRPr>
                    </a:p>
                  </a:txBody>
                  <a:tcPr marL="8175" marR="8175" marT="8175" marB="0" anchor="ctr"/>
                </a:tc>
              </a:tr>
              <a:tr h="163502">
                <a:tc>
                  <a:txBody>
                    <a:bodyPr/>
                    <a:lstStyle/>
                    <a:p>
                      <a:pPr algn="l" fontAlgn="ctr"/>
                      <a:endParaRPr lang="es-MX" sz="900" b="0" i="0" u="none" strike="noStrike">
                        <a:solidFill>
                          <a:srgbClr val="333333"/>
                        </a:solidFill>
                        <a:effectLst/>
                        <a:latin typeface="Arial" panose="020B0604020202020204" pitchFamily="34" charset="0"/>
                      </a:endParaRPr>
                    </a:p>
                  </a:txBody>
                  <a:tcPr marL="8175" marR="8175" marT="8175" marB="0" anchor="ctr"/>
                </a:tc>
              </a:tr>
              <a:tr h="621308">
                <a:tc>
                  <a:txBody>
                    <a:bodyPr/>
                    <a:lstStyle/>
                    <a:p>
                      <a:pPr algn="l" fontAlgn="ctr"/>
                      <a:r>
                        <a:rPr lang="en-US" sz="1200" u="none" strike="noStrike" dirty="0">
                          <a:effectLst/>
                          <a:latin typeface="Arial" panose="020B0604020202020204" pitchFamily="34" charset="0"/>
                          <a:cs typeface="Arial" panose="020B0604020202020204" pitchFamily="34" charset="0"/>
                        </a:rPr>
                        <a:t>Most </a:t>
                      </a:r>
                      <a:r>
                        <a:rPr lang="en-US" sz="1200" u="none" strike="noStrike" dirty="0" err="1">
                          <a:effectLst/>
                          <a:latin typeface="Arial" panose="020B0604020202020204" pitchFamily="34" charset="0"/>
                          <a:cs typeface="Arial" panose="020B0604020202020204" pitchFamily="34" charset="0"/>
                        </a:rPr>
                        <a:t>templating</a:t>
                      </a:r>
                      <a:r>
                        <a:rPr lang="en-US" sz="1200" u="none" strike="noStrike" dirty="0">
                          <a:effectLst/>
                          <a:latin typeface="Arial" panose="020B0604020202020204" pitchFamily="34" charset="0"/>
                          <a:cs typeface="Arial" panose="020B0604020202020204" pitchFamily="34" charset="0"/>
                        </a:rPr>
                        <a:t> systems bind data in only one direction: they merge template and model components together into a view. After the merge occurs, changes to the model or related sections of the view are NOT automatically reflected in the view. Worse, any changes that the user makes to the view are not reflected in the model. This means that the developer has to write code that constantly syncs the view with the model and the model with the view.</a:t>
                      </a:r>
                      <a:endParaRPr lang="en-US" sz="1200" b="0" i="0" u="none" strike="noStrike" dirty="0">
                        <a:solidFill>
                          <a:srgbClr val="333333"/>
                        </a:solidFill>
                        <a:effectLst/>
                        <a:latin typeface="Arial" panose="020B0604020202020204" pitchFamily="34" charset="0"/>
                        <a:cs typeface="Arial" panose="020B0604020202020204" pitchFamily="34" charset="0"/>
                      </a:endParaRPr>
                    </a:p>
                  </a:txBody>
                  <a:tcPr marL="8175" marR="8175" marT="8175" marB="0" anchor="ctr"/>
                </a:tc>
              </a:tr>
            </a:tbl>
          </a:graphicData>
        </a:graphic>
      </p:graphicFrame>
      <p:pic>
        <p:nvPicPr>
          <p:cNvPr id="5" name="Picture 4" descr="https://docs.angularjs.org/img/One_Way_Data_Bin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843" y="3717032"/>
            <a:ext cx="38100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552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What</a:t>
            </a:r>
            <a:r>
              <a:rPr lang="es-MX" dirty="0"/>
              <a:t> </a:t>
            </a:r>
            <a:r>
              <a:rPr lang="es-MX" dirty="0" err="1"/>
              <a:t>is</a:t>
            </a:r>
            <a:r>
              <a:rPr lang="es-MX" dirty="0"/>
              <a:t> Data </a:t>
            </a:r>
            <a:r>
              <a:rPr lang="es-MX" dirty="0" err="1"/>
              <a:t>Binding</a:t>
            </a:r>
            <a:r>
              <a:rPr lang="es-MX" dirty="0"/>
              <a:t>?</a:t>
            </a:r>
          </a:p>
        </p:txBody>
      </p:sp>
      <p:graphicFrame>
        <p:nvGraphicFramePr>
          <p:cNvPr id="3" name="Content Placeholder 3"/>
          <p:cNvGraphicFramePr>
            <a:graphicFrameLocks/>
          </p:cNvGraphicFramePr>
          <p:nvPr>
            <p:extLst>
              <p:ext uri="{D42A27DB-BD31-4B8C-83A1-F6EECF244321}">
                <p14:modId xmlns:p14="http://schemas.microsoft.com/office/powerpoint/2010/main" val="2429785057"/>
              </p:ext>
            </p:extLst>
          </p:nvPr>
        </p:nvGraphicFramePr>
        <p:xfrm>
          <a:off x="435496" y="1341512"/>
          <a:ext cx="8229600" cy="1479390"/>
        </p:xfrm>
        <a:graphic>
          <a:graphicData uri="http://schemas.openxmlformats.org/drawingml/2006/table">
            <a:tbl>
              <a:tblPr>
                <a:tableStyleId>{5C22544A-7EE6-4342-B048-85BDC9FD1C3A}</a:tableStyleId>
              </a:tblPr>
              <a:tblGrid>
                <a:gridCol w="8229600"/>
              </a:tblGrid>
              <a:tr h="621308">
                <a:tc>
                  <a:txBody>
                    <a:bodyPr/>
                    <a:lstStyle/>
                    <a:p>
                      <a:pPr algn="l" fontAlgn="ctr"/>
                      <a:r>
                        <a:rPr lang="en-US" sz="1200" u="none" strike="noStrike" dirty="0">
                          <a:effectLst/>
                          <a:latin typeface="Arial" panose="020B0604020202020204" pitchFamily="34" charset="0"/>
                          <a:cs typeface="Arial" panose="020B0604020202020204" pitchFamily="34" charset="0"/>
                        </a:rPr>
                        <a:t>Angular templates work differently. First the template (which is the </a:t>
                      </a:r>
                      <a:r>
                        <a:rPr lang="en-US" sz="1200" u="none" strike="noStrike" dirty="0" err="1">
                          <a:effectLst/>
                          <a:latin typeface="Arial" panose="020B0604020202020204" pitchFamily="34" charset="0"/>
                          <a:cs typeface="Arial" panose="020B0604020202020204" pitchFamily="34" charset="0"/>
                        </a:rPr>
                        <a:t>uncompiled</a:t>
                      </a:r>
                      <a:r>
                        <a:rPr lang="en-US" sz="1200" u="none" strike="noStrike" dirty="0">
                          <a:effectLst/>
                          <a:latin typeface="Arial" panose="020B0604020202020204" pitchFamily="34" charset="0"/>
                          <a:cs typeface="Arial" panose="020B0604020202020204" pitchFamily="34" charset="0"/>
                        </a:rPr>
                        <a:t> HTML along with any additional markup or directives) is compiled on the browser. The compilation step produces a live view. Any changes to the view are immediately reflected in the model, and any changes in the model are propagated to the view. The model is the single-source-of-truth for the application state, greatly simplifying the programming model for the developer. You can think of the view as simply an instant projection of your model.</a:t>
                      </a:r>
                      <a:endParaRPr lang="en-US" sz="1200" b="0" i="0" u="none" strike="noStrike" dirty="0">
                        <a:solidFill>
                          <a:srgbClr val="333333"/>
                        </a:solidFill>
                        <a:effectLst/>
                        <a:latin typeface="Arial" panose="020B0604020202020204" pitchFamily="34" charset="0"/>
                        <a:cs typeface="Arial" panose="020B0604020202020204" pitchFamily="34" charset="0"/>
                      </a:endParaRPr>
                    </a:p>
                  </a:txBody>
                  <a:tcPr marL="8175" marR="8175" marT="8175" marB="0" anchor="ctr"/>
                </a:tc>
              </a:tr>
              <a:tr h="310654">
                <a:tc>
                  <a:txBody>
                    <a:bodyPr/>
                    <a:lstStyle/>
                    <a:p>
                      <a:pPr algn="l" fontAlgn="ctr"/>
                      <a:r>
                        <a:rPr lang="en-US" sz="1200" u="none" strike="noStrike" dirty="0">
                          <a:effectLst/>
                          <a:latin typeface="Arial" panose="020B0604020202020204" pitchFamily="34" charset="0"/>
                          <a:cs typeface="Arial" panose="020B0604020202020204" pitchFamily="34" charset="0"/>
                        </a:rPr>
                        <a:t>Because the view is just a projection of the model, the controller is completely separated from the view and unaware of it. This makes testing a snap because it is easy to test your controller in isolation without the view and the related DOM/browser dependency.</a:t>
                      </a:r>
                      <a:endParaRPr lang="en-US" sz="1200" b="0" i="0" u="none" strike="noStrike" dirty="0">
                        <a:solidFill>
                          <a:srgbClr val="333333"/>
                        </a:solidFill>
                        <a:effectLst/>
                        <a:latin typeface="Arial" panose="020B0604020202020204" pitchFamily="34" charset="0"/>
                        <a:cs typeface="Arial" panose="020B0604020202020204" pitchFamily="34" charset="0"/>
                      </a:endParaRPr>
                    </a:p>
                  </a:txBody>
                  <a:tcPr marL="8175" marR="8175" marT="8175" marB="0" anchor="ctr"/>
                </a:tc>
              </a:tr>
            </a:tbl>
          </a:graphicData>
        </a:graphic>
      </p:graphicFrame>
      <p:pic>
        <p:nvPicPr>
          <p:cNvPr id="4" name="Picture 3" descr="https://docs.angularjs.org/img/Two_Way_Data_Bin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140968"/>
            <a:ext cx="38100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758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2-Way </a:t>
            </a:r>
            <a:r>
              <a:rPr lang="es-MX" dirty="0" err="1" smtClean="0"/>
              <a:t>Binding</a:t>
            </a:r>
            <a:r>
              <a:rPr lang="es-MX" dirty="0" smtClean="0"/>
              <a:t> - </a:t>
            </a:r>
            <a:r>
              <a:rPr lang="es-MX" dirty="0" err="1" smtClean="0"/>
              <a:t>Example</a:t>
            </a:r>
            <a:endParaRPr lang="es-MX" dirty="0"/>
          </a:p>
        </p:txBody>
      </p:sp>
      <p:sp>
        <p:nvSpPr>
          <p:cNvPr id="4" name="Content Placeholder 2"/>
          <p:cNvSpPr txBox="1">
            <a:spLocks/>
          </p:cNvSpPr>
          <p:nvPr/>
        </p:nvSpPr>
        <p:spPr>
          <a:xfrm>
            <a:off x="457200" y="1600200"/>
            <a:ext cx="8229600" cy="4525963"/>
          </a:xfrm>
          <a:prstGeom prst="rect">
            <a:avLst/>
          </a:prstGeom>
        </p:spPr>
        <p:txBody>
          <a:bodyPr>
            <a:normAutofit/>
          </a:bodyPr>
          <a:lst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Open </a:t>
            </a:r>
            <a:r>
              <a:rPr lang="en-US" dirty="0" smtClean="0"/>
              <a:t>chrome and load the </a:t>
            </a:r>
            <a:r>
              <a:rPr lang="en-US" dirty="0"/>
              <a:t>2_BINDING_WITH_MODEL_EXERCISE_1.html </a:t>
            </a:r>
            <a:r>
              <a:rPr lang="en-US" dirty="0" smtClean="0"/>
              <a:t>file;</a:t>
            </a:r>
          </a:p>
          <a:p>
            <a:r>
              <a:rPr lang="en-US" dirty="0" smtClean="0"/>
              <a:t>Click on the </a:t>
            </a:r>
            <a:r>
              <a:rPr lang="es-MX" dirty="0" smtClean="0"/>
              <a:t>“Chili” and “Jalapeño” </a:t>
            </a:r>
            <a:r>
              <a:rPr lang="es-MX" dirty="0" err="1" smtClean="0"/>
              <a:t>buttons</a:t>
            </a:r>
            <a:r>
              <a:rPr lang="es-MX" dirty="0" smtClean="0"/>
              <a:t>.</a:t>
            </a:r>
          </a:p>
          <a:p>
            <a:pPr marL="0" indent="0">
              <a:buFont typeface="Arial Rounded MT Bold" pitchFamily="34" charset="0"/>
              <a:buNone/>
            </a:pPr>
            <a:r>
              <a:rPr lang="es-MX" sz="3000" b="1" dirty="0" smtClean="0">
                <a:solidFill>
                  <a:srgbClr val="00B050"/>
                </a:solidFill>
              </a:rPr>
              <a:t>RESULT</a:t>
            </a:r>
            <a:r>
              <a:rPr lang="es-MX" sz="3000" dirty="0" smtClean="0"/>
              <a:t>: </a:t>
            </a:r>
            <a:r>
              <a:rPr lang="es-MX" sz="3000" dirty="0" err="1" smtClean="0"/>
              <a:t>You</a:t>
            </a:r>
            <a:r>
              <a:rPr lang="es-MX" sz="3000" dirty="0" smtClean="0"/>
              <a:t> </a:t>
            </a:r>
            <a:r>
              <a:rPr lang="es-MX" sz="3000" dirty="0" err="1" smtClean="0"/>
              <a:t>will</a:t>
            </a:r>
            <a:r>
              <a:rPr lang="es-MX" sz="3000" dirty="0" smtClean="0"/>
              <a:t> </a:t>
            </a:r>
            <a:r>
              <a:rPr lang="es-MX" sz="3000" dirty="0" err="1" smtClean="0"/>
              <a:t>see</a:t>
            </a:r>
            <a:r>
              <a:rPr lang="es-MX" sz="3000" dirty="0" smtClean="0"/>
              <a:t> </a:t>
            </a:r>
            <a:r>
              <a:rPr lang="es-MX" sz="3000" dirty="0" err="1" smtClean="0"/>
              <a:t>that</a:t>
            </a:r>
            <a:r>
              <a:rPr lang="es-MX" sz="3000" dirty="0" smtClean="0"/>
              <a:t> </a:t>
            </a:r>
            <a:r>
              <a:rPr lang="es-MX" sz="3000" dirty="0" err="1" smtClean="0"/>
              <a:t>the</a:t>
            </a:r>
            <a:r>
              <a:rPr lang="es-MX" sz="3000" dirty="0" smtClean="0"/>
              <a:t> </a:t>
            </a:r>
            <a:r>
              <a:rPr lang="es-MX" sz="3000" dirty="0" err="1" smtClean="0"/>
              <a:t>model</a:t>
            </a:r>
            <a:r>
              <a:rPr lang="es-MX" sz="3000" dirty="0" smtClean="0"/>
              <a:t> </a:t>
            </a:r>
            <a:r>
              <a:rPr lang="es-MX" sz="3000" dirty="0" err="1" smtClean="0"/>
              <a:t>is</a:t>
            </a:r>
            <a:r>
              <a:rPr lang="es-MX" sz="3000" dirty="0" smtClean="0"/>
              <a:t> </a:t>
            </a:r>
            <a:r>
              <a:rPr lang="es-MX" sz="3000" dirty="0" err="1" smtClean="0"/>
              <a:t>updated</a:t>
            </a:r>
            <a:r>
              <a:rPr lang="es-MX" sz="3000" dirty="0" smtClean="0"/>
              <a:t> in </a:t>
            </a:r>
            <a:r>
              <a:rPr lang="es-MX" sz="3000" dirty="0" err="1" smtClean="0"/>
              <a:t>the</a:t>
            </a:r>
            <a:r>
              <a:rPr lang="es-MX" sz="3000" dirty="0" smtClean="0"/>
              <a:t> </a:t>
            </a:r>
            <a:r>
              <a:rPr lang="es-MX" sz="3000" dirty="0" err="1" smtClean="0"/>
              <a:t>scope</a:t>
            </a:r>
            <a:r>
              <a:rPr lang="es-MX" sz="3000" dirty="0" smtClean="0"/>
              <a:t> </a:t>
            </a:r>
            <a:r>
              <a:rPr lang="es-MX" sz="3000" dirty="0" err="1" smtClean="0"/>
              <a:t>object</a:t>
            </a:r>
            <a:r>
              <a:rPr lang="es-MX" sz="3000" dirty="0" smtClean="0"/>
              <a:t> and </a:t>
            </a:r>
            <a:r>
              <a:rPr lang="es-MX" sz="3000" dirty="0" err="1" smtClean="0"/>
              <a:t>the</a:t>
            </a:r>
            <a:r>
              <a:rPr lang="es-MX" sz="3000" dirty="0" smtClean="0"/>
              <a:t> 2-way </a:t>
            </a:r>
            <a:r>
              <a:rPr lang="es-MX" sz="3000" dirty="0" err="1" smtClean="0"/>
              <a:t>binding</a:t>
            </a:r>
            <a:r>
              <a:rPr lang="es-MX" sz="3000" dirty="0" smtClean="0"/>
              <a:t> </a:t>
            </a:r>
            <a:r>
              <a:rPr lang="es-MX" sz="3000" dirty="0" err="1" smtClean="0"/>
              <a:t>implementation</a:t>
            </a:r>
            <a:r>
              <a:rPr lang="es-MX" sz="3000" dirty="0" smtClean="0"/>
              <a:t> </a:t>
            </a:r>
            <a:r>
              <a:rPr lang="es-MX" sz="3000" dirty="0" err="1" smtClean="0"/>
              <a:t>between</a:t>
            </a:r>
            <a:r>
              <a:rPr lang="es-MX" sz="3000" dirty="0" smtClean="0"/>
              <a:t> </a:t>
            </a:r>
            <a:r>
              <a:rPr lang="es-MX" sz="3000" dirty="0" err="1" smtClean="0"/>
              <a:t>the</a:t>
            </a:r>
            <a:r>
              <a:rPr lang="es-MX" sz="3000" dirty="0" smtClean="0"/>
              <a:t> </a:t>
            </a:r>
            <a:r>
              <a:rPr lang="es-MX" sz="3000" dirty="0" err="1" smtClean="0"/>
              <a:t>view</a:t>
            </a:r>
            <a:r>
              <a:rPr lang="es-MX" sz="3000" dirty="0" smtClean="0"/>
              <a:t> and </a:t>
            </a:r>
            <a:r>
              <a:rPr lang="es-MX" sz="3000" dirty="0" err="1" smtClean="0"/>
              <a:t>the</a:t>
            </a:r>
            <a:r>
              <a:rPr lang="es-MX" sz="3000" dirty="0" smtClean="0"/>
              <a:t> </a:t>
            </a:r>
            <a:r>
              <a:rPr lang="es-MX" sz="3000" dirty="0" err="1" smtClean="0"/>
              <a:t>model</a:t>
            </a:r>
            <a:r>
              <a:rPr lang="es-MX" sz="3000" dirty="0" smtClean="0"/>
              <a:t> </a:t>
            </a:r>
            <a:r>
              <a:rPr lang="es-MX" sz="3000" dirty="0" err="1" smtClean="0"/>
              <a:t>reflects</a:t>
            </a:r>
            <a:r>
              <a:rPr lang="es-MX" sz="3000" dirty="0" smtClean="0"/>
              <a:t> in </a:t>
            </a:r>
            <a:r>
              <a:rPr lang="es-MX" sz="3000" dirty="0" err="1" smtClean="0"/>
              <a:t>the</a:t>
            </a:r>
            <a:r>
              <a:rPr lang="es-MX" sz="3000" dirty="0" smtClean="0"/>
              <a:t> </a:t>
            </a:r>
            <a:r>
              <a:rPr lang="es-MX" sz="3000" dirty="0" err="1" smtClean="0"/>
              <a:t>text</a:t>
            </a:r>
            <a:r>
              <a:rPr lang="es-MX" sz="3000" dirty="0" smtClean="0"/>
              <a:t> </a:t>
            </a:r>
            <a:r>
              <a:rPr lang="es-MX" sz="3000" dirty="0" err="1" smtClean="0"/>
              <a:t>that</a:t>
            </a:r>
            <a:r>
              <a:rPr lang="es-MX" sz="3000" dirty="0" smtClean="0"/>
              <a:t> </a:t>
            </a:r>
            <a:r>
              <a:rPr lang="es-MX" sz="3000" dirty="0" err="1" smtClean="0"/>
              <a:t>appears</a:t>
            </a:r>
            <a:r>
              <a:rPr lang="es-MX" sz="3000" dirty="0" smtClean="0"/>
              <a:t> in </a:t>
            </a:r>
            <a:r>
              <a:rPr lang="es-MX" sz="3000" dirty="0" err="1" smtClean="0"/>
              <a:t>the</a:t>
            </a:r>
            <a:r>
              <a:rPr lang="es-MX" sz="3000" dirty="0" smtClean="0"/>
              <a:t> page.  </a:t>
            </a:r>
            <a:r>
              <a:rPr lang="es-MX" sz="3000" dirty="0" err="1" smtClean="0"/>
              <a:t>The</a:t>
            </a:r>
            <a:r>
              <a:rPr lang="es-MX" sz="3000" dirty="0" smtClean="0"/>
              <a:t> </a:t>
            </a:r>
            <a:r>
              <a:rPr lang="es-MX" sz="3000" dirty="0" err="1" smtClean="0"/>
              <a:t>controller</a:t>
            </a:r>
            <a:r>
              <a:rPr lang="es-MX" sz="3000" dirty="0" smtClean="0"/>
              <a:t> </a:t>
            </a:r>
            <a:r>
              <a:rPr lang="es-MX" sz="3000" dirty="0" err="1" smtClean="0"/>
              <a:t>is</a:t>
            </a:r>
            <a:r>
              <a:rPr lang="es-MX" sz="3000" dirty="0" smtClean="0"/>
              <a:t> </a:t>
            </a:r>
            <a:r>
              <a:rPr lang="es-MX" sz="3000" dirty="0" err="1" smtClean="0"/>
              <a:t>not</a:t>
            </a:r>
            <a:r>
              <a:rPr lang="es-MX" sz="3000" dirty="0" smtClean="0"/>
              <a:t> “</a:t>
            </a:r>
            <a:r>
              <a:rPr lang="es-MX" sz="3000" dirty="0" err="1" smtClean="0"/>
              <a:t>refreshing</a:t>
            </a:r>
            <a:r>
              <a:rPr lang="es-MX" sz="3000" dirty="0" smtClean="0"/>
              <a:t>” de page </a:t>
            </a:r>
            <a:r>
              <a:rPr lang="es-MX" sz="3000" dirty="0" err="1" smtClean="0"/>
              <a:t>by</a:t>
            </a:r>
            <a:r>
              <a:rPr lang="es-MX" sz="3000" dirty="0" smtClean="0"/>
              <a:t> a </a:t>
            </a:r>
            <a:r>
              <a:rPr lang="es-MX" sz="3000" dirty="0" err="1" smtClean="0"/>
              <a:t>explicit</a:t>
            </a:r>
            <a:r>
              <a:rPr lang="es-MX" sz="3000" dirty="0" smtClean="0"/>
              <a:t> </a:t>
            </a:r>
            <a:r>
              <a:rPr lang="es-MX" sz="3000" dirty="0" err="1" smtClean="0"/>
              <a:t>instruction</a:t>
            </a:r>
            <a:r>
              <a:rPr lang="es-MX" sz="3000" dirty="0" smtClean="0"/>
              <a:t>.  2-way </a:t>
            </a:r>
            <a:r>
              <a:rPr lang="es-MX" sz="3000" dirty="0" err="1" smtClean="0"/>
              <a:t>binding</a:t>
            </a:r>
            <a:r>
              <a:rPr lang="es-MX" sz="3000" dirty="0" smtClean="0"/>
              <a:t> </a:t>
            </a:r>
            <a:r>
              <a:rPr lang="es-MX" sz="3000" dirty="0" err="1" smtClean="0"/>
              <a:t>between</a:t>
            </a:r>
            <a:r>
              <a:rPr lang="es-MX" sz="3000" dirty="0" smtClean="0"/>
              <a:t> </a:t>
            </a:r>
            <a:r>
              <a:rPr lang="es-MX" sz="3000" dirty="0" err="1" smtClean="0"/>
              <a:t>model</a:t>
            </a:r>
            <a:r>
              <a:rPr lang="en-US" sz="3000" dirty="0" smtClean="0"/>
              <a:t>/view does it automatically.</a:t>
            </a:r>
          </a:p>
          <a:p>
            <a:endParaRPr lang="es-MX" dirty="0"/>
          </a:p>
        </p:txBody>
      </p:sp>
    </p:spTree>
    <p:extLst>
      <p:ext uri="{BB962C8B-B14F-4D97-AF65-F5344CB8AC3E}">
        <p14:creationId xmlns:p14="http://schemas.microsoft.com/office/powerpoint/2010/main" val="1901806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2-Way </a:t>
            </a:r>
            <a:r>
              <a:rPr lang="es-MX" dirty="0" err="1"/>
              <a:t>Binding</a:t>
            </a:r>
            <a:r>
              <a:rPr lang="es-MX" dirty="0"/>
              <a:t> - </a:t>
            </a:r>
            <a:r>
              <a:rPr lang="es-MX" dirty="0" err="1"/>
              <a:t>Example</a:t>
            </a:r>
            <a:endParaRPr lang="es-MX"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15" y="1417638"/>
            <a:ext cx="8997285" cy="32766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txBox="1">
            <a:spLocks/>
          </p:cNvSpPr>
          <p:nvPr/>
        </p:nvSpPr>
        <p:spPr>
          <a:xfrm>
            <a:off x="139458" y="4694238"/>
            <a:ext cx="9067800" cy="2362200"/>
          </a:xfrm>
          <a:prstGeom prst="rect">
            <a:avLst/>
          </a:prstGeom>
        </p:spPr>
        <p:txBody>
          <a:bodyPr>
            <a:normAutofit/>
          </a:bodyPr>
          <a:lst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Angular’s </a:t>
            </a:r>
            <a:r>
              <a:rPr lang="en-US" b="1" smtClean="0"/>
              <a:t>compiler</a:t>
            </a:r>
            <a:r>
              <a:rPr lang="en-US" smtClean="0"/>
              <a:t> compiles template (html</a:t>
            </a:r>
            <a:r>
              <a:rPr lang="es-MX" smtClean="0"/>
              <a:t>+angular directives) and Angular’s </a:t>
            </a:r>
            <a:r>
              <a:rPr lang="es-MX" b="1" smtClean="0"/>
              <a:t>injector</a:t>
            </a:r>
            <a:r>
              <a:rPr lang="es-MX" smtClean="0"/>
              <a:t> instantiates the controller specified in the angular module (ng-app=“spicyApp</a:t>
            </a:r>
            <a:r>
              <a:rPr lang="en-US" smtClean="0"/>
              <a:t>1</a:t>
            </a:r>
            <a:r>
              <a:rPr lang="es-MX" smtClean="0"/>
              <a:t>”).  The result of both compilation and injection creates the </a:t>
            </a:r>
            <a:r>
              <a:rPr lang="es-MX" b="1" smtClean="0"/>
              <a:t>view</a:t>
            </a:r>
            <a:r>
              <a:rPr lang="es-MX" smtClean="0"/>
              <a:t> (Actual web page) which is </a:t>
            </a:r>
            <a:r>
              <a:rPr lang="es-MX" b="1" smtClean="0"/>
              <a:t>augmented</a:t>
            </a:r>
            <a:r>
              <a:rPr lang="es-MX" smtClean="0"/>
              <a:t> by Angular automatic 2-way binding (when controller changes the model value of spice via chilliSpicy() or jalapenoSpicy() functions the view automatically reflects the new value of spice variable in the model.  This feature is called 2-way binding between model and view.</a:t>
            </a:r>
            <a:endParaRPr lang="es-MX" dirty="0"/>
          </a:p>
        </p:txBody>
      </p:sp>
    </p:spTree>
    <p:extLst>
      <p:ext uri="{BB962C8B-B14F-4D97-AF65-F5344CB8AC3E}">
        <p14:creationId xmlns:p14="http://schemas.microsoft.com/office/powerpoint/2010/main" val="1760894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ng-model</a:t>
            </a:r>
            <a:r>
              <a:rPr lang="es-MX" dirty="0" smtClean="0"/>
              <a:t> Angular </a:t>
            </a:r>
            <a:r>
              <a:rPr lang="es-MX" dirty="0" err="1" smtClean="0"/>
              <a:t>Directive</a:t>
            </a:r>
            <a:endParaRPr lang="es-MX" dirty="0"/>
          </a:p>
        </p:txBody>
      </p:sp>
      <p:sp>
        <p:nvSpPr>
          <p:cNvPr id="5" name="Content Placeholder 2"/>
          <p:cNvSpPr txBox="1">
            <a:spLocks/>
          </p:cNvSpPr>
          <p:nvPr/>
        </p:nvSpPr>
        <p:spPr>
          <a:xfrm>
            <a:off x="457200" y="1600200"/>
            <a:ext cx="8229600" cy="4525963"/>
          </a:xfrm>
          <a:prstGeom prst="rect">
            <a:avLst/>
          </a:prstGeom>
        </p:spPr>
        <p:txBody>
          <a:bodyPr/>
          <a:lst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ng-model directive: Binds HTML elements with model elements in a 2-way-binding fashion.</a:t>
            </a:r>
            <a:endParaRPr lang="es-MX" smtClean="0"/>
          </a:p>
          <a:p>
            <a:endParaRPr lang="es-MX" dirty="0"/>
          </a:p>
        </p:txBody>
      </p:sp>
      <p:pic>
        <p:nvPicPr>
          <p:cNvPr id="6" name="Picture 5"/>
          <p:cNvPicPr/>
          <p:nvPr/>
        </p:nvPicPr>
        <p:blipFill>
          <a:blip r:embed="rId2"/>
          <a:stretch>
            <a:fillRect/>
          </a:stretch>
        </p:blipFill>
        <p:spPr>
          <a:xfrm>
            <a:off x="2438400" y="2819400"/>
            <a:ext cx="5612130" cy="3155315"/>
          </a:xfrm>
          <a:prstGeom prst="rect">
            <a:avLst/>
          </a:prstGeom>
        </p:spPr>
      </p:pic>
    </p:spTree>
    <p:extLst>
      <p:ext uri="{BB962C8B-B14F-4D97-AF65-F5344CB8AC3E}">
        <p14:creationId xmlns:p14="http://schemas.microsoft.com/office/powerpoint/2010/main" val="245363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ng-bind</a:t>
            </a:r>
            <a:r>
              <a:rPr lang="es-MX" dirty="0" smtClean="0"/>
              <a:t> Angular </a:t>
            </a:r>
            <a:r>
              <a:rPr lang="es-MX" dirty="0" err="1" smtClean="0"/>
              <a:t>Directive</a:t>
            </a:r>
            <a:endParaRPr lang="es-MX" dirty="0"/>
          </a:p>
        </p:txBody>
      </p:sp>
      <p:pic>
        <p:nvPicPr>
          <p:cNvPr id="3" name="Picture 2"/>
          <p:cNvPicPr>
            <a:picLocks noChangeAspect="1"/>
          </p:cNvPicPr>
          <p:nvPr/>
        </p:nvPicPr>
        <p:blipFill>
          <a:blip r:embed="rId2"/>
          <a:stretch>
            <a:fillRect/>
          </a:stretch>
        </p:blipFill>
        <p:spPr>
          <a:xfrm>
            <a:off x="533400" y="2514600"/>
            <a:ext cx="8448675" cy="1914525"/>
          </a:xfrm>
          <a:prstGeom prst="rect">
            <a:avLst/>
          </a:prstGeom>
        </p:spPr>
      </p:pic>
    </p:spTree>
    <p:extLst>
      <p:ext uri="{BB962C8B-B14F-4D97-AF65-F5344CB8AC3E}">
        <p14:creationId xmlns:p14="http://schemas.microsoft.com/office/powerpoint/2010/main" val="2294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Exercises</a:t>
            </a:r>
            <a:r>
              <a:rPr lang="es-MX" dirty="0" smtClean="0"/>
              <a:t>: </a:t>
            </a:r>
            <a:r>
              <a:rPr lang="es-MX" dirty="0" err="1" smtClean="0"/>
              <a:t>ng-model</a:t>
            </a:r>
            <a:r>
              <a:rPr lang="es-MX" dirty="0" smtClean="0"/>
              <a:t> &amp; </a:t>
            </a:r>
            <a:r>
              <a:rPr lang="es-MX" dirty="0" err="1" smtClean="0"/>
              <a:t>ng-bind</a:t>
            </a:r>
            <a:r>
              <a:rPr lang="es-MX" dirty="0" smtClean="0"/>
              <a:t> </a:t>
            </a:r>
            <a:r>
              <a:rPr lang="es-MX" dirty="0" err="1" smtClean="0"/>
              <a:t>directives</a:t>
            </a:r>
            <a:endParaRPr lang="es-MX" dirty="0"/>
          </a:p>
        </p:txBody>
      </p:sp>
      <p:sp>
        <p:nvSpPr>
          <p:cNvPr id="4" name="Content Placeholder 2"/>
          <p:cNvSpPr txBox="1">
            <a:spLocks/>
          </p:cNvSpPr>
          <p:nvPr/>
        </p:nvSpPr>
        <p:spPr>
          <a:xfrm>
            <a:off x="457200" y="1600200"/>
            <a:ext cx="8229600" cy="4525963"/>
          </a:xfrm>
          <a:prstGeom prst="rect">
            <a:avLst/>
          </a:prstGeom>
        </p:spPr>
        <p:txBody>
          <a:bodyPr/>
          <a:lst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err="1" smtClean="0"/>
              <a:t>Conduct</a:t>
            </a:r>
            <a:r>
              <a:rPr lang="es-MX" dirty="0" smtClean="0"/>
              <a:t> </a:t>
            </a:r>
            <a:r>
              <a:rPr lang="es-MX" dirty="0" err="1" smtClean="0"/>
              <a:t>the</a:t>
            </a:r>
            <a:r>
              <a:rPr lang="es-MX" dirty="0" smtClean="0"/>
              <a:t> </a:t>
            </a:r>
            <a:r>
              <a:rPr lang="es-MX" dirty="0" smtClean="0"/>
              <a:t>2_BINDING_WITH_MODEL_EXERCISE_2.html </a:t>
            </a:r>
            <a:r>
              <a:rPr lang="es-MX" dirty="0" smtClean="0"/>
              <a:t>&amp; </a:t>
            </a:r>
            <a:r>
              <a:rPr lang="es-MX" dirty="0" smtClean="0"/>
              <a:t>2_BINDING_WITH_MODEL_EXERCISE_3.html </a:t>
            </a:r>
            <a:r>
              <a:rPr lang="es-MX" dirty="0" smtClean="0"/>
              <a:t>to </a:t>
            </a:r>
            <a:r>
              <a:rPr lang="es-MX" dirty="0" err="1" smtClean="0"/>
              <a:t>learn</a:t>
            </a:r>
            <a:r>
              <a:rPr lang="es-MX" dirty="0" smtClean="0"/>
              <a:t> </a:t>
            </a:r>
            <a:r>
              <a:rPr lang="es-MX" dirty="0" err="1" smtClean="0"/>
              <a:t>about</a:t>
            </a:r>
            <a:r>
              <a:rPr lang="es-MX" dirty="0" smtClean="0"/>
              <a:t> </a:t>
            </a:r>
            <a:r>
              <a:rPr lang="es-MX" dirty="0" err="1" smtClean="0"/>
              <a:t>the</a:t>
            </a:r>
            <a:r>
              <a:rPr lang="es-MX" dirty="0" smtClean="0"/>
              <a:t> </a:t>
            </a:r>
            <a:r>
              <a:rPr lang="es-MX" dirty="0" err="1" smtClean="0"/>
              <a:t>usage</a:t>
            </a:r>
            <a:r>
              <a:rPr lang="es-MX" dirty="0" smtClean="0"/>
              <a:t> of </a:t>
            </a:r>
            <a:r>
              <a:rPr lang="es-MX" dirty="0" err="1" smtClean="0"/>
              <a:t>the</a:t>
            </a:r>
            <a:r>
              <a:rPr lang="es-MX" dirty="0" smtClean="0"/>
              <a:t> </a:t>
            </a:r>
            <a:r>
              <a:rPr lang="es-MX" dirty="0" err="1" smtClean="0"/>
              <a:t>following</a:t>
            </a:r>
            <a:r>
              <a:rPr lang="es-MX" dirty="0" smtClean="0"/>
              <a:t> 2 </a:t>
            </a:r>
            <a:r>
              <a:rPr lang="es-MX" dirty="0" err="1" smtClean="0"/>
              <a:t>directives</a:t>
            </a:r>
            <a:r>
              <a:rPr lang="es-MX" dirty="0" smtClean="0"/>
              <a:t>: </a:t>
            </a:r>
            <a:r>
              <a:rPr lang="es-MX" dirty="0" err="1" smtClean="0"/>
              <a:t>ng-model</a:t>
            </a:r>
            <a:r>
              <a:rPr lang="es-MX" dirty="0" smtClean="0"/>
              <a:t> &amp; </a:t>
            </a:r>
            <a:r>
              <a:rPr lang="es-MX" dirty="0" err="1" smtClean="0"/>
              <a:t>ng-bind</a:t>
            </a:r>
            <a:r>
              <a:rPr lang="es-MX" dirty="0" smtClean="0"/>
              <a:t>.</a:t>
            </a:r>
            <a:endParaRPr lang="es-MX" dirty="0"/>
          </a:p>
        </p:txBody>
      </p:sp>
    </p:spTree>
    <p:extLst>
      <p:ext uri="{BB962C8B-B14F-4D97-AF65-F5344CB8AC3E}">
        <p14:creationId xmlns:p14="http://schemas.microsoft.com/office/powerpoint/2010/main" val="2049868531"/>
      </p:ext>
    </p:extLst>
  </p:cSld>
  <p:clrMapOvr>
    <a:masterClrMapping/>
  </p:clrMapOvr>
</p:sld>
</file>

<file path=ppt/theme/theme1.xml><?xml version="1.0" encoding="utf-8"?>
<a:theme xmlns:a="http://schemas.openxmlformats.org/drawingml/2006/main" name="PPT_Intern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Public</Data_x0020_Classification1>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78CFFA-FA4D-496F-B8D2-C7DD46C2A279}">
  <ds:schemaRefs>
    <ds:schemaRef ds:uri="http://purl.org/dc/elements/1.1/"/>
    <ds:schemaRef ds:uri="http://schemas.microsoft.com/office/2006/metadata/properties"/>
    <ds:schemaRef ds:uri="http://schemas.openxmlformats.org/package/2006/metadata/core-properties"/>
    <ds:schemaRef ds:uri="90e5e253-50b2-47e0-ab40-088f51eedbac"/>
    <ds:schemaRef ds:uri="http://purl.org/dc/dcmitype/"/>
    <ds:schemaRef ds:uri="http://schemas.microsoft.com/office/infopath/2007/PartnerControls"/>
    <ds:schemaRef ds:uri="http://purl.org/dc/term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25E79C-CB22-414C-9E48-01ED10321A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PPT_InternalTemplate_EN_2015</Template>
  <TotalTime>13</TotalTime>
  <Words>746</Words>
  <Application>Microsoft Office PowerPoint</Application>
  <PresentationFormat>On-screen Show (4:3)</PresentationFormat>
  <Paragraphs>56</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ＭＳ Ｐゴシック</vt:lpstr>
      <vt:lpstr>Arial</vt:lpstr>
      <vt:lpstr>Arial Rounded MT Bold</vt:lpstr>
      <vt:lpstr>Calibri</vt:lpstr>
      <vt:lpstr>Lucida Grande</vt:lpstr>
      <vt:lpstr>Rockwell</vt:lpstr>
      <vt:lpstr>PPT_InternalTemplate_EN_2015</vt:lpstr>
      <vt:lpstr>Original_Logo/ Upper layout</vt:lpstr>
      <vt:lpstr>AngularJS</vt:lpstr>
      <vt:lpstr>Disclaimer</vt:lpstr>
      <vt:lpstr>What is Data Binding?</vt:lpstr>
      <vt:lpstr>What is Data Binding?</vt:lpstr>
      <vt:lpstr>2-Way Binding - Example</vt:lpstr>
      <vt:lpstr>2-Way Binding - Example</vt:lpstr>
      <vt:lpstr>ng-model Angular Directive</vt:lpstr>
      <vt:lpstr>ng-bind Angular Directive</vt:lpstr>
      <vt:lpstr>Exercises: ng-model &amp; ng-bind directives</vt:lpstr>
      <vt:lpstr>Test </vt:lpstr>
      <vt:lpstr>Test</vt:lpstr>
      <vt:lpstr>Test Results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Jose Francisco Gonzalez Avila</dc:creator>
  <cp:lastModifiedBy>Jose Francisco Gonzalez Avila</cp:lastModifiedBy>
  <cp:revision>6</cp:revision>
  <dcterms:created xsi:type="dcterms:W3CDTF">2015-08-06T04:55:31Z</dcterms:created>
  <dcterms:modified xsi:type="dcterms:W3CDTF">2015-08-06T06:10:37Z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