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1"/>
  </p:notesMasterIdLst>
  <p:handoutMasterIdLst>
    <p:handoutMasterId r:id="rId22"/>
  </p:handoutMasterIdLst>
  <p:sldIdLst>
    <p:sldId id="290" r:id="rId6"/>
    <p:sldId id="295" r:id="rId7"/>
    <p:sldId id="297" r:id="rId8"/>
    <p:sldId id="296" r:id="rId9"/>
    <p:sldId id="298" r:id="rId10"/>
    <p:sldId id="302" r:id="rId11"/>
    <p:sldId id="303" r:id="rId12"/>
    <p:sldId id="304" r:id="rId13"/>
    <p:sldId id="299" r:id="rId14"/>
    <p:sldId id="300" r:id="rId15"/>
    <p:sldId id="301" r:id="rId16"/>
    <p:sldId id="305" r:id="rId17"/>
    <p:sldId id="306" r:id="rId18"/>
    <p:sldId id="288" r:id="rId19"/>
    <p:sldId id="29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64" autoAdjust="0"/>
    <p:restoredTop sz="94660"/>
  </p:normalViewPr>
  <p:slideViewPr>
    <p:cSldViewPr>
      <p:cViewPr varScale="1">
        <p:scale>
          <a:sx n="70" d="100"/>
          <a:sy n="70" d="100"/>
        </p:scale>
        <p:origin x="1620"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06/08/2015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06/08/2015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mailto:Josef.Gonzalez@softtek.com" TargetMode="External"/><Relationship Id="rId2" Type="http://schemas.openxmlformats.org/officeDocument/2006/relationships/hyperlink" Target="mailto:Jorge.gonzalezm@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docs.angularjs.org/guide/expression" TargetMode="External"/><Relationship Id="rId2" Type="http://schemas.openxmlformats.org/officeDocument/2006/relationships/hyperlink" Target="https://docs.angularjs.org/api/ng/type/$rootScope.Scope"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hyperlink" Target="https://docs.angularjs.org/guide/scope"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docs.angularjs.org/api/ngRoute" TargetMode="External"/><Relationship Id="rId2" Type="http://schemas.openxmlformats.org/officeDocument/2006/relationships/hyperlink" Target="https://docs.angularjs.org/api/ngRoute/provider/$routeProvider" TargetMode="External"/><Relationship Id="rId1" Type="http://schemas.openxmlformats.org/officeDocument/2006/relationships/slideLayout" Target="../slideLayouts/slideLayout10.xml"/><Relationship Id="rId5" Type="http://schemas.openxmlformats.org/officeDocument/2006/relationships/hyperlink" Target="https://docs.angularjs.org/api/ngRoute/service/$routeParams" TargetMode="External"/><Relationship Id="rId4" Type="http://schemas.openxmlformats.org/officeDocument/2006/relationships/hyperlink" Target="https://docs.angularjs.org/api/ngRoute/directive/ngView"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Route"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Text Placeholder 2"/>
          <p:cNvSpPr>
            <a:spLocks noGrp="1"/>
          </p:cNvSpPr>
          <p:nvPr>
            <p:ph type="body" sz="quarter" idx="11"/>
          </p:nvPr>
        </p:nvSpPr>
        <p:spPr/>
        <p:txBody>
          <a:bodyPr/>
          <a:lstStyle/>
          <a:p>
            <a:r>
              <a:rPr lang="en-US" dirty="0" smtClean="0"/>
              <a:t>Controllers</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EXERCISE 1</a:t>
            </a:r>
            <a:r>
              <a:rPr lang="en-US" dirty="0" smtClean="0"/>
              <a:t>:  Open </a:t>
            </a:r>
            <a:r>
              <a:rPr lang="en-US" dirty="0"/>
              <a:t>the </a:t>
            </a:r>
            <a:r>
              <a:rPr lang="en-US" dirty="0" smtClean="0"/>
              <a:t>3_CONTROLLERS_EXERCISE_1.html file in chrome.  Review the code.  You should gain the following understanding:</a:t>
            </a:r>
          </a:p>
          <a:p>
            <a:pPr lvl="1"/>
            <a:r>
              <a:rPr lang="en-US" dirty="0" smtClean="0"/>
              <a:t>How to define a controller in angular;</a:t>
            </a:r>
          </a:p>
          <a:p>
            <a:pPr lvl="1"/>
            <a:r>
              <a:rPr lang="en-US" dirty="0" smtClean="0"/>
              <a:t>How to instantiate a controller in angular and assigning it an alias via the ng-controller directive;</a:t>
            </a:r>
          </a:p>
          <a:p>
            <a:pPr lvl="1"/>
            <a:r>
              <a:rPr lang="en-US" dirty="0" smtClean="0"/>
              <a:t>How to define properties in the scope and modify them in the controller;</a:t>
            </a:r>
          </a:p>
          <a:p>
            <a:pPr lvl="1"/>
            <a:r>
              <a:rPr lang="en-US" dirty="0" smtClean="0"/>
              <a:t>How to read properties from the scope when using a controller.</a:t>
            </a:r>
          </a:p>
          <a:p>
            <a:pPr lvl="1"/>
            <a:endParaRPr lang="en-US" dirty="0" smtClean="0"/>
          </a:p>
          <a:p>
            <a:r>
              <a:rPr lang="en-US" b="1" dirty="0"/>
              <a:t>EXERCISE </a:t>
            </a:r>
            <a:r>
              <a:rPr lang="en-US" b="1" dirty="0" smtClean="0"/>
              <a:t>2</a:t>
            </a:r>
            <a:r>
              <a:rPr lang="en-US" dirty="0" smtClean="0"/>
              <a:t>:  </a:t>
            </a:r>
            <a:r>
              <a:rPr lang="en-US" dirty="0"/>
              <a:t>Open the 3_CONTROLLERS_EXERCISE_2.html file in chrome.  Review the code.  You should gain the following understanding:</a:t>
            </a:r>
          </a:p>
          <a:p>
            <a:pPr lvl="1"/>
            <a:r>
              <a:rPr lang="en-US" dirty="0" smtClean="0"/>
              <a:t>How </a:t>
            </a:r>
            <a:r>
              <a:rPr lang="en-US" dirty="0"/>
              <a:t>to define properties in the scope and modify them in the controller;</a:t>
            </a:r>
          </a:p>
          <a:p>
            <a:pPr lvl="1"/>
            <a:r>
              <a:rPr lang="en-US" dirty="0" smtClean="0"/>
              <a:t>How to invoke functions that accept arguments in the controller (from within the view) to update the scope with these arguments, and then how to retrieve the updated properties from the scope. </a:t>
            </a:r>
            <a:endParaRPr lang="en-US" dirty="0"/>
          </a:p>
          <a:p>
            <a:pPr lvl="1"/>
            <a:endParaRPr lang="es-MX" dirty="0"/>
          </a:p>
        </p:txBody>
      </p:sp>
      <p:sp>
        <p:nvSpPr>
          <p:cNvPr id="3" name="Title 2"/>
          <p:cNvSpPr>
            <a:spLocks noGrp="1"/>
          </p:cNvSpPr>
          <p:nvPr>
            <p:ph type="title"/>
          </p:nvPr>
        </p:nvSpPr>
        <p:spPr/>
        <p:txBody>
          <a:bodyPr/>
          <a:lstStyle/>
          <a:p>
            <a:r>
              <a:rPr lang="en-US" dirty="0" smtClean="0"/>
              <a:t>Exercises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spTree>
    <p:extLst>
      <p:ext uri="{BB962C8B-B14F-4D97-AF65-F5344CB8AC3E}">
        <p14:creationId xmlns:p14="http://schemas.microsoft.com/office/powerpoint/2010/main" val="591841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EXERCISE </a:t>
            </a:r>
            <a:r>
              <a:rPr lang="en-US" b="1" dirty="0" smtClean="0"/>
              <a:t>3</a:t>
            </a:r>
            <a:r>
              <a:rPr lang="en-US" dirty="0" smtClean="0"/>
              <a:t>:  </a:t>
            </a:r>
            <a:r>
              <a:rPr lang="en-US" dirty="0"/>
              <a:t>Open the 3_CONTROLLERS_EXERCISE_3.html file in chrome.  Review the code.  You should gain the following understanding:</a:t>
            </a:r>
          </a:p>
          <a:p>
            <a:pPr lvl="1"/>
            <a:r>
              <a:rPr lang="en-US" dirty="0" smtClean="0"/>
              <a:t>How certain directives create scopes when used, such as the ng-controller directive;</a:t>
            </a:r>
            <a:endParaRPr lang="en-US" dirty="0"/>
          </a:p>
          <a:p>
            <a:pPr lvl="1"/>
            <a:r>
              <a:rPr lang="en-US" dirty="0" smtClean="0"/>
              <a:t>How controllers and their respective scopes can be nested;</a:t>
            </a:r>
          </a:p>
          <a:p>
            <a:pPr lvl="1"/>
            <a:r>
              <a:rPr lang="en-US" dirty="0" smtClean="0"/>
              <a:t>How scopes inherit properties from their parent scope.</a:t>
            </a:r>
            <a:endParaRPr lang="en-US" dirty="0"/>
          </a:p>
          <a:p>
            <a:endParaRPr lang="en-US" dirty="0" smtClean="0"/>
          </a:p>
          <a:p>
            <a:r>
              <a:rPr lang="en-US" b="1" dirty="0"/>
              <a:t>EXERCISE </a:t>
            </a:r>
            <a:r>
              <a:rPr lang="en-US" b="1" dirty="0" smtClean="0"/>
              <a:t>4</a:t>
            </a:r>
            <a:r>
              <a:rPr lang="en-US" dirty="0" smtClean="0"/>
              <a:t>:  </a:t>
            </a:r>
            <a:r>
              <a:rPr lang="en-US" dirty="0"/>
              <a:t>Open the 3_CONTROLLERS_EXERCISE_4.html file in chrome.  Review the code.  You should gain the following understanding:</a:t>
            </a:r>
          </a:p>
          <a:p>
            <a:pPr lvl="1"/>
            <a:r>
              <a:rPr lang="en-US" dirty="0" smtClean="0"/>
              <a:t>Identify the 2 ways in which you can use controllers in angular (ng-controller directive and/or $route services which relies on $</a:t>
            </a:r>
            <a:r>
              <a:rPr lang="en-US" dirty="0" err="1" smtClean="0"/>
              <a:t>routeProvider</a:t>
            </a:r>
            <a:r>
              <a:rPr lang="en-US" dirty="0" smtClean="0"/>
              <a:t>/$</a:t>
            </a:r>
            <a:r>
              <a:rPr lang="en-US" dirty="0" err="1" smtClean="0"/>
              <a:t>routeParams</a:t>
            </a:r>
            <a:r>
              <a:rPr lang="en-US" dirty="0" smtClean="0"/>
              <a:t> services);</a:t>
            </a:r>
          </a:p>
          <a:p>
            <a:pPr lvl="1"/>
            <a:r>
              <a:rPr lang="en-US" dirty="0" smtClean="0"/>
              <a:t>How to use the $route service (along with $</a:t>
            </a:r>
            <a:r>
              <a:rPr lang="en-US" dirty="0" err="1" smtClean="0"/>
              <a:t>routeProvider</a:t>
            </a:r>
            <a:r>
              <a:rPr lang="en-US" dirty="0" smtClean="0"/>
              <a:t>/$</a:t>
            </a:r>
            <a:r>
              <a:rPr lang="en-US" dirty="0" err="1" smtClean="0"/>
              <a:t>routeParams</a:t>
            </a:r>
            <a:r>
              <a:rPr lang="en-US" dirty="0"/>
              <a:t> </a:t>
            </a:r>
            <a:r>
              <a:rPr lang="en-US" dirty="0" smtClean="0"/>
              <a:t>services) for redirecting to different html resources which logic reside in counterpart angular controllers in a [</a:t>
            </a:r>
            <a:r>
              <a:rPr lang="en-US" dirty="0" err="1" smtClean="0"/>
              <a:t>templateUrl</a:t>
            </a:r>
            <a:r>
              <a:rPr lang="en-US" dirty="0" smtClean="0"/>
              <a:t>, controller] pairs fashion.</a:t>
            </a:r>
          </a:p>
          <a:p>
            <a:pPr lvl="1"/>
            <a:r>
              <a:rPr lang="en-US" dirty="0" smtClean="0"/>
              <a:t>The purpose of the ng-view directive that is used in conjunction with the $route service.</a:t>
            </a:r>
            <a:endParaRPr lang="en-US" dirty="0"/>
          </a:p>
          <a:p>
            <a:endParaRPr lang="es-MX" dirty="0"/>
          </a:p>
        </p:txBody>
      </p:sp>
      <p:sp>
        <p:nvSpPr>
          <p:cNvPr id="3" name="Title 2"/>
          <p:cNvSpPr>
            <a:spLocks noGrp="1"/>
          </p:cNvSpPr>
          <p:nvPr>
            <p:ph type="title"/>
          </p:nvPr>
        </p:nvSpPr>
        <p:spPr/>
        <p:txBody>
          <a:bodyPr/>
          <a:lstStyle/>
          <a:p>
            <a:r>
              <a:rPr lang="en-US" dirty="0" smtClean="0"/>
              <a:t>Exercises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spTree>
    <p:extLst>
      <p:ext uri="{BB962C8B-B14F-4D97-AF65-F5344CB8AC3E}">
        <p14:creationId xmlns:p14="http://schemas.microsoft.com/office/powerpoint/2010/main" val="1830614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dirty="0" err="1" smtClean="0"/>
              <a:t>Give</a:t>
            </a:r>
            <a:r>
              <a:rPr lang="es-MX" dirty="0" smtClean="0"/>
              <a:t> </a:t>
            </a:r>
            <a:r>
              <a:rPr lang="es-MX" dirty="0" err="1" smtClean="0"/>
              <a:t>the</a:t>
            </a:r>
            <a:r>
              <a:rPr lang="es-MX" dirty="0" smtClean="0"/>
              <a:t> </a:t>
            </a:r>
            <a:r>
              <a:rPr lang="es-MX" dirty="0" err="1" smtClean="0"/>
              <a:t>students</a:t>
            </a:r>
            <a:r>
              <a:rPr lang="es-MX" dirty="0" smtClean="0"/>
              <a:t> </a:t>
            </a:r>
            <a:r>
              <a:rPr lang="es-MX" dirty="0" err="1" smtClean="0"/>
              <a:t>the</a:t>
            </a:r>
            <a:r>
              <a:rPr lang="es-MX" dirty="0"/>
              <a:t> </a:t>
            </a:r>
            <a:r>
              <a:rPr lang="es-MX" dirty="0" smtClean="0"/>
              <a:t>3_CONTROLLERS_TEST_UNSOLVED_1.html file so </a:t>
            </a:r>
            <a:r>
              <a:rPr lang="es-MX" dirty="0" err="1" smtClean="0"/>
              <a:t>they</a:t>
            </a:r>
            <a:r>
              <a:rPr lang="es-MX" dirty="0" smtClean="0"/>
              <a:t> open </a:t>
            </a:r>
            <a:r>
              <a:rPr lang="es-MX" dirty="0" err="1" smtClean="0"/>
              <a:t>it</a:t>
            </a:r>
            <a:r>
              <a:rPr lang="es-MX" dirty="0" smtClean="0"/>
              <a:t> in Chrome.  </a:t>
            </a:r>
            <a:r>
              <a:rPr lang="es-MX" dirty="0" err="1" smtClean="0"/>
              <a:t>The</a:t>
            </a:r>
            <a:r>
              <a:rPr lang="es-MX" dirty="0" smtClean="0"/>
              <a:t> </a:t>
            </a:r>
            <a:r>
              <a:rPr lang="es-MX" dirty="0" err="1" smtClean="0"/>
              <a:t>instructions</a:t>
            </a:r>
            <a:r>
              <a:rPr lang="es-MX" dirty="0" smtClean="0"/>
              <a:t> </a:t>
            </a:r>
            <a:r>
              <a:rPr lang="es-MX" dirty="0" err="1" smtClean="0"/>
              <a:t>appear</a:t>
            </a:r>
            <a:r>
              <a:rPr lang="es-MX" dirty="0" smtClean="0"/>
              <a:t> at </a:t>
            </a:r>
            <a:r>
              <a:rPr lang="es-MX" dirty="0" err="1" smtClean="0"/>
              <a:t>the</a:t>
            </a:r>
            <a:r>
              <a:rPr lang="es-MX" dirty="0" smtClean="0"/>
              <a:t> top of </a:t>
            </a:r>
            <a:r>
              <a:rPr lang="es-MX" dirty="0" err="1" smtClean="0"/>
              <a:t>the</a:t>
            </a:r>
            <a:r>
              <a:rPr lang="es-MX" dirty="0" smtClean="0"/>
              <a:t> page.</a:t>
            </a:r>
          </a:p>
          <a:p>
            <a:r>
              <a:rPr lang="es-MX" dirty="0" err="1" smtClean="0"/>
              <a:t>Basically</a:t>
            </a:r>
            <a:r>
              <a:rPr lang="es-MX" dirty="0" smtClean="0"/>
              <a:t>: </a:t>
            </a:r>
            <a:r>
              <a:rPr lang="es-MX" dirty="0" err="1" smtClean="0"/>
              <a:t>Each</a:t>
            </a:r>
            <a:r>
              <a:rPr lang="es-MX" dirty="0" smtClean="0"/>
              <a:t> </a:t>
            </a:r>
            <a:r>
              <a:rPr lang="es-MX" dirty="0" err="1" smtClean="0"/>
              <a:t>student</a:t>
            </a:r>
            <a:r>
              <a:rPr lang="es-MX" dirty="0" smtClean="0"/>
              <a:t> </a:t>
            </a:r>
            <a:r>
              <a:rPr lang="es-MX" dirty="0" err="1" smtClean="0"/>
              <a:t>should</a:t>
            </a:r>
            <a:r>
              <a:rPr lang="es-MX" dirty="0" smtClean="0"/>
              <a:t> </a:t>
            </a:r>
            <a:r>
              <a:rPr lang="es-MX" dirty="0" err="1" smtClean="0"/>
              <a:t>follow</a:t>
            </a:r>
            <a:r>
              <a:rPr lang="es-MX" dirty="0" smtClean="0"/>
              <a:t> </a:t>
            </a:r>
            <a:r>
              <a:rPr lang="es-MX" dirty="0" err="1" smtClean="0"/>
              <a:t>the</a:t>
            </a:r>
            <a:r>
              <a:rPr lang="es-MX" dirty="0" smtClean="0"/>
              <a:t> </a:t>
            </a:r>
            <a:r>
              <a:rPr lang="es-MX" dirty="0" err="1" smtClean="0"/>
              <a:t>instructions</a:t>
            </a:r>
            <a:r>
              <a:rPr lang="es-MX" dirty="0" smtClean="0"/>
              <a:t> in </a:t>
            </a:r>
            <a:r>
              <a:rPr lang="es-MX" dirty="0" err="1" smtClean="0"/>
              <a:t>the</a:t>
            </a:r>
            <a:r>
              <a:rPr lang="es-MX" dirty="0" smtClean="0"/>
              <a:t> </a:t>
            </a:r>
            <a:r>
              <a:rPr lang="es-MX" dirty="0" err="1" smtClean="0"/>
              <a:t>html</a:t>
            </a:r>
            <a:r>
              <a:rPr lang="es-MX" dirty="0" smtClean="0"/>
              <a:t> page and </a:t>
            </a:r>
            <a:r>
              <a:rPr lang="es-MX" dirty="0" err="1" smtClean="0"/>
              <a:t>implement</a:t>
            </a:r>
            <a:r>
              <a:rPr lang="es-MX" dirty="0" smtClean="0"/>
              <a:t> </a:t>
            </a:r>
            <a:r>
              <a:rPr lang="es-MX" dirty="0" err="1" smtClean="0"/>
              <a:t>the</a:t>
            </a:r>
            <a:r>
              <a:rPr lang="es-MX" dirty="0" smtClean="0"/>
              <a:t> </a:t>
            </a:r>
            <a:r>
              <a:rPr lang="es-MX" dirty="0" err="1" smtClean="0"/>
              <a:t>code</a:t>
            </a:r>
            <a:r>
              <a:rPr lang="es-MX" dirty="0" smtClean="0"/>
              <a:t> </a:t>
            </a:r>
            <a:r>
              <a:rPr lang="es-MX" dirty="0" err="1" smtClean="0"/>
              <a:t>required</a:t>
            </a:r>
            <a:r>
              <a:rPr lang="es-MX" dirty="0" smtClean="0"/>
              <a:t> to show </a:t>
            </a:r>
            <a:r>
              <a:rPr lang="es-MX" dirty="0" err="1" smtClean="0"/>
              <a:t>this</a:t>
            </a:r>
            <a:r>
              <a:rPr lang="es-MX" dirty="0"/>
              <a:t>:</a:t>
            </a:r>
          </a:p>
        </p:txBody>
      </p:sp>
      <p:sp>
        <p:nvSpPr>
          <p:cNvPr id="3" name="Title 2"/>
          <p:cNvSpPr>
            <a:spLocks noGrp="1"/>
          </p:cNvSpPr>
          <p:nvPr>
            <p:ph type="title"/>
          </p:nvPr>
        </p:nvSpPr>
        <p:spPr/>
        <p:txBody>
          <a:bodyPr/>
          <a:lstStyle/>
          <a:p>
            <a:r>
              <a:rPr lang="es-MX" dirty="0" err="1" smtClean="0"/>
              <a:t>Exam</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12</a:t>
            </a:fld>
            <a:endParaRPr lang="en-US" noProof="0"/>
          </a:p>
        </p:txBody>
      </p:sp>
      <p:pic>
        <p:nvPicPr>
          <p:cNvPr id="5" name="Picture 4"/>
          <p:cNvPicPr>
            <a:picLocks noChangeAspect="1"/>
          </p:cNvPicPr>
          <p:nvPr/>
        </p:nvPicPr>
        <p:blipFill>
          <a:blip r:embed="rId2"/>
          <a:stretch>
            <a:fillRect/>
          </a:stretch>
        </p:blipFill>
        <p:spPr>
          <a:xfrm>
            <a:off x="107505" y="3020462"/>
            <a:ext cx="8784976" cy="3305175"/>
          </a:xfrm>
          <a:prstGeom prst="rect">
            <a:avLst/>
          </a:prstGeom>
        </p:spPr>
      </p:pic>
    </p:spTree>
    <p:extLst>
      <p:ext uri="{BB962C8B-B14F-4D97-AF65-F5344CB8AC3E}">
        <p14:creationId xmlns:p14="http://schemas.microsoft.com/office/powerpoint/2010/main" val="378022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dirty="0" smtClean="0"/>
              <a:t>Open </a:t>
            </a:r>
            <a:r>
              <a:rPr lang="es-MX" dirty="0" err="1" smtClean="0"/>
              <a:t>the</a:t>
            </a:r>
            <a:r>
              <a:rPr lang="es-MX" dirty="0"/>
              <a:t> </a:t>
            </a:r>
            <a:r>
              <a:rPr lang="es-MX" dirty="0" smtClean="0"/>
              <a:t>3_CONTROLLERS_TEST_SOLVED_1.html file in Chrome.  </a:t>
            </a:r>
            <a:r>
              <a:rPr lang="es-MX" dirty="0" err="1" smtClean="0"/>
              <a:t>Click</a:t>
            </a:r>
            <a:r>
              <a:rPr lang="es-MX" dirty="0" smtClean="0"/>
              <a:t> </a:t>
            </a:r>
            <a:r>
              <a:rPr lang="es-MX" dirty="0" err="1" smtClean="0"/>
              <a:t>on</a:t>
            </a:r>
            <a:r>
              <a:rPr lang="es-MX" dirty="0" smtClean="0"/>
              <a:t> </a:t>
            </a:r>
            <a:r>
              <a:rPr lang="es-MX" dirty="0" err="1" smtClean="0"/>
              <a:t>the</a:t>
            </a:r>
            <a:r>
              <a:rPr lang="es-MX" dirty="0" smtClean="0"/>
              <a:t> “</a:t>
            </a:r>
            <a:r>
              <a:rPr lang="es-MX" dirty="0" err="1" smtClean="0"/>
              <a:t>My</a:t>
            </a:r>
            <a:r>
              <a:rPr lang="es-MX" dirty="0" smtClean="0"/>
              <a:t> Professional </a:t>
            </a:r>
            <a:r>
              <a:rPr lang="es-MX" dirty="0" err="1" smtClean="0"/>
              <a:t>Experience</a:t>
            </a:r>
            <a:r>
              <a:rPr lang="es-MX" dirty="0" smtClean="0"/>
              <a:t>” link.  </a:t>
            </a:r>
            <a:r>
              <a:rPr lang="es-MX" dirty="0" err="1" smtClean="0"/>
              <a:t>Contrast</a:t>
            </a:r>
            <a:r>
              <a:rPr lang="es-MX" dirty="0" smtClean="0"/>
              <a:t> </a:t>
            </a:r>
            <a:r>
              <a:rPr lang="es-MX" dirty="0" err="1" smtClean="0"/>
              <a:t>the</a:t>
            </a:r>
            <a:r>
              <a:rPr lang="es-MX" dirty="0" smtClean="0"/>
              <a:t> </a:t>
            </a:r>
            <a:r>
              <a:rPr lang="es-MX" dirty="0" err="1" smtClean="0"/>
              <a:t>solution</a:t>
            </a:r>
            <a:r>
              <a:rPr lang="es-MX" dirty="0" smtClean="0"/>
              <a:t> </a:t>
            </a:r>
            <a:r>
              <a:rPr lang="es-MX" dirty="0" err="1" smtClean="0"/>
              <a:t>with</a:t>
            </a:r>
            <a:r>
              <a:rPr lang="es-MX" dirty="0" smtClean="0"/>
              <a:t> </a:t>
            </a:r>
            <a:r>
              <a:rPr lang="es-MX" dirty="0" err="1" smtClean="0"/>
              <a:t>the</a:t>
            </a:r>
            <a:r>
              <a:rPr lang="es-MX" dirty="0" smtClean="0"/>
              <a:t> </a:t>
            </a:r>
            <a:r>
              <a:rPr lang="es-MX" dirty="0" err="1" smtClean="0"/>
              <a:t>solution</a:t>
            </a:r>
            <a:r>
              <a:rPr lang="es-MX" dirty="0" smtClean="0"/>
              <a:t> of </a:t>
            </a:r>
            <a:r>
              <a:rPr lang="es-MX" dirty="0" err="1" smtClean="0"/>
              <a:t>the</a:t>
            </a:r>
            <a:r>
              <a:rPr lang="es-MX" dirty="0" smtClean="0"/>
              <a:t> </a:t>
            </a:r>
            <a:r>
              <a:rPr lang="es-MX" dirty="0" err="1" smtClean="0"/>
              <a:t>students</a:t>
            </a:r>
            <a:r>
              <a:rPr lang="es-MX" dirty="0" smtClean="0"/>
              <a:t> and do a final </a:t>
            </a:r>
            <a:r>
              <a:rPr lang="es-MX" dirty="0" err="1" smtClean="0"/>
              <a:t>quick</a:t>
            </a:r>
            <a:r>
              <a:rPr lang="es-MX" dirty="0" smtClean="0"/>
              <a:t> </a:t>
            </a:r>
            <a:r>
              <a:rPr lang="es-MX" dirty="0" err="1" smtClean="0"/>
              <a:t>review</a:t>
            </a:r>
            <a:r>
              <a:rPr lang="es-MX" dirty="0" smtClean="0"/>
              <a:t> of </a:t>
            </a:r>
            <a:r>
              <a:rPr lang="es-MX" dirty="0" err="1" smtClean="0"/>
              <a:t>the</a:t>
            </a:r>
            <a:r>
              <a:rPr lang="es-MX" dirty="0" smtClean="0"/>
              <a:t> </a:t>
            </a:r>
            <a:r>
              <a:rPr lang="es-MX" dirty="0" err="1" smtClean="0"/>
              <a:t>solution</a:t>
            </a:r>
            <a:r>
              <a:rPr lang="es-MX" dirty="0" smtClean="0"/>
              <a:t> </a:t>
            </a:r>
            <a:r>
              <a:rPr lang="es-MX" dirty="0" err="1" smtClean="0"/>
              <a:t>with</a:t>
            </a:r>
            <a:r>
              <a:rPr lang="es-MX" dirty="0" smtClean="0"/>
              <a:t> </a:t>
            </a:r>
            <a:r>
              <a:rPr lang="es-MX" dirty="0" err="1" smtClean="0"/>
              <a:t>them</a:t>
            </a:r>
            <a:r>
              <a:rPr lang="es-MX" dirty="0" smtClean="0"/>
              <a:t> in </a:t>
            </a:r>
            <a:r>
              <a:rPr lang="es-MX" dirty="0" err="1" smtClean="0"/>
              <a:t>group</a:t>
            </a:r>
            <a:r>
              <a:rPr lang="es-MX" dirty="0" smtClean="0"/>
              <a:t>.</a:t>
            </a:r>
            <a:endParaRPr lang="es-MX" dirty="0"/>
          </a:p>
        </p:txBody>
      </p:sp>
      <p:sp>
        <p:nvSpPr>
          <p:cNvPr id="3" name="Title 2"/>
          <p:cNvSpPr>
            <a:spLocks noGrp="1"/>
          </p:cNvSpPr>
          <p:nvPr>
            <p:ph type="title"/>
          </p:nvPr>
        </p:nvSpPr>
        <p:spPr/>
        <p:txBody>
          <a:bodyPr/>
          <a:lstStyle/>
          <a:p>
            <a:r>
              <a:rPr lang="es-MX" dirty="0" err="1" smtClean="0"/>
              <a:t>Exam</a:t>
            </a:r>
            <a:r>
              <a:rPr lang="es-MX" dirty="0" smtClean="0"/>
              <a:t> </a:t>
            </a:r>
            <a:r>
              <a:rPr lang="es-MX" dirty="0" err="1" smtClean="0"/>
              <a:t>solution</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13</a:t>
            </a:fld>
            <a:endParaRPr lang="en-US" noProof="0"/>
          </a:p>
        </p:txBody>
      </p:sp>
    </p:spTree>
    <p:extLst>
      <p:ext uri="{BB962C8B-B14F-4D97-AF65-F5344CB8AC3E}">
        <p14:creationId xmlns:p14="http://schemas.microsoft.com/office/powerpoint/2010/main" val="343582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Jorge Luis </a:t>
            </a:r>
            <a:r>
              <a:rPr lang="es-MX" dirty="0" smtClean="0"/>
              <a:t>Gonzalez	</a:t>
            </a:r>
          </a:p>
          <a:p>
            <a:endParaRPr lang="es-MX" dirty="0"/>
          </a:p>
        </p:txBody>
      </p:sp>
      <p:sp>
        <p:nvSpPr>
          <p:cNvPr id="3" name="Text Placeholder 2"/>
          <p:cNvSpPr>
            <a:spLocks noGrp="1"/>
          </p:cNvSpPr>
          <p:nvPr>
            <p:ph type="body" sz="quarter" idx="13"/>
          </p:nvPr>
        </p:nvSpPr>
        <p:spPr/>
        <p:txBody>
          <a:bodyPr/>
          <a:lstStyle/>
          <a:p>
            <a:r>
              <a:rPr lang="es-MX" dirty="0" err="1" smtClean="0">
                <a:hlinkClick r:id="rId2"/>
              </a:rPr>
              <a:t>jorge.gonzalezm</a:t>
            </a:r>
            <a:r>
              <a:rPr lang="en-US" dirty="0" smtClean="0">
                <a:hlinkClick r:id="rId2"/>
              </a:rPr>
              <a:t>@softtek.com</a:t>
            </a:r>
            <a:endParaRPr lang="en-US" dirty="0" smtClean="0"/>
          </a:p>
          <a:p>
            <a:r>
              <a:rPr lang="en-US" dirty="0" smtClean="0"/>
              <a:t>Instructor</a:t>
            </a:r>
            <a:endParaRPr lang="es-MX" dirty="0"/>
          </a:p>
        </p:txBody>
      </p:sp>
      <p:sp>
        <p:nvSpPr>
          <p:cNvPr id="6" name="Text Placeholder 5"/>
          <p:cNvSpPr>
            <a:spLocks noGrp="1"/>
          </p:cNvSpPr>
          <p:nvPr>
            <p:ph type="body" sz="quarter" idx="16"/>
          </p:nvPr>
        </p:nvSpPr>
        <p:spPr/>
        <p:txBody>
          <a:bodyPr/>
          <a:lstStyle/>
          <a:p>
            <a:r>
              <a:rPr lang="en-US" dirty="0" smtClean="0"/>
              <a:t>Jose Francisco Gonzalez Avila</a:t>
            </a:r>
            <a:endParaRPr lang="es-MX" dirty="0"/>
          </a:p>
        </p:txBody>
      </p:sp>
      <p:sp>
        <p:nvSpPr>
          <p:cNvPr id="7" name="Text Placeholder 6"/>
          <p:cNvSpPr>
            <a:spLocks noGrp="1"/>
          </p:cNvSpPr>
          <p:nvPr>
            <p:ph type="body" sz="quarter" idx="17"/>
          </p:nvPr>
        </p:nvSpPr>
        <p:spPr/>
        <p:txBody>
          <a:bodyPr/>
          <a:lstStyle/>
          <a:p>
            <a:r>
              <a:rPr lang="en-US" dirty="0" smtClean="0">
                <a:hlinkClick r:id="rId3"/>
              </a:rPr>
              <a:t>josef.Gonzalez@softtek.com</a:t>
            </a:r>
            <a:endParaRPr lang="en-US" dirty="0" smtClean="0"/>
          </a:p>
          <a:p>
            <a:r>
              <a:rPr lang="en-US" dirty="0" smtClean="0"/>
              <a:t>Author of training material</a:t>
            </a:r>
            <a:endParaRPr lang="es-MX" dirty="0"/>
          </a:p>
        </p:txBody>
      </p:sp>
    </p:spTree>
    <p:extLst>
      <p:ext uri="{BB962C8B-B14F-4D97-AF65-F5344CB8AC3E}">
        <p14:creationId xmlns:p14="http://schemas.microsoft.com/office/powerpoint/2010/main" val="4072787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a:t>
                      </a:r>
                      <a:r>
                        <a:rPr lang="en-US" sz="1200" baseline="0" dirty="0" smtClean="0"/>
                        <a:t>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779661"/>
              </p:ext>
            </p:extLst>
          </p:nvPr>
        </p:nvGraphicFramePr>
        <p:xfrm>
          <a:off x="899592" y="4538816"/>
          <a:ext cx="7560840" cy="1920240"/>
        </p:xfrm>
        <a:graphic>
          <a:graphicData uri="http://schemas.openxmlformats.org/drawingml/2006/table">
            <a:tbl>
              <a:tblPr firstRow="1" bandRow="1">
                <a:tableStyleId>{21E4AEA4-8DFA-4A89-87EB-49C32662AFE0}</a:tableStyleId>
              </a:tblPr>
              <a:tblGrid>
                <a:gridCol w="864096"/>
                <a:gridCol w="864096"/>
                <a:gridCol w="2952328"/>
                <a:gridCol w="1512168"/>
                <a:gridCol w="1368152"/>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06/08/2015</a:t>
                      </a:r>
                      <a:endParaRPr lang="en-US" sz="1200" dirty="0"/>
                    </a:p>
                  </a:txBody>
                  <a:tcPr/>
                </a:tc>
                <a:tc>
                  <a:txBody>
                    <a:bodyPr/>
                    <a:lstStyle/>
                    <a:p>
                      <a:r>
                        <a:rPr lang="en-US" sz="1200" dirty="0" smtClean="0"/>
                        <a:t>Initial revision</a:t>
                      </a:r>
                      <a:endParaRPr lang="en-US" sz="1200" dirty="0"/>
                    </a:p>
                  </a:txBody>
                  <a:tcPr/>
                </a:tc>
                <a:tc>
                  <a:txBody>
                    <a:bodyPr/>
                    <a:lstStyle/>
                    <a:p>
                      <a:r>
                        <a:rPr lang="en-US" sz="1200" dirty="0" smtClean="0"/>
                        <a:t>Jose Francisco Gonzalez Avila</a:t>
                      </a:r>
                      <a:endParaRPr lang="en-US" sz="1200" dirty="0"/>
                    </a:p>
                  </a:txBody>
                  <a:tcPr/>
                </a:tc>
                <a:tc>
                  <a:txBody>
                    <a:bodyPr/>
                    <a:lstStyle/>
                    <a:p>
                      <a:r>
                        <a:rPr lang="en-US" sz="1200" dirty="0" smtClean="0"/>
                        <a:t>06/08/2016</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3806613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u="sng" dirty="0">
                <a:hlinkClick r:id="rId2"/>
              </a:rPr>
              <a:t>Scope</a:t>
            </a:r>
            <a:r>
              <a:rPr lang="en-US" dirty="0"/>
              <a:t> is an object that refers to the application model. It is an execution context for </a:t>
            </a:r>
            <a:r>
              <a:rPr lang="en-US" u="sng" dirty="0">
                <a:hlinkClick r:id="rId3"/>
              </a:rPr>
              <a:t>expressions</a:t>
            </a:r>
            <a:r>
              <a:rPr lang="en-US" dirty="0"/>
              <a:t>. Scopes are arranged in hierarchical structure which mimic the DOM structure of the application. Scopes can watch </a:t>
            </a:r>
            <a:r>
              <a:rPr lang="es-MX" u="sng" dirty="0" err="1">
                <a:hlinkClick r:id="rId3"/>
              </a:rPr>
              <a:t>expressions</a:t>
            </a:r>
            <a:r>
              <a:rPr lang="es-MX" dirty="0"/>
              <a:t> and </a:t>
            </a:r>
            <a:r>
              <a:rPr lang="es-MX" dirty="0" err="1"/>
              <a:t>propagate</a:t>
            </a:r>
            <a:r>
              <a:rPr lang="es-MX" dirty="0"/>
              <a:t> </a:t>
            </a:r>
            <a:r>
              <a:rPr lang="es-MX" dirty="0" err="1"/>
              <a:t>events</a:t>
            </a:r>
            <a:r>
              <a:rPr lang="es-MX" dirty="0" smtClean="0"/>
              <a:t>.</a:t>
            </a:r>
          </a:p>
          <a:p>
            <a:pPr marL="0" indent="0">
              <a:buNone/>
            </a:pPr>
            <a:endParaRPr lang="es-MX" dirty="0"/>
          </a:p>
          <a:p>
            <a:r>
              <a:rPr lang="es-MX" b="1" dirty="0" smtClean="0"/>
              <a:t>HINT</a:t>
            </a:r>
            <a:r>
              <a:rPr lang="es-MX" dirty="0" smtClean="0"/>
              <a:t>: </a:t>
            </a:r>
            <a:r>
              <a:rPr lang="es-MX" dirty="0" err="1" smtClean="0"/>
              <a:t>Refer</a:t>
            </a:r>
            <a:r>
              <a:rPr lang="es-MX" dirty="0" smtClean="0"/>
              <a:t> to </a:t>
            </a:r>
            <a:r>
              <a:rPr lang="es-MX" dirty="0" err="1" smtClean="0"/>
              <a:t>the</a:t>
            </a:r>
            <a:r>
              <a:rPr lang="es-MX" dirty="0"/>
              <a:t> </a:t>
            </a:r>
            <a:r>
              <a:rPr lang="es-MX" dirty="0" smtClean="0"/>
              <a:t>1_ANGULAR_ARCHITECTURE_CONCEPTUAL_MAP.vsd file to </a:t>
            </a:r>
            <a:r>
              <a:rPr lang="es-MX" dirty="0" err="1" smtClean="0"/>
              <a:t>understand</a:t>
            </a:r>
            <a:r>
              <a:rPr lang="es-MX" dirty="0" smtClean="0"/>
              <a:t> </a:t>
            </a:r>
            <a:r>
              <a:rPr lang="es-MX" dirty="0" err="1" smtClean="0"/>
              <a:t>the</a:t>
            </a:r>
            <a:r>
              <a:rPr lang="es-MX" dirty="0" smtClean="0"/>
              <a:t> </a:t>
            </a:r>
            <a:r>
              <a:rPr lang="es-MX" dirty="0" err="1" smtClean="0"/>
              <a:t>scope</a:t>
            </a:r>
            <a:r>
              <a:rPr lang="es-MX" dirty="0" smtClean="0"/>
              <a:t> in </a:t>
            </a:r>
            <a:r>
              <a:rPr lang="es-MX" dirty="0" err="1" smtClean="0"/>
              <a:t>relation</a:t>
            </a:r>
            <a:r>
              <a:rPr lang="es-MX" dirty="0" smtClean="0"/>
              <a:t> to </a:t>
            </a:r>
            <a:r>
              <a:rPr lang="es-MX" dirty="0" err="1" smtClean="0"/>
              <a:t>the</a:t>
            </a:r>
            <a:r>
              <a:rPr lang="es-MX" dirty="0" smtClean="0"/>
              <a:t> </a:t>
            </a:r>
            <a:r>
              <a:rPr lang="es-MX" dirty="0" err="1" smtClean="0"/>
              <a:t>model</a:t>
            </a:r>
            <a:r>
              <a:rPr lang="es-MX" dirty="0" smtClean="0"/>
              <a:t> and to </a:t>
            </a:r>
            <a:r>
              <a:rPr lang="es-MX" dirty="0" err="1" smtClean="0"/>
              <a:t>the</a:t>
            </a:r>
            <a:r>
              <a:rPr lang="es-MX" dirty="0" smtClean="0"/>
              <a:t> </a:t>
            </a:r>
            <a:r>
              <a:rPr lang="es-MX" dirty="0" err="1" smtClean="0"/>
              <a:t>view</a:t>
            </a:r>
            <a:r>
              <a:rPr lang="es-MX" dirty="0" smtClean="0"/>
              <a:t>.</a:t>
            </a:r>
            <a:endParaRPr lang="es-MX" dirty="0"/>
          </a:p>
        </p:txBody>
      </p:sp>
      <p:sp>
        <p:nvSpPr>
          <p:cNvPr id="3" name="Title 2"/>
          <p:cNvSpPr>
            <a:spLocks noGrp="1"/>
          </p:cNvSpPr>
          <p:nvPr>
            <p:ph type="title"/>
          </p:nvPr>
        </p:nvSpPr>
        <p:spPr/>
        <p:txBody>
          <a:bodyPr/>
          <a:lstStyle/>
          <a:p>
            <a:r>
              <a:rPr lang="es-MX" dirty="0" err="1" smtClean="0"/>
              <a:t>What</a:t>
            </a:r>
            <a:r>
              <a:rPr lang="es-MX" dirty="0" smtClean="0"/>
              <a:t> are </a:t>
            </a:r>
            <a:r>
              <a:rPr lang="es-MX" dirty="0" err="1" smtClean="0"/>
              <a:t>Scopes</a:t>
            </a:r>
            <a:r>
              <a:rPr lang="es-MX" dirty="0" smtClean="0"/>
              <a: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3</a:t>
            </a:fld>
            <a:endParaRPr lang="en-US" noProof="0"/>
          </a:p>
        </p:txBody>
      </p:sp>
    </p:spTree>
    <p:extLst>
      <p:ext uri="{BB962C8B-B14F-4D97-AF65-F5344CB8AC3E}">
        <p14:creationId xmlns:p14="http://schemas.microsoft.com/office/powerpoint/2010/main" val="1238102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In Angular, a Controller is defined by a JavaScript </a:t>
            </a:r>
            <a:r>
              <a:rPr lang="en-US" b="1" dirty="0"/>
              <a:t>constructor function</a:t>
            </a:r>
            <a:r>
              <a:rPr lang="en-US" dirty="0"/>
              <a:t> that is used to augment the </a:t>
            </a:r>
            <a:r>
              <a:rPr lang="en-US" dirty="0">
                <a:hlinkClick r:id="rId2"/>
              </a:rPr>
              <a:t>Angular Scope</a:t>
            </a:r>
            <a:r>
              <a:rPr lang="en-US" dirty="0" smtClean="0"/>
              <a:t>.</a:t>
            </a:r>
          </a:p>
          <a:p>
            <a:pPr marL="0" indent="0">
              <a:buNone/>
            </a:pPr>
            <a:endParaRPr lang="es-MX" dirty="0"/>
          </a:p>
          <a:p>
            <a:r>
              <a:rPr lang="en-US" dirty="0"/>
              <a:t>When a Controller is attached to the DOM via the </a:t>
            </a:r>
            <a:r>
              <a:rPr lang="en-US" dirty="0">
                <a:hlinkClick r:id="rId3"/>
              </a:rPr>
              <a:t>ng-controller</a:t>
            </a:r>
            <a:r>
              <a:rPr lang="en-US" dirty="0"/>
              <a:t> directive, Angular will instantiate a new Controller object, using the specified Controller's </a:t>
            </a:r>
            <a:r>
              <a:rPr lang="en-US" b="1" dirty="0"/>
              <a:t>constructor function</a:t>
            </a:r>
            <a:r>
              <a:rPr lang="en-US" dirty="0"/>
              <a:t>. A new </a:t>
            </a:r>
            <a:r>
              <a:rPr lang="en-US" b="1" dirty="0"/>
              <a:t>child scope</a:t>
            </a:r>
            <a:r>
              <a:rPr lang="en-US" dirty="0"/>
              <a:t> will be created and made available as an injectable parameter to the Controller's constructor function as $scope</a:t>
            </a:r>
            <a:r>
              <a:rPr lang="en-US" dirty="0" smtClean="0"/>
              <a:t>.</a:t>
            </a:r>
          </a:p>
          <a:p>
            <a:pPr marL="0" indent="0">
              <a:buNone/>
            </a:pPr>
            <a:endParaRPr lang="en-US" dirty="0" smtClean="0"/>
          </a:p>
          <a:p>
            <a:r>
              <a:rPr lang="en-US" dirty="0"/>
              <a:t>If the controller has been attached using the controller as syntax then the controller instance will be assigned to a property on the new scope</a:t>
            </a:r>
            <a:r>
              <a:rPr lang="en-US" dirty="0" smtClean="0"/>
              <a:t>.</a:t>
            </a:r>
          </a:p>
          <a:p>
            <a:pPr marL="0" indent="0">
              <a:buNone/>
            </a:pPr>
            <a:endParaRPr lang="es-MX" dirty="0"/>
          </a:p>
          <a:p>
            <a:r>
              <a:rPr lang="es-MX" dirty="0"/>
              <a:t>Use </a:t>
            </a:r>
            <a:r>
              <a:rPr lang="es-MX" dirty="0" err="1"/>
              <a:t>controllers</a:t>
            </a:r>
            <a:r>
              <a:rPr lang="es-MX" dirty="0"/>
              <a:t> to:</a:t>
            </a:r>
          </a:p>
          <a:p>
            <a:pPr lvl="1"/>
            <a:r>
              <a:rPr lang="en-US" dirty="0"/>
              <a:t>Set up the initial state of the $scope object.</a:t>
            </a:r>
            <a:endParaRPr lang="es-MX" dirty="0"/>
          </a:p>
          <a:p>
            <a:pPr lvl="1"/>
            <a:r>
              <a:rPr lang="en-US" dirty="0"/>
              <a:t>Add behavior to the $scope object.</a:t>
            </a:r>
            <a:endParaRPr lang="es-MX" dirty="0"/>
          </a:p>
          <a:p>
            <a:endParaRPr lang="es-MX" dirty="0"/>
          </a:p>
          <a:p>
            <a:endParaRPr lang="es-MX" dirty="0"/>
          </a:p>
        </p:txBody>
      </p:sp>
      <p:sp>
        <p:nvSpPr>
          <p:cNvPr id="3" name="Title 2"/>
          <p:cNvSpPr>
            <a:spLocks noGrp="1"/>
          </p:cNvSpPr>
          <p:nvPr>
            <p:ph type="title"/>
          </p:nvPr>
        </p:nvSpPr>
        <p:spPr/>
        <p:txBody>
          <a:bodyPr/>
          <a:lstStyle/>
          <a:p>
            <a:r>
              <a:rPr lang="es-MX" dirty="0" err="1" smtClean="0"/>
              <a:t>What</a:t>
            </a:r>
            <a:r>
              <a:rPr lang="es-MX" dirty="0" smtClean="0"/>
              <a:t> are </a:t>
            </a:r>
            <a:r>
              <a:rPr lang="es-MX" dirty="0" err="1" smtClean="0"/>
              <a:t>Controllers</a:t>
            </a:r>
            <a:r>
              <a:rPr lang="es-MX" dirty="0" smtClean="0"/>
              <a: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4</a:t>
            </a:fld>
            <a:endParaRPr lang="en-US" noProof="0"/>
          </a:p>
        </p:txBody>
      </p:sp>
    </p:spTree>
    <p:extLst>
      <p:ext uri="{BB962C8B-B14F-4D97-AF65-F5344CB8AC3E}">
        <p14:creationId xmlns:p14="http://schemas.microsoft.com/office/powerpoint/2010/main" val="1814905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dirty="0" err="1" smtClean="0"/>
              <a:t>Controllers</a:t>
            </a:r>
            <a:r>
              <a:rPr lang="es-MX" dirty="0" smtClean="0"/>
              <a:t> are </a:t>
            </a:r>
            <a:r>
              <a:rPr lang="es-MX" dirty="0" err="1" smtClean="0"/>
              <a:t>attached</a:t>
            </a:r>
            <a:r>
              <a:rPr lang="es-MX" dirty="0" smtClean="0"/>
              <a:t> to </a:t>
            </a:r>
            <a:r>
              <a:rPr lang="es-MX" dirty="0" err="1" smtClean="0"/>
              <a:t>the</a:t>
            </a:r>
            <a:r>
              <a:rPr lang="es-MX" dirty="0" smtClean="0"/>
              <a:t> VIEW (DOM) </a:t>
            </a:r>
            <a:r>
              <a:rPr lang="es-MX" dirty="0" err="1" smtClean="0"/>
              <a:t>with</a:t>
            </a:r>
            <a:r>
              <a:rPr lang="es-MX" dirty="0" smtClean="0"/>
              <a:t> </a:t>
            </a:r>
            <a:r>
              <a:rPr lang="es-MX" dirty="0" err="1" smtClean="0"/>
              <a:t>the</a:t>
            </a:r>
            <a:r>
              <a:rPr lang="es-MX" dirty="0" smtClean="0"/>
              <a:t> </a:t>
            </a:r>
            <a:r>
              <a:rPr lang="es-MX" dirty="0" err="1" smtClean="0"/>
              <a:t>ng-controller</a:t>
            </a:r>
            <a:r>
              <a:rPr lang="es-MX" dirty="0" smtClean="0"/>
              <a:t> </a:t>
            </a:r>
            <a:r>
              <a:rPr lang="es-MX" dirty="0" err="1" smtClean="0"/>
              <a:t>directive</a:t>
            </a:r>
            <a:r>
              <a:rPr lang="en-US" dirty="0" smtClean="0"/>
              <a:t>;</a:t>
            </a:r>
          </a:p>
          <a:p>
            <a:r>
              <a:rPr lang="en-US" dirty="0" smtClean="0"/>
              <a:t>Controllers provides functions that update the model that reside in the scope;</a:t>
            </a:r>
          </a:p>
          <a:p>
            <a:r>
              <a:rPr lang="en-US" dirty="0" smtClean="0"/>
              <a:t>Controllers decorate the scopes (model holders) with functions and values (in the model);</a:t>
            </a:r>
          </a:p>
          <a:p>
            <a:r>
              <a:rPr lang="en-US" dirty="0" smtClean="0"/>
              <a:t>Controllers may invoke reusable functions that reside in services; </a:t>
            </a:r>
          </a:p>
          <a:p>
            <a:r>
              <a:rPr lang="en-US" dirty="0" smtClean="0"/>
              <a:t>Services will be covered in another lesson.</a:t>
            </a:r>
          </a:p>
          <a:p>
            <a:r>
              <a:rPr lang="en-US" dirty="0" smtClean="0"/>
              <a:t>An alternative way to attach controllers to the VIEW (DOM) is by utilizing the $route service (which utilizes itself the $</a:t>
            </a:r>
            <a:r>
              <a:rPr lang="en-US" dirty="0" err="1" smtClean="0"/>
              <a:t>routeProvider</a:t>
            </a:r>
            <a:r>
              <a:rPr lang="en-US" dirty="0" smtClean="0"/>
              <a:t> and $</a:t>
            </a:r>
            <a:r>
              <a:rPr lang="en-US" dirty="0" err="1" smtClean="0"/>
              <a:t>routeParam</a:t>
            </a:r>
            <a:r>
              <a:rPr lang="en-US" dirty="0" smtClean="0"/>
              <a:t> services)</a:t>
            </a:r>
            <a:endParaRPr lang="es-MX" dirty="0"/>
          </a:p>
        </p:txBody>
      </p:sp>
      <p:sp>
        <p:nvSpPr>
          <p:cNvPr id="3" name="Title 2"/>
          <p:cNvSpPr>
            <a:spLocks noGrp="1"/>
          </p:cNvSpPr>
          <p:nvPr>
            <p:ph type="title"/>
          </p:nvPr>
        </p:nvSpPr>
        <p:spPr/>
        <p:txBody>
          <a:bodyPr/>
          <a:lstStyle/>
          <a:p>
            <a:r>
              <a:rPr lang="es-MX" dirty="0" smtClean="0"/>
              <a:t>More </a:t>
            </a:r>
            <a:r>
              <a:rPr lang="es-MX" dirty="0" err="1" smtClean="0"/>
              <a:t>about</a:t>
            </a:r>
            <a:r>
              <a:rPr lang="es-MX" dirty="0" smtClean="0"/>
              <a:t> </a:t>
            </a:r>
            <a:r>
              <a:rPr lang="es-MX" dirty="0" err="1" smtClean="0"/>
              <a:t>controllers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5</a:t>
            </a:fld>
            <a:endParaRPr lang="en-US" noProof="0"/>
          </a:p>
        </p:txBody>
      </p:sp>
    </p:spTree>
    <p:extLst>
      <p:ext uri="{BB962C8B-B14F-4D97-AF65-F5344CB8AC3E}">
        <p14:creationId xmlns:p14="http://schemas.microsoft.com/office/powerpoint/2010/main" val="11931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ng-controller directive</a:t>
            </a:r>
            <a:endParaRPr lang="es-MX" dirty="0"/>
          </a:p>
        </p:txBody>
      </p:sp>
      <p:sp>
        <p:nvSpPr>
          <p:cNvPr id="4" name="Rectangle 3"/>
          <p:cNvSpPr/>
          <p:nvPr/>
        </p:nvSpPr>
        <p:spPr>
          <a:xfrm>
            <a:off x="179512" y="1196752"/>
            <a:ext cx="8568952" cy="4765985"/>
          </a:xfrm>
          <a:prstGeom prst="rect">
            <a:avLst/>
          </a:prstGeom>
        </p:spPr>
        <p:txBody>
          <a:bodyPr wrap="square">
            <a:spAutoFit/>
          </a:bodyPr>
          <a:lstStyle/>
          <a:p>
            <a:pPr>
              <a:lnSpc>
                <a:spcPct val="107000"/>
              </a:lnSpc>
              <a:spcAft>
                <a:spcPts val="0"/>
              </a:spcAft>
            </a:pPr>
            <a:r>
              <a:rPr lang="es-MX" sz="4800" kern="1800" dirty="0" err="1">
                <a:latin typeface="Open Sans"/>
                <a:ea typeface="Times New Roman" panose="02020603050405020304" pitchFamily="18" charset="0"/>
                <a:cs typeface="Times New Roman" panose="02020603050405020304" pitchFamily="18" charset="0"/>
              </a:rPr>
              <a:t>ngController</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tabLst>
                <a:tab pos="457200" algn="l"/>
              </a:tabLst>
            </a:pPr>
            <a:r>
              <a:rPr lang="es-MX" sz="2400" b="1" dirty="0">
                <a:solidFill>
                  <a:srgbClr val="999999"/>
                </a:solidFill>
                <a:latin typeface="Open Sans"/>
                <a:ea typeface="Times New Roman" panose="02020603050405020304" pitchFamily="18" charset="0"/>
                <a:cs typeface="Times New Roman" panose="02020603050405020304" pitchFamily="18" charset="0"/>
              </a:rPr>
              <a:t>- </a:t>
            </a:r>
            <a:r>
              <a:rPr lang="es-MX" sz="2400" b="1" dirty="0" err="1">
                <a:solidFill>
                  <a:srgbClr val="999999"/>
                </a:solidFill>
                <a:latin typeface="Open Sans"/>
                <a:ea typeface="Times New Roman" panose="02020603050405020304" pitchFamily="18" charset="0"/>
                <a:cs typeface="Times New Roman" panose="02020603050405020304" pitchFamily="18" charset="0"/>
              </a:rPr>
              <a:t>directive</a:t>
            </a:r>
            <a:r>
              <a:rPr lang="es-MX" sz="2400" b="1" dirty="0">
                <a:solidFill>
                  <a:srgbClr val="999999"/>
                </a:solidFill>
                <a:latin typeface="Open Sans"/>
                <a:ea typeface="Times New Roman" panose="02020603050405020304" pitchFamily="18" charset="0"/>
                <a:cs typeface="Times New Roman" panose="02020603050405020304" pitchFamily="18" charset="0"/>
              </a:rPr>
              <a:t> in module </a:t>
            </a:r>
            <a:r>
              <a:rPr lang="es-MX" sz="2400" b="1" dirty="0" err="1">
                <a:solidFill>
                  <a:srgbClr val="999999"/>
                </a:solidFill>
                <a:latin typeface="Open Sans"/>
                <a:ea typeface="Times New Roman" panose="02020603050405020304" pitchFamily="18" charset="0"/>
                <a:cs typeface="Times New Roman" panose="02020603050405020304" pitchFamily="18" charset="0"/>
                <a:hlinkClick r:id="rId2"/>
              </a:rPr>
              <a:t>ng</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125"/>
              </a:spcBef>
              <a:spcAft>
                <a:spcPts val="1125"/>
              </a:spcAft>
            </a:pP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The</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ngController</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directive</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attaches</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controller</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class</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to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the</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view</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This</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is</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key</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aspect</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of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how</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angular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supports</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the</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principles</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behind</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the</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Model</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-View-</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Controller</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design</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MX" dirty="0" err="1">
                <a:solidFill>
                  <a:srgbClr val="333333"/>
                </a:solidFill>
                <a:latin typeface="Arial" panose="020B0604020202020204" pitchFamily="34" charset="0"/>
                <a:ea typeface="Times New Roman" panose="02020603050405020304" pitchFamily="18" charset="0"/>
                <a:cs typeface="Arial" panose="020B0604020202020204" pitchFamily="34" charset="0"/>
              </a:rPr>
              <a:t>pattern</a:t>
            </a:r>
            <a:r>
              <a:rPr lang="es-MX"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es-MX" dirty="0">
              <a:latin typeface="Arial" panose="020B0604020202020204" pitchFamily="34" charset="0"/>
              <a:ea typeface="Calibri" panose="020F0502020204030204" pitchFamily="34" charset="0"/>
              <a:cs typeface="Arial" panose="020B0604020202020204" pitchFamily="34" charset="0"/>
            </a:endParaRPr>
          </a:p>
          <a:p>
            <a:pPr>
              <a:lnSpc>
                <a:spcPts val="1500"/>
              </a:lnSpc>
              <a:spcAft>
                <a:spcPts val="750"/>
              </a:spcAft>
            </a:pP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MVC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components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in angular:</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Aft>
                <a:spcPts val="800"/>
              </a:spcAft>
              <a:buSzPts val="1000"/>
              <a:buFont typeface="Symbol" panose="05050102010706020507" pitchFamily="18" charset="2"/>
              <a:buChar char=""/>
              <a:tabLst>
                <a:tab pos="457200" algn="l"/>
              </a:tabLst>
            </a:pP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Model</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Models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are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properties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of a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scope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scopes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are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attached</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to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DOM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where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scope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properties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are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accessed</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through</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bindings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
            </a:r>
            <a:endParaRPr lang="es-MX" sz="20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Aft>
                <a:spcPts val="800"/>
              </a:spcAft>
              <a:buSzPts val="1000"/>
              <a:buFont typeface="Symbol" panose="05050102010706020507" pitchFamily="18" charset="2"/>
              <a:buChar char=""/>
              <a:tabLst>
                <a:tab pos="457200" algn="l"/>
              </a:tabLst>
            </a:pP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View —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template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(HTML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with</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data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bindings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that</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is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rendered</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into</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View.</a:t>
            </a:r>
            <a:endParaRPr lang="es-MX" sz="20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Aft>
                <a:spcPts val="800"/>
              </a:spcAft>
              <a:buSzPts val="1000"/>
              <a:buFont typeface="Symbol" panose="05050102010706020507" pitchFamily="18" charset="2"/>
              <a:buChar char=""/>
              <a:tabLst>
                <a:tab pos="457200" algn="l"/>
              </a:tabLst>
            </a:pP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Controller</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sz="1600"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ngController</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directive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specifies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Controller</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class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class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contains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business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logic</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behind</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application</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to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decorate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scope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with</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functions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and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values</a:t>
            </a:r>
            <a:endParaRPr lang="es-MX" sz="20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750"/>
              </a:spcBef>
              <a:spcAft>
                <a:spcPts val="750"/>
              </a:spcAft>
            </a:pP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Note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that</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you</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can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also</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attach</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controllers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to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DOM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by</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declaring</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it</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in a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route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definition</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via</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a:solidFill>
                  <a:srgbClr val="428BCA"/>
                </a:solidFill>
                <a:latin typeface="Helvetica" panose="020B0604020202020204" pitchFamily="34" charset="0"/>
                <a:ea typeface="Times New Roman" panose="02020603050405020304" pitchFamily="18" charset="0"/>
                <a:cs typeface="Times New Roman" panose="02020603050405020304" pitchFamily="18" charset="0"/>
                <a:hlinkClick r:id="rId3"/>
              </a:rPr>
              <a:t>$</a:t>
            </a:r>
            <a:r>
              <a:rPr lang="es-MX" dirty="0" err="1">
                <a:solidFill>
                  <a:srgbClr val="428BCA"/>
                </a:solidFill>
                <a:latin typeface="Helvetica" panose="020B0604020202020204" pitchFamily="34" charset="0"/>
                <a:ea typeface="Times New Roman" panose="02020603050405020304" pitchFamily="18" charset="0"/>
                <a:cs typeface="Times New Roman" panose="02020603050405020304" pitchFamily="18" charset="0"/>
                <a:hlinkClick r:id="rId3"/>
              </a:rPr>
              <a:t>route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service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common</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mistake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is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to declare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controller</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again</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using</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sz="1600"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ng-controller</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in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template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itself</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This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will</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cause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controller</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to be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attached</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and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executed</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twice</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2540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$route service</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sp>
        <p:nvSpPr>
          <p:cNvPr id="5" name="Rectangle 4"/>
          <p:cNvSpPr/>
          <p:nvPr/>
        </p:nvSpPr>
        <p:spPr>
          <a:xfrm>
            <a:off x="751175" y="1059246"/>
            <a:ext cx="6606480" cy="3506857"/>
          </a:xfrm>
          <a:prstGeom prst="rect">
            <a:avLst/>
          </a:prstGeom>
        </p:spPr>
        <p:txBody>
          <a:bodyPr wrap="square">
            <a:spAutoFit/>
          </a:bodyPr>
          <a:lstStyle/>
          <a:p>
            <a:pPr>
              <a:lnSpc>
                <a:spcPct val="107000"/>
              </a:lnSpc>
              <a:spcAft>
                <a:spcPts val="0"/>
              </a:spcAft>
            </a:pPr>
            <a:r>
              <a:rPr lang="en-US" sz="4800" kern="1800" dirty="0">
                <a:latin typeface="Open Sans"/>
                <a:ea typeface="Times New Roman" panose="02020603050405020304" pitchFamily="18" charset="0"/>
                <a:cs typeface="Times New Roman" panose="02020603050405020304" pitchFamily="18" charset="0"/>
              </a:rPr>
              <a:t>$route</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b="1" dirty="0">
                <a:solidFill>
                  <a:srgbClr val="999999"/>
                </a:solidFill>
                <a:latin typeface="Open Sans"/>
                <a:ea typeface="Times New Roman" panose="02020603050405020304" pitchFamily="18" charset="0"/>
                <a:cs typeface="Times New Roman" panose="02020603050405020304" pitchFamily="18" charset="0"/>
                <a:hlinkClick r:id="rId2"/>
              </a:rPr>
              <a:t>- $</a:t>
            </a:r>
            <a:r>
              <a:rPr lang="en-US" sz="2400" b="1" dirty="0" err="1">
                <a:solidFill>
                  <a:srgbClr val="999999"/>
                </a:solidFill>
                <a:latin typeface="Open Sans"/>
                <a:ea typeface="Times New Roman" panose="02020603050405020304" pitchFamily="18" charset="0"/>
                <a:cs typeface="Times New Roman" panose="02020603050405020304" pitchFamily="18" charset="0"/>
                <a:hlinkClick r:id="rId2"/>
              </a:rPr>
              <a:t>routeProvider</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b="1" dirty="0">
                <a:solidFill>
                  <a:srgbClr val="999999"/>
                </a:solidFill>
                <a:latin typeface="Open Sans"/>
                <a:ea typeface="Times New Roman" panose="02020603050405020304" pitchFamily="18" charset="0"/>
                <a:cs typeface="Times New Roman" panose="02020603050405020304" pitchFamily="18" charset="0"/>
              </a:rPr>
              <a:t>     - service in module </a:t>
            </a:r>
            <a:r>
              <a:rPr lang="en-US" sz="2400" b="1" dirty="0" err="1">
                <a:solidFill>
                  <a:srgbClr val="999999"/>
                </a:solidFill>
                <a:latin typeface="Open Sans"/>
                <a:ea typeface="Times New Roman" panose="02020603050405020304" pitchFamily="18" charset="0"/>
                <a:cs typeface="Times New Roman" panose="02020603050405020304" pitchFamily="18" charset="0"/>
                <a:hlinkClick r:id="rId3"/>
              </a:rPr>
              <a:t>ngRoute</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125"/>
              </a:spcBef>
              <a:spcAft>
                <a:spcPts val="1125"/>
              </a:spcAf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$route</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is used for deep-linking URLs to controllers and views (HTML partials). It watches </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$location.url()</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and tries to map the path to an existing route definition.</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75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Requires the </a:t>
            </a:r>
            <a:r>
              <a:rPr lang="en-US" sz="1600"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hlinkClick r:id="rId3"/>
              </a:rPr>
              <a:t>ngRoute</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module to be installed.</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75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You can define routes through </a:t>
            </a:r>
            <a:r>
              <a:rPr lang="en-US" dirty="0">
                <a:solidFill>
                  <a:srgbClr val="428BCA"/>
                </a:solidFill>
                <a:latin typeface="Helvetica" panose="020B0604020202020204" pitchFamily="34" charset="0"/>
                <a:ea typeface="Times New Roman" panose="02020603050405020304" pitchFamily="18" charset="0"/>
                <a:cs typeface="Times New Roman" panose="02020603050405020304" pitchFamily="18" charset="0"/>
                <a:hlinkClick r:id="rId2"/>
              </a:rPr>
              <a:t>$</a:t>
            </a:r>
            <a:r>
              <a:rPr lang="en-US" dirty="0" err="1">
                <a:solidFill>
                  <a:srgbClr val="428BCA"/>
                </a:solidFill>
                <a:latin typeface="Helvetica" panose="020B0604020202020204" pitchFamily="34" charset="0"/>
                <a:ea typeface="Times New Roman" panose="02020603050405020304" pitchFamily="18" charset="0"/>
                <a:cs typeface="Times New Roman" panose="02020603050405020304" pitchFamily="18" charset="0"/>
                <a:hlinkClick r:id="rId2"/>
              </a:rPr>
              <a:t>routeProvider</a:t>
            </a:r>
            <a:r>
              <a:rPr lang="en-US"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API.</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75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 </a:t>
            </a: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$route</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service is typically used in conjunction with the </a:t>
            </a:r>
            <a:r>
              <a:rPr lang="en-US" sz="1600"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hlinkClick r:id="rId4"/>
              </a:rPr>
              <a:t>ngView</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directive and the </a:t>
            </a: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hlinkClick r:id="rId5"/>
              </a:rPr>
              <a:t>$</a:t>
            </a:r>
            <a:r>
              <a:rPr lang="en-US" sz="1600"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hlinkClick r:id="rId5"/>
              </a:rPr>
              <a:t>routeParams</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service.</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4041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Ng-view directive (that is used in conjunction with the $route service)</a:t>
            </a:r>
            <a:endParaRPr lang="es-MX" dirty="0"/>
          </a:p>
        </p:txBody>
      </p:sp>
      <p:sp>
        <p:nvSpPr>
          <p:cNvPr id="3" name="Rectangle 2"/>
          <p:cNvSpPr/>
          <p:nvPr/>
        </p:nvSpPr>
        <p:spPr>
          <a:xfrm>
            <a:off x="179512" y="1041400"/>
            <a:ext cx="8568952" cy="5594545"/>
          </a:xfrm>
          <a:prstGeom prst="rect">
            <a:avLst/>
          </a:prstGeom>
        </p:spPr>
        <p:txBody>
          <a:bodyPr wrap="square">
            <a:spAutoFit/>
          </a:bodyPr>
          <a:lstStyle/>
          <a:p>
            <a:pPr>
              <a:spcAft>
                <a:spcPts val="0"/>
              </a:spcAft>
            </a:pPr>
            <a:r>
              <a:rPr lang="es-MX" sz="4800" dirty="0" err="1">
                <a:latin typeface="Open Sans"/>
                <a:ea typeface="Times New Roman" panose="02020603050405020304" pitchFamily="18" charset="0"/>
              </a:rPr>
              <a:t>ngView</a:t>
            </a:r>
            <a:endParaRPr lang="es-MX" sz="4400" b="1" dirty="0">
              <a:latin typeface="Times New Roman" panose="02020603050405020304" pitchFamily="18" charset="0"/>
              <a:ea typeface="Times New Roman" panose="02020603050405020304" pitchFamily="18" charset="0"/>
            </a:endParaRPr>
          </a:p>
          <a:p>
            <a:pPr>
              <a:lnSpc>
                <a:spcPct val="107000"/>
              </a:lnSpc>
              <a:spcAft>
                <a:spcPts val="0"/>
              </a:spcAft>
            </a:pPr>
            <a:r>
              <a:rPr lang="es-MX" sz="2000" b="1" dirty="0">
                <a:solidFill>
                  <a:srgbClr val="999999"/>
                </a:solidFill>
                <a:latin typeface="Open Sans"/>
                <a:ea typeface="Calibri" panose="020F0502020204030204" pitchFamily="34" charset="0"/>
                <a:cs typeface="Times New Roman" panose="02020603050405020304" pitchFamily="18" charset="0"/>
              </a:rPr>
              <a:t>- </a:t>
            </a:r>
            <a:r>
              <a:rPr lang="es-MX" sz="2000" b="1" dirty="0" err="1">
                <a:solidFill>
                  <a:srgbClr val="999999"/>
                </a:solidFill>
                <a:latin typeface="Open Sans"/>
                <a:ea typeface="Calibri" panose="020F0502020204030204" pitchFamily="34" charset="0"/>
                <a:cs typeface="Times New Roman" panose="02020603050405020304" pitchFamily="18" charset="0"/>
              </a:rPr>
              <a:t>directive</a:t>
            </a:r>
            <a:r>
              <a:rPr lang="es-MX" sz="2000" b="1" dirty="0">
                <a:solidFill>
                  <a:srgbClr val="999999"/>
                </a:solidFill>
                <a:latin typeface="Open Sans"/>
                <a:ea typeface="Calibri" panose="020F0502020204030204" pitchFamily="34" charset="0"/>
                <a:cs typeface="Times New Roman" panose="02020603050405020304" pitchFamily="18" charset="0"/>
              </a:rPr>
              <a:t> in module </a:t>
            </a:r>
            <a:r>
              <a:rPr lang="es-MX" sz="2000" b="1" u="sng" dirty="0" err="1">
                <a:solidFill>
                  <a:srgbClr val="999999"/>
                </a:solidFill>
                <a:latin typeface="Open Sans"/>
                <a:ea typeface="Calibri" panose="020F0502020204030204" pitchFamily="34" charset="0"/>
                <a:cs typeface="Times New Roman" panose="02020603050405020304" pitchFamily="18" charset="0"/>
                <a:hlinkClick r:id="rId2"/>
              </a:rPr>
              <a:t>ngRoute</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spcBef>
                <a:spcPts val="1500"/>
              </a:spcBef>
              <a:spcAft>
                <a:spcPts val="750"/>
              </a:spcAft>
            </a:pPr>
            <a:r>
              <a:rPr lang="es-MX" sz="4800" dirty="0" err="1">
                <a:solidFill>
                  <a:srgbClr val="333333"/>
                </a:solidFill>
                <a:latin typeface="Open Sans"/>
                <a:ea typeface="Times New Roman" panose="02020603050405020304" pitchFamily="18" charset="0"/>
                <a:cs typeface="Helvetica" panose="020B0604020202020204" pitchFamily="34" charset="0"/>
              </a:rPr>
              <a:t>Overview</a:t>
            </a:r>
            <a:endParaRPr lang="es-MX" sz="4400" b="1" dirty="0">
              <a:latin typeface="Times New Roman" panose="02020603050405020304" pitchFamily="18" charset="0"/>
              <a:ea typeface="Times New Roman" panose="02020603050405020304" pitchFamily="18" charset="0"/>
            </a:endParaRPr>
          </a:p>
          <a:p>
            <a:pPr>
              <a:lnSpc>
                <a:spcPts val="1500"/>
              </a:lnSpc>
              <a:spcAft>
                <a:spcPts val="750"/>
              </a:spcAft>
            </a:pPr>
            <a:r>
              <a:rPr lang="en-US" sz="1600" dirty="0" err="1">
                <a:solidFill>
                  <a:srgbClr val="333333"/>
                </a:solidFill>
                <a:latin typeface="Consolas" panose="020B0609020204030204" pitchFamily="49" charset="0"/>
                <a:ea typeface="Times New Roman" panose="02020603050405020304" pitchFamily="18" charset="0"/>
              </a:rPr>
              <a:t>ngView</a:t>
            </a:r>
            <a:r>
              <a:rPr lang="en-US" dirty="0">
                <a:solidFill>
                  <a:srgbClr val="333333"/>
                </a:solidFill>
                <a:latin typeface="Helvetica" panose="020B0604020202020204" pitchFamily="34" charset="0"/>
                <a:ea typeface="Times New Roman" panose="02020603050405020304" pitchFamily="18" charset="0"/>
              </a:rPr>
              <a:t> is a directive that complements the </a:t>
            </a:r>
            <a:r>
              <a:rPr lang="en-US" u="sng" dirty="0">
                <a:solidFill>
                  <a:srgbClr val="428BCA"/>
                </a:solidFill>
                <a:latin typeface="Helvetica" panose="020B0604020202020204" pitchFamily="34" charset="0"/>
                <a:ea typeface="Times New Roman" panose="02020603050405020304" pitchFamily="18" charset="0"/>
                <a:hlinkClick r:id="rId3"/>
              </a:rPr>
              <a:t>$route</a:t>
            </a:r>
            <a:r>
              <a:rPr lang="en-US" dirty="0">
                <a:solidFill>
                  <a:srgbClr val="333333"/>
                </a:solidFill>
                <a:latin typeface="Helvetica" panose="020B0604020202020204" pitchFamily="34" charset="0"/>
                <a:ea typeface="Times New Roman" panose="02020603050405020304" pitchFamily="18" charset="0"/>
              </a:rPr>
              <a:t> service by including the rendered template of the current route into the main layout (</a:t>
            </a:r>
            <a:r>
              <a:rPr lang="en-US" sz="1600" dirty="0">
                <a:solidFill>
                  <a:srgbClr val="333333"/>
                </a:solidFill>
                <a:latin typeface="Consolas" panose="020B0609020204030204" pitchFamily="49" charset="0"/>
                <a:ea typeface="Times New Roman" panose="02020603050405020304" pitchFamily="18" charset="0"/>
              </a:rPr>
              <a:t>index.html</a:t>
            </a:r>
            <a:r>
              <a:rPr lang="en-US" dirty="0">
                <a:solidFill>
                  <a:srgbClr val="333333"/>
                </a:solidFill>
                <a:latin typeface="Helvetica" panose="020B0604020202020204" pitchFamily="34" charset="0"/>
                <a:ea typeface="Times New Roman" panose="02020603050405020304" pitchFamily="18" charset="0"/>
              </a:rPr>
              <a:t>) file. Every time the current route changes, the included view changes with it according to the configuration of the </a:t>
            </a:r>
            <a:r>
              <a:rPr lang="en-US" sz="1600" dirty="0">
                <a:solidFill>
                  <a:srgbClr val="333333"/>
                </a:solidFill>
                <a:latin typeface="Consolas" panose="020B0609020204030204" pitchFamily="49" charset="0"/>
                <a:ea typeface="Times New Roman" panose="02020603050405020304" pitchFamily="18" charset="0"/>
              </a:rPr>
              <a:t>$</a:t>
            </a:r>
            <a:r>
              <a:rPr lang="en-US" sz="1600" dirty="0" err="1">
                <a:solidFill>
                  <a:srgbClr val="333333"/>
                </a:solidFill>
                <a:latin typeface="Consolas" panose="020B0609020204030204" pitchFamily="49" charset="0"/>
                <a:ea typeface="Times New Roman" panose="02020603050405020304" pitchFamily="18" charset="0"/>
              </a:rPr>
              <a:t>route</a:t>
            </a:r>
            <a:r>
              <a:rPr lang="en-US" dirty="0" err="1">
                <a:solidFill>
                  <a:srgbClr val="333333"/>
                </a:solidFill>
                <a:latin typeface="Helvetica" panose="020B0604020202020204" pitchFamily="34" charset="0"/>
                <a:ea typeface="Times New Roman" panose="02020603050405020304" pitchFamily="18" charset="0"/>
              </a:rPr>
              <a:t>service</a:t>
            </a:r>
            <a:r>
              <a:rPr lang="en-US" dirty="0">
                <a:solidFill>
                  <a:srgbClr val="333333"/>
                </a:solidFill>
                <a:latin typeface="Helvetica" panose="020B0604020202020204" pitchFamily="34" charset="0"/>
                <a:ea typeface="Times New Roman" panose="02020603050405020304" pitchFamily="18" charset="0"/>
              </a:rPr>
              <a:t>.</a:t>
            </a:r>
            <a:endParaRPr lang="es-MX" sz="2400" dirty="0">
              <a:latin typeface="Times New Roman" panose="02020603050405020304" pitchFamily="18" charset="0"/>
              <a:ea typeface="Times New Roman" panose="02020603050405020304" pitchFamily="18" charset="0"/>
            </a:endParaRPr>
          </a:p>
          <a:p>
            <a:pPr>
              <a:lnSpc>
                <a:spcPts val="1500"/>
              </a:lnSpc>
              <a:spcAft>
                <a:spcPts val="750"/>
              </a:spcAft>
            </a:pPr>
            <a:r>
              <a:rPr lang="en-US" dirty="0">
                <a:solidFill>
                  <a:srgbClr val="333333"/>
                </a:solidFill>
                <a:latin typeface="Helvetica" panose="020B0604020202020204" pitchFamily="34" charset="0"/>
                <a:ea typeface="Times New Roman" panose="02020603050405020304" pitchFamily="18" charset="0"/>
              </a:rPr>
              <a:t>Requires the </a:t>
            </a:r>
            <a:r>
              <a:rPr lang="en-US" sz="1600" dirty="0" err="1">
                <a:solidFill>
                  <a:srgbClr val="333333"/>
                </a:solidFill>
                <a:latin typeface="Consolas" panose="020B0609020204030204" pitchFamily="49" charset="0"/>
                <a:ea typeface="Times New Roman" panose="02020603050405020304" pitchFamily="18" charset="0"/>
                <a:hlinkClick r:id="rId2"/>
              </a:rPr>
              <a:t>ngRoute</a:t>
            </a:r>
            <a:r>
              <a:rPr lang="en-US" dirty="0">
                <a:solidFill>
                  <a:srgbClr val="333333"/>
                </a:solidFill>
                <a:latin typeface="Helvetica" panose="020B0604020202020204" pitchFamily="34" charset="0"/>
                <a:ea typeface="Times New Roman" panose="02020603050405020304" pitchFamily="18" charset="0"/>
              </a:rPr>
              <a:t> module to be installed.</a:t>
            </a:r>
            <a:endParaRPr lang="es-MX" sz="2400" dirty="0">
              <a:latin typeface="Times New Roman" panose="02020603050405020304" pitchFamily="18" charset="0"/>
              <a:ea typeface="Times New Roman" panose="02020603050405020304" pitchFamily="18" charset="0"/>
            </a:endParaRPr>
          </a:p>
          <a:p>
            <a:pPr>
              <a:lnSpc>
                <a:spcPct val="107000"/>
              </a:lnSpc>
              <a:spcBef>
                <a:spcPts val="2250"/>
              </a:spcBef>
              <a:spcAft>
                <a:spcPts val="750"/>
              </a:spcAft>
            </a:pPr>
            <a:r>
              <a:rPr lang="es-MX" sz="4400" b="1" dirty="0" err="1">
                <a:solidFill>
                  <a:srgbClr val="333333"/>
                </a:solidFill>
                <a:latin typeface="Open Sans"/>
                <a:ea typeface="Times New Roman" panose="02020603050405020304" pitchFamily="18" charset="0"/>
                <a:cs typeface="Helvetica" panose="020B0604020202020204" pitchFamily="34" charset="0"/>
              </a:rPr>
              <a:t>Directive</a:t>
            </a:r>
            <a:r>
              <a:rPr lang="es-MX" sz="4400" b="1" dirty="0">
                <a:solidFill>
                  <a:srgbClr val="333333"/>
                </a:solidFill>
                <a:latin typeface="Open Sans"/>
                <a:ea typeface="Times New Roman" panose="02020603050405020304" pitchFamily="18" charset="0"/>
                <a:cs typeface="Helvetica" panose="020B0604020202020204" pitchFamily="34" charset="0"/>
              </a:rPr>
              <a:t> </a:t>
            </a:r>
            <a:r>
              <a:rPr lang="es-MX" sz="4400" b="1" dirty="0" err="1">
                <a:solidFill>
                  <a:srgbClr val="333333"/>
                </a:solidFill>
                <a:latin typeface="Open Sans"/>
                <a:ea typeface="Times New Roman" panose="02020603050405020304" pitchFamily="18" charset="0"/>
                <a:cs typeface="Helvetica" panose="020B0604020202020204" pitchFamily="34" charset="0"/>
              </a:rPr>
              <a:t>Info</a:t>
            </a:r>
            <a:endParaRPr lang="es-MX" sz="2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ts val="1500"/>
              </a:lnSpc>
              <a:spcAft>
                <a:spcPts val="800"/>
              </a:spcAft>
              <a:buSzPts val="1000"/>
              <a:buFont typeface="Symbol" panose="05050102010706020507" pitchFamily="18" charset="2"/>
              <a:buChar char=""/>
              <a:tabLst>
                <a:tab pos="457200" algn="l"/>
              </a:tabLst>
            </a:pPr>
            <a:r>
              <a:rPr lang="en-US" dirty="0">
                <a:solidFill>
                  <a:srgbClr val="333333"/>
                </a:solidFill>
                <a:latin typeface="Helvetica" panose="020B0604020202020204" pitchFamily="34" charset="0"/>
                <a:ea typeface="Calibri" panose="020F0502020204030204" pitchFamily="34" charset="0"/>
                <a:cs typeface="Times New Roman" panose="02020603050405020304" pitchFamily="18" charset="0"/>
              </a:rPr>
              <a:t>This directive creates new scope.</a:t>
            </a:r>
            <a:endParaRPr lang="es-MX" sz="20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Aft>
                <a:spcPts val="800"/>
              </a:spcAft>
              <a:buSzPts val="1000"/>
              <a:buFont typeface="Symbol" panose="05050102010706020507" pitchFamily="18" charset="2"/>
              <a:buChar char=""/>
              <a:tabLst>
                <a:tab pos="457200" algn="l"/>
              </a:tabLst>
            </a:pPr>
            <a:r>
              <a:rPr lang="en-US" dirty="0">
                <a:solidFill>
                  <a:srgbClr val="333333"/>
                </a:solidFill>
                <a:latin typeface="Helvetica" panose="020B0604020202020204" pitchFamily="34" charset="0"/>
                <a:ea typeface="Calibri" panose="020F0502020204030204" pitchFamily="34" charset="0"/>
                <a:cs typeface="Times New Roman" panose="02020603050405020304" pitchFamily="18" charset="0"/>
              </a:rPr>
              <a:t>This directive executes at priority level 400.</a:t>
            </a:r>
            <a:endParaRPr lang="es-MX" sz="20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 </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9612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(conceptual map)</a:t>
            </a:r>
            <a:endParaRPr lang="es-MX" dirty="0"/>
          </a:p>
        </p:txBody>
      </p:sp>
      <p:pic>
        <p:nvPicPr>
          <p:cNvPr id="4" name="Picture 3"/>
          <p:cNvPicPr>
            <a:picLocks noChangeAspect="1"/>
          </p:cNvPicPr>
          <p:nvPr/>
        </p:nvPicPr>
        <p:blipFill>
          <a:blip r:embed="rId2"/>
          <a:stretch>
            <a:fillRect/>
          </a:stretch>
        </p:blipFill>
        <p:spPr>
          <a:xfrm>
            <a:off x="683568" y="1484784"/>
            <a:ext cx="6515100" cy="3705225"/>
          </a:xfrm>
          <a:prstGeom prst="rect">
            <a:avLst/>
          </a:prstGeom>
        </p:spPr>
      </p:pic>
    </p:spTree>
    <p:extLst>
      <p:ext uri="{BB962C8B-B14F-4D97-AF65-F5344CB8AC3E}">
        <p14:creationId xmlns:p14="http://schemas.microsoft.com/office/powerpoint/2010/main" val="2220458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http://purl.org/dc/elements/1.1/"/>
    <ds:schemaRef ds:uri="http://schemas.microsoft.com/office/2006/metadata/properties"/>
    <ds:schemaRef ds:uri="http://schemas.openxmlformats.org/package/2006/metadata/core-properties"/>
    <ds:schemaRef ds:uri="90e5e253-50b2-47e0-ab40-088f51eedbac"/>
    <ds:schemaRef ds:uri="http://purl.org/dc/dcmitype/"/>
    <ds:schemaRef ds:uri="http://schemas.microsoft.com/office/infopath/2007/PartnerControls"/>
    <ds:schemaRef ds:uri="http://purl.org/dc/term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430</TotalTime>
  <Words>676</Words>
  <Application>Microsoft Office PowerPoint</Application>
  <PresentationFormat>On-screen Show (4:3)</PresentationFormat>
  <Paragraphs>113</Paragraphs>
  <Slides>15</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ＭＳ Ｐゴシック</vt:lpstr>
      <vt:lpstr>Arial</vt:lpstr>
      <vt:lpstr>Arial Rounded MT Bold</vt:lpstr>
      <vt:lpstr>Calibri</vt:lpstr>
      <vt:lpstr>Calibri Light</vt:lpstr>
      <vt:lpstr>Consolas</vt:lpstr>
      <vt:lpstr>Helvetica</vt:lpstr>
      <vt:lpstr>Lucida Grande</vt:lpstr>
      <vt:lpstr>Open Sans</vt:lpstr>
      <vt:lpstr>Rockwell</vt:lpstr>
      <vt:lpstr>Symbol</vt:lpstr>
      <vt:lpstr>Times New Roman</vt:lpstr>
      <vt:lpstr>PPT_InternalTemplate_EN_2015</vt:lpstr>
      <vt:lpstr>Original_Logo/ Upper layout</vt:lpstr>
      <vt:lpstr>AngularJS</vt:lpstr>
      <vt:lpstr>Disclaimer</vt:lpstr>
      <vt:lpstr>What are Scopes?</vt:lpstr>
      <vt:lpstr>What are Controllers?</vt:lpstr>
      <vt:lpstr>More about controllers</vt:lpstr>
      <vt:lpstr>ng-controller directive</vt:lpstr>
      <vt:lpstr>$route service</vt:lpstr>
      <vt:lpstr>Ng-view directive (that is used in conjunction with the $route service)</vt:lpstr>
      <vt:lpstr>Controllers (conceptual map)</vt:lpstr>
      <vt:lpstr>Exercises</vt:lpstr>
      <vt:lpstr>Exercises</vt:lpstr>
      <vt:lpstr>Exam</vt:lpstr>
      <vt:lpstr>Exam solution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Jose Francisco Gonzalez Avila</dc:creator>
  <cp:lastModifiedBy>Jose Francisco Gonzalez Avila</cp:lastModifiedBy>
  <cp:revision>23</cp:revision>
  <dcterms:created xsi:type="dcterms:W3CDTF">2015-08-06T04:55:31Z</dcterms:created>
  <dcterms:modified xsi:type="dcterms:W3CDTF">2015-08-06T21:51:34Z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