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4"/>
  </p:notesMasterIdLst>
  <p:handoutMasterIdLst>
    <p:handoutMasterId r:id="rId25"/>
  </p:handoutMasterIdLst>
  <p:sldIdLst>
    <p:sldId id="290" r:id="rId6"/>
    <p:sldId id="295" r:id="rId7"/>
    <p:sldId id="307" r:id="rId8"/>
    <p:sldId id="332" r:id="rId9"/>
    <p:sldId id="334" r:id="rId10"/>
    <p:sldId id="336" r:id="rId11"/>
    <p:sldId id="337" r:id="rId12"/>
    <p:sldId id="341" r:id="rId13"/>
    <p:sldId id="331" r:id="rId14"/>
    <p:sldId id="333" r:id="rId15"/>
    <p:sldId id="335" r:id="rId16"/>
    <p:sldId id="338" r:id="rId17"/>
    <p:sldId id="340" r:id="rId18"/>
    <p:sldId id="342" r:id="rId19"/>
    <p:sldId id="343" r:id="rId20"/>
    <p:sldId id="288" r:id="rId21"/>
    <p:sldId id="330" r:id="rId22"/>
    <p:sldId id="294"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4" autoAdjust="0"/>
    <p:restoredTop sz="94660"/>
  </p:normalViewPr>
  <p:slideViewPr>
    <p:cSldViewPr>
      <p:cViewPr varScale="1">
        <p:scale>
          <a:sx n="70" d="100"/>
          <a:sy n="70" d="100"/>
        </p:scale>
        <p:origin x="162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11/08/2015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11/08/2015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ngularjs.org/api/ng/directive/ngSubmit" TargetMode="External"/><Relationship Id="rId2" Type="http://schemas.openxmlformats.org/officeDocument/2006/relationships/hyperlink" Target="https://docs.angularjs.org/guide/forms"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mailto:Josef.Gonzalez@softtek.com" TargetMode="External"/><Relationship Id="rId2" Type="http://schemas.openxmlformats.org/officeDocument/2006/relationships/hyperlink" Target="mailto:Jorge.gonzalezm@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Text Placeholder 2"/>
          <p:cNvSpPr>
            <a:spLocks noGrp="1"/>
          </p:cNvSpPr>
          <p:nvPr>
            <p:ph type="body" sz="quarter" idx="11"/>
          </p:nvPr>
        </p:nvSpPr>
        <p:spPr/>
        <p:txBody>
          <a:bodyPr/>
          <a:lstStyle/>
          <a:p>
            <a:r>
              <a:rPr lang="en-US" dirty="0" smtClean="0"/>
              <a:t>Forms</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EXERCISE </a:t>
            </a:r>
            <a:r>
              <a:rPr lang="en-US" b="1" dirty="0" smtClean="0"/>
              <a:t>3</a:t>
            </a:r>
            <a:r>
              <a:rPr lang="en-US" dirty="0" smtClean="0"/>
              <a:t>:  </a:t>
            </a:r>
            <a:r>
              <a:rPr lang="en-US" dirty="0"/>
              <a:t>Open the </a:t>
            </a:r>
            <a:r>
              <a:rPr lang="en-US" dirty="0"/>
              <a:t>4_FORMS_EXERCISE_3.html </a:t>
            </a:r>
            <a:r>
              <a:rPr lang="en-US" dirty="0"/>
              <a:t>file in chrome.  Review the code.  You should gain the following understanding:</a:t>
            </a:r>
          </a:p>
          <a:p>
            <a:pPr lvl="1"/>
            <a:r>
              <a:rPr lang="en-US" dirty="0" smtClean="0"/>
              <a:t>How &lt;form&gt;.&lt;</a:t>
            </a:r>
            <a:r>
              <a:rPr lang="en-US" dirty="0" err="1" smtClean="0"/>
              <a:t>controlname</a:t>
            </a:r>
            <a:r>
              <a:rPr lang="en-US" dirty="0" smtClean="0"/>
              <a:t>&gt;.$touched let us know if a control has already had any kind of interaction with the user (i.e. in case of an input text box, whether the user has clicked on it for instance);</a:t>
            </a:r>
          </a:p>
          <a:p>
            <a:pPr lvl="1"/>
            <a:r>
              <a:rPr lang="en-US" dirty="0" smtClean="0"/>
              <a:t>How &lt;form&gt;.$submitted let us know if the form has been submitted;</a:t>
            </a:r>
          </a:p>
          <a:p>
            <a:pPr lvl="1"/>
            <a:r>
              <a:rPr lang="en-US" dirty="0" smtClean="0"/>
              <a:t>How controls marked with </a:t>
            </a:r>
            <a:r>
              <a:rPr lang="es-MX" dirty="0" smtClean="0"/>
              <a:t>“</a:t>
            </a:r>
            <a:r>
              <a:rPr lang="es-MX" dirty="0" err="1" smtClean="0"/>
              <a:t>required</a:t>
            </a:r>
            <a:r>
              <a:rPr lang="es-MX" dirty="0" smtClean="0"/>
              <a:t>”</a:t>
            </a:r>
            <a:r>
              <a:rPr lang="en-US" dirty="0" smtClean="0"/>
              <a:t> wil</a:t>
            </a:r>
            <a:r>
              <a:rPr lang="en-US" dirty="0" smtClean="0"/>
              <a:t>l prevent the form from getting submitted if at least one of these controls is marked as invalid by angular (i.e. if an email type has an invalid email and it is marked as submitted, the form won’t be submitted;</a:t>
            </a:r>
          </a:p>
          <a:p>
            <a:pPr lvl="1"/>
            <a:r>
              <a:rPr lang="en-US" dirty="0" smtClean="0"/>
              <a:t>How the ng-show directive shows content if the expression associated with it evaluates to true.</a:t>
            </a:r>
          </a:p>
          <a:p>
            <a:pPr lvl="1"/>
            <a:endParaRPr lang="en-US" dirty="0" smtClean="0"/>
          </a:p>
          <a:p>
            <a:pPr lvl="1"/>
            <a:endParaRPr lang="en-US" dirty="0"/>
          </a:p>
          <a:p>
            <a:pPr lvl="1"/>
            <a:endParaRPr lang="en-US" dirty="0"/>
          </a:p>
          <a:p>
            <a:endParaRPr lang="en-US" dirty="0" smtClean="0"/>
          </a:p>
        </p:txBody>
      </p:sp>
      <p:sp>
        <p:nvSpPr>
          <p:cNvPr id="3" name="Title 2"/>
          <p:cNvSpPr>
            <a:spLocks noGrp="1"/>
          </p:cNvSpPr>
          <p:nvPr>
            <p:ph type="title"/>
          </p:nvPr>
        </p:nvSpPr>
        <p:spPr/>
        <p:txBody>
          <a:bodyPr/>
          <a:lstStyle/>
          <a:p>
            <a:r>
              <a:rPr lang="en-US" dirty="0" smtClean="0"/>
              <a:t>Exercises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spTree>
    <p:extLst>
      <p:ext uri="{BB962C8B-B14F-4D97-AF65-F5344CB8AC3E}">
        <p14:creationId xmlns:p14="http://schemas.microsoft.com/office/powerpoint/2010/main" val="458578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EXERCISE </a:t>
            </a:r>
            <a:r>
              <a:rPr lang="en-US" b="1" dirty="0" smtClean="0"/>
              <a:t>4</a:t>
            </a:r>
            <a:r>
              <a:rPr lang="en-US" dirty="0" smtClean="0"/>
              <a:t>:  </a:t>
            </a:r>
            <a:r>
              <a:rPr lang="en-US" dirty="0"/>
              <a:t>Open the </a:t>
            </a:r>
            <a:r>
              <a:rPr lang="en-US" dirty="0"/>
              <a:t>4_FORMS_EXERCISE_4.html </a:t>
            </a:r>
            <a:r>
              <a:rPr lang="en-US" dirty="0"/>
              <a:t>file in chrome.  Review the code.  You should gain the following understanding:</a:t>
            </a:r>
          </a:p>
          <a:p>
            <a:pPr lvl="1"/>
            <a:r>
              <a:rPr lang="en-US" dirty="0" smtClean="0"/>
              <a:t>How individual controls have changed the way they propagate changes to the model;  default consists in automatic changes, but updates can be applied on a particular event control such as on blur, or updates can be delayed by x number of milliseconds.</a:t>
            </a:r>
          </a:p>
          <a:p>
            <a:pPr lvl="1"/>
            <a:endParaRPr lang="en-US" dirty="0" smtClean="0"/>
          </a:p>
          <a:p>
            <a:pPr lvl="1"/>
            <a:endParaRPr lang="en-US" dirty="0"/>
          </a:p>
          <a:p>
            <a:pPr lvl="1"/>
            <a:endParaRPr lang="en-US" dirty="0"/>
          </a:p>
          <a:p>
            <a:endParaRPr lang="en-US" dirty="0" smtClean="0"/>
          </a:p>
        </p:txBody>
      </p:sp>
      <p:sp>
        <p:nvSpPr>
          <p:cNvPr id="3" name="Title 2"/>
          <p:cNvSpPr>
            <a:spLocks noGrp="1"/>
          </p:cNvSpPr>
          <p:nvPr>
            <p:ph type="title"/>
          </p:nvPr>
        </p:nvSpPr>
        <p:spPr/>
        <p:txBody>
          <a:bodyPr/>
          <a:lstStyle/>
          <a:p>
            <a:r>
              <a:rPr lang="en-US" dirty="0" smtClean="0"/>
              <a:t>Exercises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spTree>
    <p:extLst>
      <p:ext uri="{BB962C8B-B14F-4D97-AF65-F5344CB8AC3E}">
        <p14:creationId xmlns:p14="http://schemas.microsoft.com/office/powerpoint/2010/main" val="4283810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EXERCISE 5</a:t>
            </a:r>
            <a:r>
              <a:rPr lang="en-US" dirty="0" smtClean="0"/>
              <a:t>:  </a:t>
            </a:r>
            <a:r>
              <a:rPr lang="en-US" dirty="0"/>
              <a:t>Open the 4_FORMS_EXERCISE_5.html file in chrome.  Review the code.  You should gain the following understanding:</a:t>
            </a:r>
          </a:p>
          <a:p>
            <a:pPr lvl="1"/>
            <a:r>
              <a:rPr lang="en-US" dirty="0"/>
              <a:t>How </a:t>
            </a:r>
            <a:r>
              <a:rPr lang="en-US" dirty="0" smtClean="0"/>
              <a:t>you can create directives that customize the validations that are applied at the &lt;input type</a:t>
            </a:r>
            <a:r>
              <a:rPr lang="es-MX" dirty="0" smtClean="0"/>
              <a:t>=“</a:t>
            </a:r>
            <a:r>
              <a:rPr lang="es-MX" dirty="0" err="1" smtClean="0"/>
              <a:t>number</a:t>
            </a:r>
            <a:r>
              <a:rPr lang="es-MX" dirty="0" smtClean="0"/>
              <a:t>”</a:t>
            </a:r>
            <a:r>
              <a:rPr lang="en-US" dirty="0" smtClean="0"/>
              <a:t>&gt; and &lt;input type</a:t>
            </a:r>
            <a:r>
              <a:rPr lang="es-MX" dirty="0" smtClean="0"/>
              <a:t>=“</a:t>
            </a:r>
            <a:r>
              <a:rPr lang="es-MX" dirty="0" err="1" smtClean="0"/>
              <a:t>text</a:t>
            </a:r>
            <a:r>
              <a:rPr lang="es-MX" dirty="0" smtClean="0"/>
              <a:t>”</a:t>
            </a:r>
            <a:r>
              <a:rPr lang="en-US" dirty="0" smtClean="0"/>
              <a:t>&gt; standard angular controls.  These directives are used as follows &lt;input type</a:t>
            </a:r>
            <a:r>
              <a:rPr lang="es-MX" dirty="0" smtClean="0"/>
              <a:t>=“</a:t>
            </a:r>
            <a:r>
              <a:rPr lang="es-MX" dirty="0" err="1" smtClean="0"/>
              <a:t>number</a:t>
            </a:r>
            <a:r>
              <a:rPr lang="es-MX" dirty="0" smtClean="0"/>
              <a:t>” </a:t>
            </a:r>
            <a:r>
              <a:rPr lang="en-US" dirty="0" err="1" smtClean="0"/>
              <a:t>directivename</a:t>
            </a:r>
            <a:r>
              <a:rPr lang="en-US" dirty="0" smtClean="0"/>
              <a:t>&gt; and &lt;input type=“text” </a:t>
            </a:r>
            <a:r>
              <a:rPr lang="en-US" dirty="0" err="1" smtClean="0"/>
              <a:t>directivename</a:t>
            </a:r>
            <a:r>
              <a:rPr lang="en-US" dirty="0" smtClean="0"/>
              <a:t>&gt;;</a:t>
            </a:r>
          </a:p>
          <a:p>
            <a:pPr lvl="1"/>
            <a:r>
              <a:rPr lang="en-US" dirty="0" smtClean="0"/>
              <a:t>How you can add functions to the $validators object (each function in the $validators object receives the </a:t>
            </a:r>
            <a:r>
              <a:rPr lang="en-US" dirty="0" err="1" smtClean="0"/>
              <a:t>modelValue</a:t>
            </a:r>
            <a:r>
              <a:rPr lang="en-US" dirty="0" smtClean="0"/>
              <a:t> and the </a:t>
            </a:r>
            <a:r>
              <a:rPr lang="en-US" dirty="0" err="1" smtClean="0"/>
              <a:t>viewValue</a:t>
            </a:r>
            <a:r>
              <a:rPr lang="en-US" dirty="0" smtClean="0"/>
              <a:t> as parameters).  These functions are executed automatically by angular every time the input changes or whenever the model changes.  Failed validations are stored in </a:t>
            </a:r>
            <a:r>
              <a:rPr lang="en-US" dirty="0" err="1" smtClean="0"/>
              <a:t>ngModelController</a:t>
            </a:r>
            <a:r>
              <a:rPr lang="en-US" dirty="0" smtClean="0"/>
              <a:t>.$error.</a:t>
            </a:r>
          </a:p>
          <a:p>
            <a:pPr lvl="1"/>
            <a:r>
              <a:rPr lang="en-US" dirty="0" smtClean="0"/>
              <a:t>How you can add functions to the $</a:t>
            </a:r>
            <a:r>
              <a:rPr lang="en-US" dirty="0" err="1" smtClean="0"/>
              <a:t>anyncValidators</a:t>
            </a:r>
            <a:r>
              <a:rPr lang="en-US" dirty="0" smtClean="0"/>
              <a:t> object which handles asynchronous validations, such as making an $http request to the backend. These functions must return a promise that must be resolved when valid or rejected when invalid.  In progress </a:t>
            </a:r>
            <a:r>
              <a:rPr lang="en-US" dirty="0" err="1" smtClean="0"/>
              <a:t>async</a:t>
            </a:r>
            <a:r>
              <a:rPr lang="en-US" dirty="0" smtClean="0"/>
              <a:t> validations are stored by key in </a:t>
            </a:r>
            <a:r>
              <a:rPr lang="en-US" dirty="0" err="1" smtClean="0"/>
              <a:t>ngModelController</a:t>
            </a:r>
            <a:r>
              <a:rPr lang="en-US" dirty="0" smtClean="0"/>
              <a:t>.$pending.</a:t>
            </a:r>
          </a:p>
          <a:p>
            <a:pPr lvl="1"/>
            <a:endParaRPr lang="en-US" dirty="0"/>
          </a:p>
          <a:p>
            <a:pPr lvl="1"/>
            <a:endParaRPr lang="en-US" dirty="0"/>
          </a:p>
          <a:p>
            <a:endParaRPr lang="en-US" dirty="0" smtClean="0"/>
          </a:p>
        </p:txBody>
      </p:sp>
      <p:sp>
        <p:nvSpPr>
          <p:cNvPr id="3" name="Title 2"/>
          <p:cNvSpPr>
            <a:spLocks noGrp="1"/>
          </p:cNvSpPr>
          <p:nvPr>
            <p:ph type="title"/>
          </p:nvPr>
        </p:nvSpPr>
        <p:spPr/>
        <p:txBody>
          <a:bodyPr/>
          <a:lstStyle/>
          <a:p>
            <a:r>
              <a:rPr lang="en-US" dirty="0" smtClean="0"/>
              <a:t>Exercises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12</a:t>
            </a:fld>
            <a:endParaRPr lang="en-US" noProof="0"/>
          </a:p>
        </p:txBody>
      </p:sp>
    </p:spTree>
    <p:extLst>
      <p:ext uri="{BB962C8B-B14F-4D97-AF65-F5344CB8AC3E}">
        <p14:creationId xmlns:p14="http://schemas.microsoft.com/office/powerpoint/2010/main" val="3545827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EXERCISE 6</a:t>
            </a:r>
            <a:r>
              <a:rPr lang="en-US" dirty="0" smtClean="0"/>
              <a:t>:  </a:t>
            </a:r>
            <a:r>
              <a:rPr lang="en-US" dirty="0"/>
              <a:t>Open the </a:t>
            </a:r>
            <a:r>
              <a:rPr lang="en-US" dirty="0" smtClean="0"/>
              <a:t>4_FORMS_EXERCISE_6.html </a:t>
            </a:r>
            <a:r>
              <a:rPr lang="en-US" dirty="0"/>
              <a:t>file in chrome.  Review the code.  You should gain the following understanding:</a:t>
            </a:r>
          </a:p>
          <a:p>
            <a:pPr lvl="1"/>
            <a:r>
              <a:rPr lang="en-US" dirty="0" smtClean="0"/>
              <a:t>How to overwrite the default validation of an input type email control.</a:t>
            </a:r>
          </a:p>
          <a:p>
            <a:pPr marL="360000" lvl="1" indent="0">
              <a:buNone/>
            </a:pPr>
            <a:endParaRPr lang="en-US" dirty="0" smtClean="0"/>
          </a:p>
          <a:p>
            <a:r>
              <a:rPr lang="en-US" b="1" dirty="0"/>
              <a:t>EXERCISE </a:t>
            </a:r>
            <a:r>
              <a:rPr lang="en-US" b="1" dirty="0" smtClean="0"/>
              <a:t>7</a:t>
            </a:r>
            <a:r>
              <a:rPr lang="en-US" dirty="0" smtClean="0"/>
              <a:t>:  </a:t>
            </a:r>
            <a:r>
              <a:rPr lang="en-US" dirty="0"/>
              <a:t>Open the 4_FORMS_EXERCISE_7.html file in chrome.  Review the code.  You should gain the following understanding:</a:t>
            </a:r>
          </a:p>
          <a:p>
            <a:pPr lvl="1"/>
            <a:r>
              <a:rPr lang="en-US" dirty="0"/>
              <a:t>How to </a:t>
            </a:r>
            <a:r>
              <a:rPr lang="en-US" dirty="0" smtClean="0"/>
              <a:t>create new controls using directives.</a:t>
            </a:r>
            <a:endParaRPr lang="en-US" dirty="0"/>
          </a:p>
          <a:p>
            <a:pPr lvl="1"/>
            <a:endParaRPr lang="en-US" dirty="0"/>
          </a:p>
          <a:p>
            <a:pPr lvl="1"/>
            <a:endParaRPr lang="en-US" dirty="0"/>
          </a:p>
          <a:p>
            <a:endParaRPr lang="en-US" dirty="0" smtClean="0"/>
          </a:p>
        </p:txBody>
      </p:sp>
      <p:sp>
        <p:nvSpPr>
          <p:cNvPr id="3" name="Title 2"/>
          <p:cNvSpPr>
            <a:spLocks noGrp="1"/>
          </p:cNvSpPr>
          <p:nvPr>
            <p:ph type="title"/>
          </p:nvPr>
        </p:nvSpPr>
        <p:spPr/>
        <p:txBody>
          <a:bodyPr/>
          <a:lstStyle/>
          <a:p>
            <a:r>
              <a:rPr lang="en-US" dirty="0" smtClean="0"/>
              <a:t>Exercises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13</a:t>
            </a:fld>
            <a:endParaRPr lang="en-US" noProof="0"/>
          </a:p>
        </p:txBody>
      </p:sp>
    </p:spTree>
    <p:extLst>
      <p:ext uri="{BB962C8B-B14F-4D97-AF65-F5344CB8AC3E}">
        <p14:creationId xmlns:p14="http://schemas.microsoft.com/office/powerpoint/2010/main" val="162540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Open the </a:t>
            </a:r>
            <a:r>
              <a:rPr lang="en-US" dirty="0" smtClean="0"/>
              <a:t>4_FORM_TEST_1_UNSOLVED.html file and proceed per the instructions.  You need to be able to add new reviews to the reviews section (1 review already there, you need to be able to add more by inputting data in the 3 controls and hitting Submit button).</a:t>
            </a:r>
            <a:endParaRPr lang="es-MX" dirty="0"/>
          </a:p>
        </p:txBody>
      </p:sp>
      <p:sp>
        <p:nvSpPr>
          <p:cNvPr id="3" name="Title 2"/>
          <p:cNvSpPr>
            <a:spLocks noGrp="1"/>
          </p:cNvSpPr>
          <p:nvPr>
            <p:ph type="title"/>
          </p:nvPr>
        </p:nvSpPr>
        <p:spPr/>
        <p:txBody>
          <a:bodyPr/>
          <a:lstStyle/>
          <a:p>
            <a:r>
              <a:rPr lang="en-US" dirty="0" smtClean="0"/>
              <a:t>Exam</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14</a:t>
            </a:fld>
            <a:endParaRPr lang="en-US" noProof="0"/>
          </a:p>
        </p:txBody>
      </p:sp>
      <p:pic>
        <p:nvPicPr>
          <p:cNvPr id="5" name="Picture 4"/>
          <p:cNvPicPr>
            <a:picLocks noChangeAspect="1"/>
          </p:cNvPicPr>
          <p:nvPr/>
        </p:nvPicPr>
        <p:blipFill>
          <a:blip r:embed="rId2"/>
          <a:stretch>
            <a:fillRect/>
          </a:stretch>
        </p:blipFill>
        <p:spPr>
          <a:xfrm>
            <a:off x="107504" y="2636912"/>
            <a:ext cx="8208912" cy="4104456"/>
          </a:xfrm>
          <a:prstGeom prst="rect">
            <a:avLst/>
          </a:prstGeom>
        </p:spPr>
      </p:pic>
    </p:spTree>
    <p:extLst>
      <p:ext uri="{BB962C8B-B14F-4D97-AF65-F5344CB8AC3E}">
        <p14:creationId xmlns:p14="http://schemas.microsoft.com/office/powerpoint/2010/main" val="2985450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Open the </a:t>
            </a:r>
            <a:r>
              <a:rPr lang="en-US" dirty="0" smtClean="0"/>
              <a:t>4_FORM_TEST_1_SOLVED.html file and contrast the solution with the one reported by the students.</a:t>
            </a:r>
            <a:endParaRPr lang="es-MX" dirty="0"/>
          </a:p>
        </p:txBody>
      </p:sp>
      <p:sp>
        <p:nvSpPr>
          <p:cNvPr id="3" name="Title 2"/>
          <p:cNvSpPr>
            <a:spLocks noGrp="1"/>
          </p:cNvSpPr>
          <p:nvPr>
            <p:ph type="title"/>
          </p:nvPr>
        </p:nvSpPr>
        <p:spPr/>
        <p:txBody>
          <a:bodyPr/>
          <a:lstStyle/>
          <a:p>
            <a:r>
              <a:rPr lang="en-US" dirty="0" smtClean="0"/>
              <a:t>Exam resolution</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15</a:t>
            </a:fld>
            <a:endParaRPr lang="en-US" noProof="0"/>
          </a:p>
        </p:txBody>
      </p:sp>
    </p:spTree>
    <p:extLst>
      <p:ext uri="{BB962C8B-B14F-4D97-AF65-F5344CB8AC3E}">
        <p14:creationId xmlns:p14="http://schemas.microsoft.com/office/powerpoint/2010/main" val="2761485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dirty="0">
                <a:hlinkClick r:id="rId2"/>
              </a:rPr>
              <a:t>https://</a:t>
            </a:r>
            <a:r>
              <a:rPr lang="es-MX" dirty="0" smtClean="0">
                <a:hlinkClick r:id="rId2"/>
              </a:rPr>
              <a:t>docs.angularjs.org/guide/forms</a:t>
            </a:r>
            <a:endParaRPr lang="es-MX" dirty="0" smtClean="0"/>
          </a:p>
          <a:p>
            <a:r>
              <a:rPr lang="es-MX" dirty="0">
                <a:hlinkClick r:id="rId3"/>
              </a:rPr>
              <a:t>https://</a:t>
            </a:r>
            <a:r>
              <a:rPr lang="es-MX" dirty="0" smtClean="0">
                <a:hlinkClick r:id="rId3"/>
              </a:rPr>
              <a:t>docs.angularjs.org/api/ng/directive/ngSubmit</a:t>
            </a:r>
            <a:endParaRPr lang="es-MX" dirty="0" smtClean="0"/>
          </a:p>
          <a:p>
            <a:pPr marL="0" indent="0">
              <a:buNone/>
            </a:pPr>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17</a:t>
            </a:fld>
            <a:endParaRPr lang="en-US" noProof="0"/>
          </a:p>
        </p:txBody>
      </p:sp>
    </p:spTree>
    <p:extLst>
      <p:ext uri="{BB962C8B-B14F-4D97-AF65-F5344CB8AC3E}">
        <p14:creationId xmlns:p14="http://schemas.microsoft.com/office/powerpoint/2010/main" val="2507725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smtClean="0"/>
          </a:p>
          <a:p>
            <a:r>
              <a:rPr lang="en-US" dirty="0" smtClean="0"/>
              <a:t>Jorge Luis </a:t>
            </a:r>
            <a:r>
              <a:rPr lang="es-MX" dirty="0" smtClean="0"/>
              <a:t>Gonzalez	|</a:t>
            </a:r>
          </a:p>
        </p:txBody>
      </p:sp>
      <p:sp>
        <p:nvSpPr>
          <p:cNvPr id="3" name="Text Placeholder 2"/>
          <p:cNvSpPr>
            <a:spLocks noGrp="1"/>
          </p:cNvSpPr>
          <p:nvPr>
            <p:ph type="body" sz="quarter" idx="13"/>
          </p:nvPr>
        </p:nvSpPr>
        <p:spPr/>
        <p:txBody>
          <a:bodyPr/>
          <a:lstStyle/>
          <a:p>
            <a:r>
              <a:rPr lang="es-MX" dirty="0" err="1" smtClean="0">
                <a:hlinkClick r:id="rId2"/>
              </a:rPr>
              <a:t>jorge.gonzalezm</a:t>
            </a:r>
            <a:r>
              <a:rPr lang="en-US" dirty="0" smtClean="0">
                <a:hlinkClick r:id="rId2"/>
              </a:rPr>
              <a:t>@softtek.com</a:t>
            </a:r>
            <a:endParaRPr lang="en-US" dirty="0" smtClean="0"/>
          </a:p>
          <a:p>
            <a:r>
              <a:rPr lang="en-US" dirty="0" smtClean="0"/>
              <a:t>Instructor</a:t>
            </a:r>
            <a:endParaRPr lang="es-MX" dirty="0"/>
          </a:p>
        </p:txBody>
      </p:sp>
      <p:sp>
        <p:nvSpPr>
          <p:cNvPr id="6" name="Text Placeholder 5"/>
          <p:cNvSpPr>
            <a:spLocks noGrp="1"/>
          </p:cNvSpPr>
          <p:nvPr>
            <p:ph type="body" sz="quarter" idx="16"/>
          </p:nvPr>
        </p:nvSpPr>
        <p:spPr/>
        <p:txBody>
          <a:bodyPr/>
          <a:lstStyle/>
          <a:p>
            <a:r>
              <a:rPr lang="en-US" dirty="0" smtClean="0"/>
              <a:t>Jose Francisco Gonzalez Avila</a:t>
            </a:r>
            <a:endParaRPr lang="es-MX" dirty="0"/>
          </a:p>
        </p:txBody>
      </p:sp>
      <p:sp>
        <p:nvSpPr>
          <p:cNvPr id="7" name="Text Placeholder 6"/>
          <p:cNvSpPr>
            <a:spLocks noGrp="1"/>
          </p:cNvSpPr>
          <p:nvPr>
            <p:ph type="body" sz="quarter" idx="17"/>
          </p:nvPr>
        </p:nvSpPr>
        <p:spPr/>
        <p:txBody>
          <a:bodyPr/>
          <a:lstStyle/>
          <a:p>
            <a:r>
              <a:rPr lang="en-US" dirty="0" smtClean="0">
                <a:hlinkClick r:id="rId3"/>
              </a:rPr>
              <a:t>josef.Gonzalez@softtek.com</a:t>
            </a:r>
            <a:endParaRPr lang="en-US" dirty="0" smtClean="0"/>
          </a:p>
          <a:p>
            <a:r>
              <a:rPr lang="en-US" dirty="0" smtClean="0"/>
              <a:t>Author of training material</a:t>
            </a:r>
            <a:endParaRPr lang="es-MX" dirty="0"/>
          </a:p>
        </p:txBody>
      </p:sp>
    </p:spTree>
    <p:extLst>
      <p:ext uri="{BB962C8B-B14F-4D97-AF65-F5344CB8AC3E}">
        <p14:creationId xmlns:p14="http://schemas.microsoft.com/office/powerpoint/2010/main" val="4072787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a:t>
                      </a:r>
                      <a:r>
                        <a:rPr lang="en-US" sz="1200" baseline="0" dirty="0" smtClean="0"/>
                        <a:t>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87948378"/>
              </p:ext>
            </p:extLst>
          </p:nvPr>
        </p:nvGraphicFramePr>
        <p:xfrm>
          <a:off x="899592" y="4538816"/>
          <a:ext cx="7560840" cy="1920240"/>
        </p:xfrm>
        <a:graphic>
          <a:graphicData uri="http://schemas.openxmlformats.org/drawingml/2006/table">
            <a:tbl>
              <a:tblPr firstRow="1" bandRow="1">
                <a:tableStyleId>{21E4AEA4-8DFA-4A89-87EB-49C32662AFE0}</a:tableStyleId>
              </a:tblPr>
              <a:tblGrid>
                <a:gridCol w="864096"/>
                <a:gridCol w="864096"/>
                <a:gridCol w="2952328"/>
                <a:gridCol w="1512168"/>
                <a:gridCol w="1368152"/>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11/08/2015</a:t>
                      </a:r>
                      <a:endParaRPr lang="en-US" sz="1200" dirty="0"/>
                    </a:p>
                  </a:txBody>
                  <a:tcPr/>
                </a:tc>
                <a:tc>
                  <a:txBody>
                    <a:bodyPr/>
                    <a:lstStyle/>
                    <a:p>
                      <a:r>
                        <a:rPr lang="en-US" sz="1200" dirty="0" smtClean="0"/>
                        <a:t>Initial revision</a:t>
                      </a:r>
                      <a:endParaRPr lang="en-US" sz="1200" dirty="0"/>
                    </a:p>
                  </a:txBody>
                  <a:tcPr/>
                </a:tc>
                <a:tc>
                  <a:txBody>
                    <a:bodyPr/>
                    <a:lstStyle/>
                    <a:p>
                      <a:r>
                        <a:rPr lang="en-US" sz="1200" dirty="0" smtClean="0"/>
                        <a:t>Jose Francisco Gonzalez Avila</a:t>
                      </a:r>
                      <a:endParaRPr lang="en-US" sz="1200" dirty="0"/>
                    </a:p>
                  </a:txBody>
                  <a:tcPr/>
                </a:tc>
                <a:tc>
                  <a:txBody>
                    <a:bodyPr/>
                    <a:lstStyle/>
                    <a:p>
                      <a:r>
                        <a:rPr lang="en-US" sz="1200" dirty="0" smtClean="0"/>
                        <a:t>11/08/2016</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3806613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err="1" smtClean="0"/>
              <a:t>What</a:t>
            </a:r>
            <a:r>
              <a:rPr lang="es-MX" dirty="0" smtClean="0"/>
              <a:t> </a:t>
            </a:r>
            <a:r>
              <a:rPr lang="es-MX" dirty="0" smtClean="0"/>
              <a:t>are </a:t>
            </a:r>
            <a:r>
              <a:rPr lang="es-MX" dirty="0" err="1" smtClean="0"/>
              <a:t>Forms</a:t>
            </a:r>
            <a:r>
              <a:rPr lang="es-MX" dirty="0" smtClean="0"/>
              <a: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3</a:t>
            </a:fld>
            <a:endParaRPr lang="en-US" noProof="0"/>
          </a:p>
        </p:txBody>
      </p:sp>
      <p:sp>
        <p:nvSpPr>
          <p:cNvPr id="6" name="Rectangle 5"/>
          <p:cNvSpPr/>
          <p:nvPr/>
        </p:nvSpPr>
        <p:spPr>
          <a:xfrm>
            <a:off x="457200" y="1268760"/>
            <a:ext cx="7194430" cy="3848233"/>
          </a:xfrm>
          <a:prstGeom prst="rect">
            <a:avLst/>
          </a:prstGeom>
        </p:spPr>
        <p:txBody>
          <a:bodyPr wrap="square">
            <a:spAutoFit/>
          </a:bodyPr>
          <a:lstStyle/>
          <a:p>
            <a:pPr>
              <a:lnSpc>
                <a:spcPct val="107000"/>
              </a:lnSpc>
              <a:spcBef>
                <a:spcPts val="1500"/>
              </a:spcBef>
              <a:spcAft>
                <a:spcPts val="750"/>
              </a:spcAft>
            </a:pPr>
            <a:endParaRPr lang="es-MX" sz="2000" dirty="0" smtClean="0">
              <a:latin typeface="Calibri" panose="020F0502020204030204" pitchFamily="34" charset="0"/>
              <a:ea typeface="Calibri" panose="020F0502020204030204" pitchFamily="34" charset="0"/>
              <a:cs typeface="Times New Roman" panose="02020603050405020304" pitchFamily="18" charset="0"/>
            </a:endParaRPr>
          </a:p>
          <a:p>
            <a:r>
              <a:rPr lang="en-US" dirty="0" smtClean="0"/>
              <a:t>Controls (input, select, </a:t>
            </a:r>
            <a:r>
              <a:rPr lang="en-US" dirty="0" err="1" smtClean="0"/>
              <a:t>textarea</a:t>
            </a:r>
            <a:r>
              <a:rPr lang="en-US" dirty="0" smtClean="0"/>
              <a:t>) are ways for a user to enter data. </a:t>
            </a:r>
            <a:r>
              <a:rPr lang="en-US" b="1" dirty="0" smtClean="0"/>
              <a:t>A Form is a collection of controls for the purpose of grouping related controls together</a:t>
            </a:r>
            <a:r>
              <a:rPr lang="en-US" dirty="0" smtClean="0"/>
              <a:t>.</a:t>
            </a:r>
          </a:p>
          <a:p>
            <a:endParaRPr lang="es-MX" dirty="0" smtClean="0"/>
          </a:p>
          <a:p>
            <a:r>
              <a:rPr lang="en-US" dirty="0" smtClean="0"/>
              <a:t>Form and controls provide </a:t>
            </a:r>
            <a:r>
              <a:rPr lang="en-US" b="1" dirty="0" smtClean="0"/>
              <a:t>validation services</a:t>
            </a:r>
            <a:r>
              <a:rPr lang="en-US" dirty="0" smtClean="0"/>
              <a:t>, so that the user can be notified of </a:t>
            </a:r>
            <a:r>
              <a:rPr lang="en-US" b="1" dirty="0" smtClean="0"/>
              <a:t>invalid input</a:t>
            </a:r>
            <a:r>
              <a:rPr lang="en-US" dirty="0" smtClean="0"/>
              <a:t> before submitting a form. This provides a better user experience than server-side validation alone because the user gets instant feedback on how to correct the error. Keep in mind that while client-side validation plays an important role in providing good user experience, it can easily be circumvented and thus can not be trusted. Server-side validation is still necessary for a secure application.</a:t>
            </a:r>
            <a:endParaRPr lang="es-MX" dirty="0"/>
          </a:p>
        </p:txBody>
      </p:sp>
    </p:spTree>
    <p:extLst>
      <p:ext uri="{BB962C8B-B14F-4D97-AF65-F5344CB8AC3E}">
        <p14:creationId xmlns:p14="http://schemas.microsoft.com/office/powerpoint/2010/main" val="399333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To allow styling of form as well as controls, </a:t>
            </a:r>
            <a:r>
              <a:rPr lang="en-US" dirty="0" err="1"/>
              <a:t>ngModel</a:t>
            </a:r>
            <a:r>
              <a:rPr lang="en-US" dirty="0"/>
              <a:t> adds these CSS classes:</a:t>
            </a:r>
            <a:endParaRPr lang="es-MX" dirty="0"/>
          </a:p>
          <a:p>
            <a:pPr lvl="0"/>
            <a:r>
              <a:rPr lang="en-US" dirty="0"/>
              <a:t>ng-valid: the model is valid</a:t>
            </a:r>
            <a:endParaRPr lang="es-MX" dirty="0"/>
          </a:p>
          <a:p>
            <a:pPr lvl="0"/>
            <a:r>
              <a:rPr lang="en-US" dirty="0"/>
              <a:t>ng-invalid: the model is invalid</a:t>
            </a:r>
            <a:endParaRPr lang="es-MX" dirty="0"/>
          </a:p>
          <a:p>
            <a:pPr lvl="0"/>
            <a:r>
              <a:rPr lang="en-US" dirty="0"/>
              <a:t>ng-valid-[key]: for each valid key added by $</a:t>
            </a:r>
            <a:r>
              <a:rPr lang="en-US" dirty="0" err="1"/>
              <a:t>setValidity</a:t>
            </a:r>
            <a:endParaRPr lang="es-MX" dirty="0"/>
          </a:p>
          <a:p>
            <a:pPr lvl="0"/>
            <a:r>
              <a:rPr lang="en-US" dirty="0"/>
              <a:t>ng-invalid-[key]: for each invalid key added by $</a:t>
            </a:r>
            <a:r>
              <a:rPr lang="en-US" dirty="0" err="1"/>
              <a:t>setValidity</a:t>
            </a:r>
            <a:endParaRPr lang="es-MX" dirty="0"/>
          </a:p>
          <a:p>
            <a:pPr lvl="0"/>
            <a:r>
              <a:rPr lang="en-US" dirty="0"/>
              <a:t>ng-pristine: the control hasn't been interacted with yet</a:t>
            </a:r>
            <a:endParaRPr lang="es-MX" dirty="0"/>
          </a:p>
          <a:p>
            <a:pPr lvl="0"/>
            <a:r>
              <a:rPr lang="en-US" dirty="0"/>
              <a:t>ng-dirty: the control has been interacted with</a:t>
            </a:r>
            <a:endParaRPr lang="es-MX" dirty="0"/>
          </a:p>
          <a:p>
            <a:pPr lvl="0"/>
            <a:r>
              <a:rPr lang="en-US" dirty="0"/>
              <a:t>ng-touched: the control has been blurred</a:t>
            </a:r>
            <a:endParaRPr lang="es-MX" dirty="0"/>
          </a:p>
          <a:p>
            <a:pPr lvl="0"/>
            <a:r>
              <a:rPr lang="en-US" dirty="0"/>
              <a:t>ng-untouched: the control hasn't been blurred</a:t>
            </a:r>
            <a:endParaRPr lang="es-MX" dirty="0"/>
          </a:p>
          <a:p>
            <a:pPr lvl="0"/>
            <a:r>
              <a:rPr lang="en-US" dirty="0"/>
              <a:t>ng-pending: any $</a:t>
            </a:r>
            <a:r>
              <a:rPr lang="en-US" dirty="0" err="1"/>
              <a:t>asyncValidators</a:t>
            </a:r>
            <a:r>
              <a:rPr lang="en-US" dirty="0"/>
              <a:t> are unfulfilled</a:t>
            </a:r>
            <a:endParaRPr lang="es-MX" dirty="0"/>
          </a:p>
          <a:p>
            <a:endParaRPr lang="es-MX" dirty="0"/>
          </a:p>
        </p:txBody>
      </p:sp>
      <p:sp>
        <p:nvSpPr>
          <p:cNvPr id="3" name="Title 2"/>
          <p:cNvSpPr>
            <a:spLocks noGrp="1"/>
          </p:cNvSpPr>
          <p:nvPr>
            <p:ph type="title"/>
          </p:nvPr>
        </p:nvSpPr>
        <p:spPr/>
        <p:txBody>
          <a:bodyPr/>
          <a:lstStyle/>
          <a:p>
            <a:r>
              <a:rPr lang="en-US" dirty="0" smtClean="0"/>
              <a:t>Using CSS classes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4</a:t>
            </a:fld>
            <a:endParaRPr lang="en-US" noProof="0"/>
          </a:p>
        </p:txBody>
      </p:sp>
    </p:spTree>
    <p:extLst>
      <p:ext uri="{BB962C8B-B14F-4D97-AF65-F5344CB8AC3E}">
        <p14:creationId xmlns:p14="http://schemas.microsoft.com/office/powerpoint/2010/main" val="1636104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model update triggers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pic>
        <p:nvPicPr>
          <p:cNvPr id="5" name="Picture 4"/>
          <p:cNvPicPr>
            <a:picLocks noChangeAspect="1"/>
          </p:cNvPicPr>
          <p:nvPr/>
        </p:nvPicPr>
        <p:blipFill>
          <a:blip r:embed="rId2"/>
          <a:stretch>
            <a:fillRect/>
          </a:stretch>
        </p:blipFill>
        <p:spPr>
          <a:xfrm>
            <a:off x="290512" y="1443037"/>
            <a:ext cx="8562975" cy="3971925"/>
          </a:xfrm>
          <a:prstGeom prst="rect">
            <a:avLst/>
          </a:prstGeom>
        </p:spPr>
      </p:pic>
    </p:spTree>
    <p:extLst>
      <p:ext uri="{BB962C8B-B14F-4D97-AF65-F5344CB8AC3E}">
        <p14:creationId xmlns:p14="http://schemas.microsoft.com/office/powerpoint/2010/main" val="4168591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Non-immediate model updates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6</a:t>
            </a:fld>
            <a:endParaRPr lang="en-US" noProof="0"/>
          </a:p>
        </p:txBody>
      </p:sp>
      <p:pic>
        <p:nvPicPr>
          <p:cNvPr id="5" name="Picture 4"/>
          <p:cNvPicPr>
            <a:picLocks noChangeAspect="1"/>
          </p:cNvPicPr>
          <p:nvPr/>
        </p:nvPicPr>
        <p:blipFill>
          <a:blip r:embed="rId2"/>
          <a:stretch>
            <a:fillRect/>
          </a:stretch>
        </p:blipFill>
        <p:spPr>
          <a:xfrm>
            <a:off x="370920" y="1630984"/>
            <a:ext cx="8391525" cy="4781550"/>
          </a:xfrm>
          <a:prstGeom prst="rect">
            <a:avLst/>
          </a:prstGeom>
        </p:spPr>
      </p:pic>
    </p:spTree>
    <p:extLst>
      <p:ext uri="{BB962C8B-B14F-4D97-AF65-F5344CB8AC3E}">
        <p14:creationId xmlns:p14="http://schemas.microsoft.com/office/powerpoint/2010/main" val="2715432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Validations</a:t>
            </a:r>
            <a:endParaRPr lang="es-MX" dirty="0"/>
          </a:p>
        </p:txBody>
      </p:sp>
      <p:pic>
        <p:nvPicPr>
          <p:cNvPr id="3" name="Picture 2"/>
          <p:cNvPicPr>
            <a:picLocks noChangeAspect="1"/>
          </p:cNvPicPr>
          <p:nvPr/>
        </p:nvPicPr>
        <p:blipFill>
          <a:blip r:embed="rId2"/>
          <a:stretch>
            <a:fillRect/>
          </a:stretch>
        </p:blipFill>
        <p:spPr>
          <a:xfrm>
            <a:off x="251520" y="1412776"/>
            <a:ext cx="8515350" cy="3009900"/>
          </a:xfrm>
          <a:prstGeom prst="rect">
            <a:avLst/>
          </a:prstGeom>
        </p:spPr>
      </p:pic>
      <p:pic>
        <p:nvPicPr>
          <p:cNvPr id="4" name="Picture 3"/>
          <p:cNvPicPr>
            <a:picLocks noChangeAspect="1"/>
          </p:cNvPicPr>
          <p:nvPr/>
        </p:nvPicPr>
        <p:blipFill>
          <a:blip r:embed="rId3"/>
          <a:stretch>
            <a:fillRect/>
          </a:stretch>
        </p:blipFill>
        <p:spPr>
          <a:xfrm>
            <a:off x="326905" y="4581128"/>
            <a:ext cx="7324725" cy="800100"/>
          </a:xfrm>
          <a:prstGeom prst="rect">
            <a:avLst/>
          </a:prstGeom>
        </p:spPr>
      </p:pic>
    </p:spTree>
    <p:extLst>
      <p:ext uri="{BB962C8B-B14F-4D97-AF65-F5344CB8AC3E}">
        <p14:creationId xmlns:p14="http://schemas.microsoft.com/office/powerpoint/2010/main" val="1055746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custom controls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8</a:t>
            </a:fld>
            <a:endParaRPr lang="en-US" noProof="0"/>
          </a:p>
        </p:txBody>
      </p:sp>
      <p:pic>
        <p:nvPicPr>
          <p:cNvPr id="5" name="Picture 4"/>
          <p:cNvPicPr>
            <a:picLocks noChangeAspect="1"/>
          </p:cNvPicPr>
          <p:nvPr/>
        </p:nvPicPr>
        <p:blipFill>
          <a:blip r:embed="rId2"/>
          <a:stretch>
            <a:fillRect/>
          </a:stretch>
        </p:blipFill>
        <p:spPr>
          <a:xfrm>
            <a:off x="395536" y="1700808"/>
            <a:ext cx="8601075" cy="2520280"/>
          </a:xfrm>
          <a:prstGeom prst="rect">
            <a:avLst/>
          </a:prstGeom>
        </p:spPr>
      </p:pic>
    </p:spTree>
    <p:extLst>
      <p:ext uri="{BB962C8B-B14F-4D97-AF65-F5344CB8AC3E}">
        <p14:creationId xmlns:p14="http://schemas.microsoft.com/office/powerpoint/2010/main" val="3888551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EXERCISE </a:t>
            </a:r>
            <a:r>
              <a:rPr lang="en-US" b="1" dirty="0" smtClean="0"/>
              <a:t>1</a:t>
            </a:r>
            <a:r>
              <a:rPr lang="en-US" dirty="0" smtClean="0"/>
              <a:t>:  </a:t>
            </a:r>
            <a:r>
              <a:rPr lang="en-US" dirty="0"/>
              <a:t>Open the </a:t>
            </a:r>
            <a:r>
              <a:rPr lang="en-US" dirty="0"/>
              <a:t>4_FORMS_EXERCISE_1.html </a:t>
            </a:r>
            <a:r>
              <a:rPr lang="en-US" dirty="0"/>
              <a:t>file in chrome.  Review the code.  You should gain the following understanding:</a:t>
            </a:r>
          </a:p>
          <a:p>
            <a:pPr lvl="1"/>
            <a:r>
              <a:rPr lang="en-US" dirty="0" smtClean="0"/>
              <a:t>How the </a:t>
            </a:r>
            <a:r>
              <a:rPr lang="en-US" dirty="0" err="1" smtClean="0"/>
              <a:t>novalidate</a:t>
            </a:r>
            <a:r>
              <a:rPr lang="en-US" dirty="0" smtClean="0"/>
              <a:t> word at the form level is necessary when working in angular to disable native browser validation.  This is necessary provided angular controls such as input type email provide their own input validation;</a:t>
            </a:r>
            <a:endParaRPr lang="en-US" dirty="0"/>
          </a:p>
          <a:p>
            <a:pPr lvl="1"/>
            <a:r>
              <a:rPr lang="en-US" dirty="0" smtClean="0"/>
              <a:t>How a form is a group of controls that work together.</a:t>
            </a:r>
          </a:p>
          <a:p>
            <a:pPr lvl="1"/>
            <a:endParaRPr lang="en-US" dirty="0" smtClean="0"/>
          </a:p>
          <a:p>
            <a:r>
              <a:rPr lang="en-US" b="1" dirty="0"/>
              <a:t>EXERCISE </a:t>
            </a:r>
            <a:r>
              <a:rPr lang="en-US" b="1" dirty="0" smtClean="0"/>
              <a:t>2</a:t>
            </a:r>
            <a:r>
              <a:rPr lang="en-US" dirty="0" smtClean="0"/>
              <a:t>:  </a:t>
            </a:r>
            <a:r>
              <a:rPr lang="en-US" dirty="0"/>
              <a:t>Open the 4_FORMS_EXERCISE_2.html file in chrome.  Review the code.  You should gain the following understanding:</a:t>
            </a:r>
          </a:p>
          <a:p>
            <a:pPr lvl="1"/>
            <a:r>
              <a:rPr lang="en-US" dirty="0" smtClean="0"/>
              <a:t>How predefined CSS classes are applied to form controls depending on whether the control has been touched, it is valid, etc.;</a:t>
            </a:r>
            <a:endParaRPr lang="en-US" dirty="0"/>
          </a:p>
          <a:p>
            <a:pPr lvl="1"/>
            <a:r>
              <a:rPr lang="en-US" dirty="0" smtClean="0"/>
              <a:t>How to customize the style (font, color, etc.) of controls by defining the actual styles for CSS class combinations that angular uses by default in our html pages.</a:t>
            </a:r>
            <a:endParaRPr lang="en-US" dirty="0"/>
          </a:p>
          <a:p>
            <a:pPr lvl="1"/>
            <a:endParaRPr lang="en-US" dirty="0"/>
          </a:p>
          <a:p>
            <a:pPr lvl="1"/>
            <a:endParaRPr lang="en-US" dirty="0"/>
          </a:p>
          <a:p>
            <a:endParaRPr lang="en-US" dirty="0" smtClean="0"/>
          </a:p>
        </p:txBody>
      </p:sp>
      <p:sp>
        <p:nvSpPr>
          <p:cNvPr id="3" name="Title 2"/>
          <p:cNvSpPr>
            <a:spLocks noGrp="1"/>
          </p:cNvSpPr>
          <p:nvPr>
            <p:ph type="title"/>
          </p:nvPr>
        </p:nvSpPr>
        <p:spPr/>
        <p:txBody>
          <a:bodyPr/>
          <a:lstStyle/>
          <a:p>
            <a:r>
              <a:rPr lang="en-US" dirty="0" smtClean="0"/>
              <a:t>Exercises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spTree>
    <p:extLst>
      <p:ext uri="{BB962C8B-B14F-4D97-AF65-F5344CB8AC3E}">
        <p14:creationId xmlns:p14="http://schemas.microsoft.com/office/powerpoint/2010/main" val="325597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purl.org/dc/elements/1.1/"/>
    <ds:schemaRef ds:uri="http://schemas.microsoft.com/office/2006/metadata/properties"/>
    <ds:schemaRef ds:uri="http://schemas.openxmlformats.org/package/2006/metadata/core-properties"/>
    <ds:schemaRef ds:uri="90e5e253-50b2-47e0-ab40-088f51eedbac"/>
    <ds:schemaRef ds:uri="http://purl.org/dc/dcmitype/"/>
    <ds:schemaRef ds:uri="http://schemas.microsoft.com/office/infopath/2007/PartnerControls"/>
    <ds:schemaRef ds:uri="http://purl.org/dc/term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1473</TotalTime>
  <Words>856</Words>
  <Application>Microsoft Office PowerPoint</Application>
  <PresentationFormat>On-screen Show (4:3)</PresentationFormat>
  <Paragraphs>107</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ＭＳ Ｐゴシック</vt:lpstr>
      <vt:lpstr>Arial</vt:lpstr>
      <vt:lpstr>Arial Rounded MT Bold</vt:lpstr>
      <vt:lpstr>Calibri</vt:lpstr>
      <vt:lpstr>Lucida Grande</vt:lpstr>
      <vt:lpstr>Rockwell</vt:lpstr>
      <vt:lpstr>Times New Roman</vt:lpstr>
      <vt:lpstr>PPT_InternalTemplate_EN_2015</vt:lpstr>
      <vt:lpstr>Original_Logo/ Upper layout</vt:lpstr>
      <vt:lpstr>AngularJS</vt:lpstr>
      <vt:lpstr>Disclaimer</vt:lpstr>
      <vt:lpstr>What are Forms?</vt:lpstr>
      <vt:lpstr>Using CSS classes</vt:lpstr>
      <vt:lpstr>Custom model update triggers</vt:lpstr>
      <vt:lpstr>Non-immediate model updates</vt:lpstr>
      <vt:lpstr>Custom Validations</vt:lpstr>
      <vt:lpstr>Implementing custom controls</vt:lpstr>
      <vt:lpstr>Exercises</vt:lpstr>
      <vt:lpstr>Exercises</vt:lpstr>
      <vt:lpstr>Exercises</vt:lpstr>
      <vt:lpstr>Exercises</vt:lpstr>
      <vt:lpstr>Exercises</vt:lpstr>
      <vt:lpstr>Exam</vt:lpstr>
      <vt:lpstr>Exam resolution</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Jose Francisco Gonzalez Avila</dc:creator>
  <cp:lastModifiedBy>Jose Francisco Gonzalez Avila</cp:lastModifiedBy>
  <cp:revision>144</cp:revision>
  <dcterms:created xsi:type="dcterms:W3CDTF">2015-08-06T04:55:31Z</dcterms:created>
  <dcterms:modified xsi:type="dcterms:W3CDTF">2015-08-11T23:07:16Z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