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7"/>
  </p:notesMasterIdLst>
  <p:handoutMasterIdLst>
    <p:handoutMasterId r:id="rId28"/>
  </p:handoutMasterIdLst>
  <p:sldIdLst>
    <p:sldId id="290" r:id="rId6"/>
    <p:sldId id="295" r:id="rId7"/>
    <p:sldId id="299" r:id="rId8"/>
    <p:sldId id="307" r:id="rId9"/>
    <p:sldId id="331" r:id="rId10"/>
    <p:sldId id="332" r:id="rId11"/>
    <p:sldId id="333" r:id="rId12"/>
    <p:sldId id="334" r:id="rId13"/>
    <p:sldId id="335" r:id="rId14"/>
    <p:sldId id="338" r:id="rId15"/>
    <p:sldId id="339" r:id="rId16"/>
    <p:sldId id="341" r:id="rId17"/>
    <p:sldId id="342" r:id="rId18"/>
    <p:sldId id="340" r:id="rId19"/>
    <p:sldId id="343" r:id="rId20"/>
    <p:sldId id="336" r:id="rId21"/>
    <p:sldId id="337" r:id="rId22"/>
    <p:sldId id="344" r:id="rId23"/>
    <p:sldId id="288" r:id="rId24"/>
    <p:sldId id="330" r:id="rId25"/>
    <p:sldId id="294"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64" autoAdjust="0"/>
    <p:restoredTop sz="94660"/>
  </p:normalViewPr>
  <p:slideViewPr>
    <p:cSldViewPr>
      <p:cViewPr varScale="1">
        <p:scale>
          <a:sx n="70" d="100"/>
          <a:sy n="70" d="100"/>
        </p:scale>
        <p:origin x="1620"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11/08/2015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11/08/2015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ngularjs.org/api/ng/service/$http" TargetMode="External"/><Relationship Id="rId2" Type="http://schemas.openxmlformats.org/officeDocument/2006/relationships/hyperlink" Target="https://docs.angularjs.org/api/ng/service/$window" TargetMode="External"/><Relationship Id="rId1" Type="http://schemas.openxmlformats.org/officeDocument/2006/relationships/slideLayout" Target="../slideLayouts/slideLayout10.xml"/><Relationship Id="rId5" Type="http://schemas.openxmlformats.org/officeDocument/2006/relationships/hyperlink" Target="https://docs.angularjs.org/guide/services" TargetMode="External"/><Relationship Id="rId4" Type="http://schemas.openxmlformats.org/officeDocument/2006/relationships/hyperlink" Target="http://www.w3schools.com/angular/angular_http.asp"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mailto:Josef.Gonzalez@softtek.com" TargetMode="External"/><Relationship Id="rId2" Type="http://schemas.openxmlformats.org/officeDocument/2006/relationships/hyperlink" Target="mailto:Jorge.gonzalezm@softtek.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docs.angularjs.org/api/ng/service/$http" TargetMode="External"/><Relationship Id="rId2" Type="http://schemas.openxmlformats.org/officeDocument/2006/relationships/hyperlink" Target="https://docs.angularjs.org/guide/di" TargetMode="External"/><Relationship Id="rId1" Type="http://schemas.openxmlformats.org/officeDocument/2006/relationships/slideLayout" Target="../slideLayouts/slideLayout10.xml"/><Relationship Id="rId4" Type="http://schemas.openxmlformats.org/officeDocument/2006/relationships/hyperlink" Target="https://docs.angularjs.org/guide/services#creating-servic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angularjs.org/guide/di"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docs.angularjs.org/api/ng/type/angular.Module#factory" TargetMode="External"/><Relationship Id="rId2" Type="http://schemas.openxmlformats.org/officeDocument/2006/relationships/hyperlink" Target="https://docs.angularjs.org/api/ng/type/angular.Module" TargetMode="Externa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angularjs.org/api/auto/service/$provide"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Text Placeholder 2"/>
          <p:cNvSpPr>
            <a:spLocks noGrp="1"/>
          </p:cNvSpPr>
          <p:nvPr>
            <p:ph type="body" sz="quarter" idx="11"/>
          </p:nvPr>
        </p:nvSpPr>
        <p:spPr/>
        <p:txBody>
          <a:bodyPr/>
          <a:lstStyle/>
          <a:p>
            <a:r>
              <a:rPr lang="en-US" dirty="0" smtClean="0"/>
              <a:t>Services</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Services?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10</a:t>
            </a:fld>
            <a:endParaRPr lang="en-US" noProof="0"/>
          </a:p>
        </p:txBody>
      </p:sp>
      <p:pic>
        <p:nvPicPr>
          <p:cNvPr id="5" name="Picture 4"/>
          <p:cNvPicPr>
            <a:picLocks noChangeAspect="1"/>
          </p:cNvPicPr>
          <p:nvPr/>
        </p:nvPicPr>
        <p:blipFill>
          <a:blip r:embed="rId2"/>
          <a:stretch>
            <a:fillRect/>
          </a:stretch>
        </p:blipFill>
        <p:spPr>
          <a:xfrm>
            <a:off x="610783" y="1556792"/>
            <a:ext cx="7248525" cy="4000500"/>
          </a:xfrm>
          <a:prstGeom prst="rect">
            <a:avLst/>
          </a:prstGeom>
        </p:spPr>
      </p:pic>
    </p:spTree>
    <p:extLst>
      <p:ext uri="{BB962C8B-B14F-4D97-AF65-F5344CB8AC3E}">
        <p14:creationId xmlns:p14="http://schemas.microsoft.com/office/powerpoint/2010/main" val="3602495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dirty="0" err="1" smtClean="0"/>
              <a:t>Just</a:t>
            </a:r>
            <a:r>
              <a:rPr lang="es-MX" dirty="0" smtClean="0"/>
              <a:t> as in </a:t>
            </a:r>
            <a:r>
              <a:rPr lang="es-MX" dirty="0" err="1" smtClean="0"/>
              <a:t>Directives</a:t>
            </a:r>
            <a:r>
              <a:rPr lang="es-MX" dirty="0" smtClean="0"/>
              <a:t>, angular </a:t>
            </a:r>
            <a:r>
              <a:rPr lang="es-MX" dirty="0" err="1" smtClean="0"/>
              <a:t>offers</a:t>
            </a:r>
            <a:r>
              <a:rPr lang="es-MX" dirty="0" smtClean="0"/>
              <a:t> </a:t>
            </a:r>
            <a:r>
              <a:rPr lang="es-MX" dirty="0" err="1" smtClean="0"/>
              <a:t>some</a:t>
            </a:r>
            <a:r>
              <a:rPr lang="es-MX" dirty="0" smtClean="0"/>
              <a:t> </a:t>
            </a:r>
            <a:r>
              <a:rPr lang="es-MX" dirty="0" err="1" smtClean="0"/>
              <a:t>built</a:t>
            </a:r>
            <a:r>
              <a:rPr lang="es-MX" dirty="0" smtClean="0"/>
              <a:t>-in </a:t>
            </a:r>
            <a:r>
              <a:rPr lang="es-MX" dirty="0" err="1" smtClean="0"/>
              <a:t>services</a:t>
            </a:r>
            <a:r>
              <a:rPr lang="es-MX" dirty="0" smtClean="0"/>
              <a:t> </a:t>
            </a:r>
            <a:r>
              <a:rPr lang="es-MX" dirty="0" err="1" smtClean="0"/>
              <a:t>that</a:t>
            </a:r>
            <a:r>
              <a:rPr lang="es-MX" dirty="0" smtClean="0"/>
              <a:t> can be </a:t>
            </a:r>
            <a:r>
              <a:rPr lang="es-MX" dirty="0" err="1" smtClean="0"/>
              <a:t>used</a:t>
            </a:r>
            <a:r>
              <a:rPr lang="es-MX" dirty="0" smtClean="0"/>
              <a:t> in </a:t>
            </a:r>
            <a:r>
              <a:rPr lang="es-MX" dirty="0" err="1" smtClean="0"/>
              <a:t>custom</a:t>
            </a:r>
            <a:r>
              <a:rPr lang="es-MX" dirty="0" smtClean="0"/>
              <a:t> </a:t>
            </a:r>
            <a:r>
              <a:rPr lang="es-MX" dirty="0" err="1" smtClean="0"/>
              <a:t>services</a:t>
            </a:r>
            <a:r>
              <a:rPr lang="es-MX" dirty="0" smtClean="0"/>
              <a:t> </a:t>
            </a:r>
            <a:r>
              <a:rPr lang="es-MX" dirty="0" err="1" smtClean="0"/>
              <a:t>or</a:t>
            </a:r>
            <a:r>
              <a:rPr lang="es-MX" dirty="0" smtClean="0"/>
              <a:t> in </a:t>
            </a:r>
            <a:r>
              <a:rPr lang="es-MX" dirty="0" err="1" smtClean="0"/>
              <a:t>controllers</a:t>
            </a:r>
            <a:r>
              <a:rPr lang="es-MX" dirty="0" smtClean="0"/>
              <a:t>.  </a:t>
            </a:r>
            <a:r>
              <a:rPr lang="es-MX" dirty="0" err="1" smtClean="0"/>
              <a:t>You</a:t>
            </a:r>
            <a:r>
              <a:rPr lang="es-MX" dirty="0" smtClean="0"/>
              <a:t> simple </a:t>
            </a:r>
            <a:r>
              <a:rPr lang="es-MX" dirty="0" err="1" smtClean="0"/>
              <a:t>pass</a:t>
            </a:r>
            <a:r>
              <a:rPr lang="es-MX" dirty="0" smtClean="0"/>
              <a:t> </a:t>
            </a:r>
            <a:r>
              <a:rPr lang="es-MX" dirty="0" err="1" smtClean="0"/>
              <a:t>those</a:t>
            </a:r>
            <a:r>
              <a:rPr lang="es-MX" dirty="0" smtClean="0"/>
              <a:t> </a:t>
            </a:r>
            <a:r>
              <a:rPr lang="es-MX" dirty="0" err="1" smtClean="0"/>
              <a:t>built</a:t>
            </a:r>
            <a:r>
              <a:rPr lang="es-MX" dirty="0" smtClean="0"/>
              <a:t>-in </a:t>
            </a:r>
            <a:r>
              <a:rPr lang="es-MX" dirty="0" err="1" smtClean="0"/>
              <a:t>services</a:t>
            </a:r>
            <a:r>
              <a:rPr lang="es-MX" dirty="0" smtClean="0"/>
              <a:t> as </a:t>
            </a:r>
            <a:r>
              <a:rPr lang="es-MX" dirty="0" err="1" smtClean="0"/>
              <a:t>parameters</a:t>
            </a:r>
            <a:r>
              <a:rPr lang="es-MX" dirty="0" smtClean="0"/>
              <a:t> to </a:t>
            </a:r>
            <a:r>
              <a:rPr lang="es-MX" dirty="0" err="1" smtClean="0"/>
              <a:t>the</a:t>
            </a:r>
            <a:r>
              <a:rPr lang="es-MX" dirty="0" smtClean="0"/>
              <a:t> </a:t>
            </a:r>
            <a:r>
              <a:rPr lang="es-MX" dirty="0" err="1" smtClean="0"/>
              <a:t>custom</a:t>
            </a:r>
            <a:r>
              <a:rPr lang="es-MX" dirty="0" smtClean="0"/>
              <a:t> </a:t>
            </a:r>
            <a:r>
              <a:rPr lang="es-MX" dirty="0" err="1" smtClean="0"/>
              <a:t>service</a:t>
            </a:r>
            <a:r>
              <a:rPr lang="es-MX" dirty="0" smtClean="0"/>
              <a:t> </a:t>
            </a:r>
            <a:r>
              <a:rPr lang="es-MX" dirty="0" err="1" smtClean="0"/>
              <a:t>definition</a:t>
            </a:r>
            <a:r>
              <a:rPr lang="es-MX" dirty="0" smtClean="0"/>
              <a:t>.</a:t>
            </a:r>
          </a:p>
          <a:p>
            <a:pPr marL="0" indent="0">
              <a:buNone/>
            </a:pPr>
            <a:endParaRPr lang="es-MX" dirty="0" smtClean="0"/>
          </a:p>
          <a:p>
            <a:r>
              <a:rPr lang="es-MX" dirty="0" err="1" smtClean="0"/>
              <a:t>Custom</a:t>
            </a:r>
            <a:r>
              <a:rPr lang="es-MX" dirty="0" smtClean="0"/>
              <a:t> </a:t>
            </a:r>
            <a:r>
              <a:rPr lang="es-MX" dirty="0" err="1" smtClean="0"/>
              <a:t>services</a:t>
            </a:r>
            <a:r>
              <a:rPr lang="es-MX" dirty="0" smtClean="0"/>
              <a:t> </a:t>
            </a:r>
            <a:r>
              <a:rPr lang="es-MX" dirty="0" err="1" smtClean="0"/>
              <a:t>extend</a:t>
            </a:r>
            <a:r>
              <a:rPr lang="es-MX" dirty="0" smtClean="0"/>
              <a:t> </a:t>
            </a:r>
            <a:r>
              <a:rPr lang="es-MX" dirty="0" err="1" smtClean="0"/>
              <a:t>the</a:t>
            </a:r>
            <a:r>
              <a:rPr lang="es-MX" dirty="0" smtClean="0"/>
              <a:t> </a:t>
            </a:r>
            <a:r>
              <a:rPr lang="es-MX" dirty="0" err="1" smtClean="0"/>
              <a:t>functionality</a:t>
            </a:r>
            <a:r>
              <a:rPr lang="es-MX" dirty="0" smtClean="0"/>
              <a:t> of </a:t>
            </a:r>
            <a:r>
              <a:rPr lang="es-MX" dirty="0" err="1" smtClean="0"/>
              <a:t>the</a:t>
            </a:r>
            <a:r>
              <a:rPr lang="es-MX" dirty="0" smtClean="0"/>
              <a:t> </a:t>
            </a:r>
            <a:r>
              <a:rPr lang="es-MX" dirty="0" err="1" smtClean="0"/>
              <a:t>controller</a:t>
            </a:r>
            <a:r>
              <a:rPr lang="es-MX" dirty="0" smtClean="0"/>
              <a:t> </a:t>
            </a:r>
            <a:r>
              <a:rPr lang="es-MX" dirty="0" err="1" smtClean="0"/>
              <a:t>an</a:t>
            </a:r>
            <a:r>
              <a:rPr lang="es-MX" dirty="0" smtClean="0"/>
              <a:t> </a:t>
            </a:r>
            <a:r>
              <a:rPr lang="es-MX" dirty="0" err="1" smtClean="0"/>
              <a:t>encapsulate</a:t>
            </a:r>
            <a:r>
              <a:rPr lang="es-MX" dirty="0" smtClean="0"/>
              <a:t> </a:t>
            </a:r>
            <a:r>
              <a:rPr lang="es-MX" dirty="0" err="1" smtClean="0"/>
              <a:t>logic</a:t>
            </a:r>
            <a:r>
              <a:rPr lang="es-MX" dirty="0" smtClean="0"/>
              <a:t> </a:t>
            </a:r>
            <a:r>
              <a:rPr lang="es-MX" dirty="0" err="1" smtClean="0"/>
              <a:t>that</a:t>
            </a:r>
            <a:r>
              <a:rPr lang="es-MX" dirty="0" smtClean="0"/>
              <a:t> </a:t>
            </a:r>
            <a:r>
              <a:rPr lang="es-MX" dirty="0" err="1" smtClean="0"/>
              <a:t>should</a:t>
            </a:r>
            <a:r>
              <a:rPr lang="es-MX" dirty="0" smtClean="0"/>
              <a:t> be re-usable and </a:t>
            </a:r>
            <a:r>
              <a:rPr lang="es-MX" dirty="0" err="1" smtClean="0"/>
              <a:t>well</a:t>
            </a:r>
            <a:r>
              <a:rPr lang="es-MX" dirty="0" smtClean="0"/>
              <a:t> </a:t>
            </a:r>
            <a:r>
              <a:rPr lang="es-MX" dirty="0" err="1" smtClean="0"/>
              <a:t>organized</a:t>
            </a:r>
            <a:r>
              <a:rPr lang="es-MX" dirty="0" smtClean="0"/>
              <a:t>.</a:t>
            </a:r>
            <a:endParaRPr lang="es-MX" dirty="0"/>
          </a:p>
        </p:txBody>
      </p:sp>
      <p:sp>
        <p:nvSpPr>
          <p:cNvPr id="3" name="Title 2"/>
          <p:cNvSpPr>
            <a:spLocks noGrp="1"/>
          </p:cNvSpPr>
          <p:nvPr>
            <p:ph type="title"/>
          </p:nvPr>
        </p:nvSpPr>
        <p:spPr/>
        <p:txBody>
          <a:bodyPr/>
          <a:lstStyle/>
          <a:p>
            <a:r>
              <a:rPr lang="es-MX" dirty="0" err="1" smtClean="0"/>
              <a:t>Built</a:t>
            </a:r>
            <a:r>
              <a:rPr lang="es-MX" dirty="0" smtClean="0"/>
              <a:t>-in </a:t>
            </a:r>
            <a:r>
              <a:rPr lang="es-MX" dirty="0" err="1" smtClean="0"/>
              <a:t>services</a:t>
            </a:r>
            <a:r>
              <a:rPr lang="es-MX" dirty="0" smtClean="0"/>
              <a:t> vs </a:t>
            </a:r>
            <a:r>
              <a:rPr lang="es-MX" dirty="0" err="1" smtClean="0"/>
              <a:t>Custom</a:t>
            </a:r>
            <a:r>
              <a:rPr lang="es-MX" dirty="0" smtClean="0"/>
              <a:t> </a:t>
            </a:r>
            <a:r>
              <a:rPr lang="es-MX" dirty="0" err="1" smtClean="0"/>
              <a:t>services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11</a:t>
            </a:fld>
            <a:endParaRPr lang="en-US" noProof="0"/>
          </a:p>
        </p:txBody>
      </p:sp>
    </p:spTree>
    <p:extLst>
      <p:ext uri="{BB962C8B-B14F-4D97-AF65-F5344CB8AC3E}">
        <p14:creationId xmlns:p14="http://schemas.microsoft.com/office/powerpoint/2010/main" val="2324068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err="1" smtClean="0"/>
              <a:t>How</a:t>
            </a:r>
            <a:r>
              <a:rPr lang="es-MX" dirty="0" smtClean="0"/>
              <a:t> </a:t>
            </a:r>
            <a:r>
              <a:rPr lang="es-MX" dirty="0" err="1" smtClean="0"/>
              <a:t>does</a:t>
            </a:r>
            <a:r>
              <a:rPr lang="es-MX" dirty="0" smtClean="0"/>
              <a:t> a </a:t>
            </a:r>
            <a:r>
              <a:rPr lang="es-MX" dirty="0" err="1" smtClean="0"/>
              <a:t>controller</a:t>
            </a:r>
            <a:r>
              <a:rPr lang="es-MX" dirty="0" smtClean="0"/>
              <a:t> use </a:t>
            </a:r>
            <a:r>
              <a:rPr lang="es-MX" dirty="0" err="1" smtClean="0"/>
              <a:t>services</a:t>
            </a:r>
            <a:r>
              <a:rPr lang="es-MX" dirty="0" smtClean="0"/>
              <a: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12</a:t>
            </a:fld>
            <a:endParaRPr lang="en-US" noProof="0"/>
          </a:p>
        </p:txBody>
      </p:sp>
      <p:pic>
        <p:nvPicPr>
          <p:cNvPr id="5" name="Picture 4"/>
          <p:cNvPicPr>
            <a:picLocks noChangeAspect="1"/>
          </p:cNvPicPr>
          <p:nvPr/>
        </p:nvPicPr>
        <p:blipFill>
          <a:blip r:embed="rId2"/>
          <a:stretch>
            <a:fillRect/>
          </a:stretch>
        </p:blipFill>
        <p:spPr>
          <a:xfrm>
            <a:off x="575556" y="1844824"/>
            <a:ext cx="7486650" cy="3400425"/>
          </a:xfrm>
          <a:prstGeom prst="rect">
            <a:avLst/>
          </a:prstGeom>
        </p:spPr>
      </p:pic>
    </p:spTree>
    <p:extLst>
      <p:ext uri="{BB962C8B-B14F-4D97-AF65-F5344CB8AC3E}">
        <p14:creationId xmlns:p14="http://schemas.microsoft.com/office/powerpoint/2010/main" val="3663135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err="1"/>
              <a:t>How</a:t>
            </a:r>
            <a:r>
              <a:rPr lang="es-MX" dirty="0"/>
              <a:t> </a:t>
            </a:r>
            <a:r>
              <a:rPr lang="es-MX" dirty="0" err="1"/>
              <a:t>does</a:t>
            </a:r>
            <a:r>
              <a:rPr lang="es-MX" dirty="0"/>
              <a:t> a </a:t>
            </a:r>
            <a:r>
              <a:rPr lang="es-MX" dirty="0" err="1"/>
              <a:t>controller</a:t>
            </a:r>
            <a:r>
              <a:rPr lang="es-MX" dirty="0"/>
              <a:t> use </a:t>
            </a:r>
            <a:r>
              <a:rPr lang="es-MX" dirty="0" err="1"/>
              <a:t>services</a:t>
            </a:r>
            <a:r>
              <a:rPr lang="es-MX" dirty="0"/>
              <a:t>?</a:t>
            </a:r>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13</a:t>
            </a:fld>
            <a:endParaRPr lang="en-US" noProof="0"/>
          </a:p>
        </p:txBody>
      </p:sp>
      <p:pic>
        <p:nvPicPr>
          <p:cNvPr id="5" name="Picture 4"/>
          <p:cNvPicPr>
            <a:picLocks noChangeAspect="1"/>
          </p:cNvPicPr>
          <p:nvPr/>
        </p:nvPicPr>
        <p:blipFill>
          <a:blip r:embed="rId2"/>
          <a:stretch>
            <a:fillRect/>
          </a:stretch>
        </p:blipFill>
        <p:spPr>
          <a:xfrm>
            <a:off x="755576" y="1771054"/>
            <a:ext cx="7143750" cy="4019550"/>
          </a:xfrm>
          <a:prstGeom prst="rect">
            <a:avLst/>
          </a:prstGeom>
        </p:spPr>
      </p:pic>
    </p:spTree>
    <p:extLst>
      <p:ext uri="{BB962C8B-B14F-4D97-AF65-F5344CB8AC3E}">
        <p14:creationId xmlns:p14="http://schemas.microsoft.com/office/powerpoint/2010/main" val="1976261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0"/>
          </p:nvPr>
        </p:nvPicPr>
        <p:blipFill>
          <a:blip r:embed="rId2"/>
          <a:stretch>
            <a:fillRect/>
          </a:stretch>
        </p:blipFill>
        <p:spPr>
          <a:xfrm>
            <a:off x="788856" y="1756767"/>
            <a:ext cx="7153275" cy="4048125"/>
          </a:xfrm>
          <a:prstGeom prst="rect">
            <a:avLst/>
          </a:prstGeom>
        </p:spPr>
      </p:pic>
      <p:sp>
        <p:nvSpPr>
          <p:cNvPr id="3" name="Title 2"/>
          <p:cNvSpPr>
            <a:spLocks noGrp="1"/>
          </p:cNvSpPr>
          <p:nvPr>
            <p:ph type="title"/>
          </p:nvPr>
        </p:nvSpPr>
        <p:spPr/>
        <p:txBody>
          <a:bodyPr/>
          <a:lstStyle/>
          <a:p>
            <a:r>
              <a:rPr lang="es-MX" dirty="0" err="1" smtClean="0"/>
              <a:t>Built</a:t>
            </a:r>
            <a:r>
              <a:rPr lang="es-MX" dirty="0" smtClean="0"/>
              <a:t>-in </a:t>
            </a:r>
            <a:r>
              <a:rPr lang="es-MX" dirty="0" err="1" smtClean="0"/>
              <a:t>services</a:t>
            </a:r>
            <a:r>
              <a:rPr lang="es-MX" dirty="0" smtClean="0"/>
              <a:t>: $http </a:t>
            </a:r>
            <a:r>
              <a:rPr lang="es-MX" dirty="0" err="1" smtClean="0"/>
              <a:t>service</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14</a:t>
            </a:fld>
            <a:endParaRPr lang="en-US" noProof="0"/>
          </a:p>
        </p:txBody>
      </p:sp>
    </p:spTree>
    <p:extLst>
      <p:ext uri="{BB962C8B-B14F-4D97-AF65-F5344CB8AC3E}">
        <p14:creationId xmlns:p14="http://schemas.microsoft.com/office/powerpoint/2010/main" val="574560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Built</a:t>
            </a:r>
            <a:r>
              <a:rPr lang="es-MX" dirty="0"/>
              <a:t>-in </a:t>
            </a:r>
            <a:r>
              <a:rPr lang="es-MX" dirty="0" err="1"/>
              <a:t>services</a:t>
            </a:r>
            <a:r>
              <a:rPr lang="es-MX" dirty="0"/>
              <a:t>: $http </a:t>
            </a:r>
            <a:r>
              <a:rPr lang="es-MX" dirty="0" err="1"/>
              <a:t>service</a:t>
            </a:r>
            <a:endParaRPr lang="es-MX" dirty="0"/>
          </a:p>
        </p:txBody>
      </p:sp>
      <p:pic>
        <p:nvPicPr>
          <p:cNvPr id="4" name="Picture 3"/>
          <p:cNvPicPr>
            <a:picLocks noChangeAspect="1"/>
          </p:cNvPicPr>
          <p:nvPr/>
        </p:nvPicPr>
        <p:blipFill>
          <a:blip r:embed="rId2"/>
          <a:stretch>
            <a:fillRect/>
          </a:stretch>
        </p:blipFill>
        <p:spPr>
          <a:xfrm>
            <a:off x="1019175" y="1538287"/>
            <a:ext cx="7105650" cy="3781425"/>
          </a:xfrm>
          <a:prstGeom prst="rect">
            <a:avLst/>
          </a:prstGeom>
        </p:spPr>
      </p:pic>
    </p:spTree>
    <p:extLst>
      <p:ext uri="{BB962C8B-B14F-4D97-AF65-F5344CB8AC3E}">
        <p14:creationId xmlns:p14="http://schemas.microsoft.com/office/powerpoint/2010/main" val="1024707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EXERCISE </a:t>
            </a:r>
            <a:r>
              <a:rPr lang="en-US" b="1" dirty="0" smtClean="0"/>
              <a:t>1</a:t>
            </a:r>
            <a:r>
              <a:rPr lang="en-US" dirty="0" smtClean="0"/>
              <a:t>:  </a:t>
            </a:r>
            <a:r>
              <a:rPr lang="en-US" dirty="0"/>
              <a:t>Open the 4_SERVICES_EXERCISE_1.html file in chrome.  Review the code.  You should gain the following understanding:</a:t>
            </a:r>
          </a:p>
          <a:p>
            <a:pPr lvl="1"/>
            <a:r>
              <a:rPr lang="en-US" dirty="0" smtClean="0"/>
              <a:t>How services can be defined and registered at the module level by using the &lt;module&gt;.factory( API;</a:t>
            </a:r>
          </a:p>
          <a:p>
            <a:pPr lvl="1"/>
            <a:r>
              <a:rPr lang="en-US" dirty="0" smtClean="0"/>
              <a:t>How services receives dependencies;</a:t>
            </a:r>
          </a:p>
          <a:p>
            <a:pPr lvl="1"/>
            <a:r>
              <a:rPr lang="en-US" dirty="0" smtClean="0"/>
              <a:t>How angular provides built-in services ready to use in your custom services;</a:t>
            </a:r>
          </a:p>
          <a:p>
            <a:pPr lvl="1"/>
            <a:r>
              <a:rPr lang="en-US" dirty="0" smtClean="0"/>
              <a:t>The generals of the angular specific $window service and how it is used for launching alerts.</a:t>
            </a:r>
            <a:endParaRPr lang="en-US" dirty="0"/>
          </a:p>
          <a:p>
            <a:endParaRPr lang="en-US" dirty="0" smtClean="0"/>
          </a:p>
          <a:p>
            <a:endParaRPr lang="es-MX" dirty="0"/>
          </a:p>
        </p:txBody>
      </p:sp>
      <p:sp>
        <p:nvSpPr>
          <p:cNvPr id="3" name="Title 2"/>
          <p:cNvSpPr>
            <a:spLocks noGrp="1"/>
          </p:cNvSpPr>
          <p:nvPr>
            <p:ph type="title"/>
          </p:nvPr>
        </p:nvSpPr>
        <p:spPr/>
        <p:txBody>
          <a:bodyPr/>
          <a:lstStyle/>
          <a:p>
            <a:r>
              <a:rPr lang="en-US" dirty="0" smtClean="0"/>
              <a:t>Exercises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16</a:t>
            </a:fld>
            <a:endParaRPr lang="en-US" noProof="0"/>
          </a:p>
        </p:txBody>
      </p:sp>
    </p:spTree>
    <p:extLst>
      <p:ext uri="{BB962C8B-B14F-4D97-AF65-F5344CB8AC3E}">
        <p14:creationId xmlns:p14="http://schemas.microsoft.com/office/powerpoint/2010/main" val="1882840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EXAM 1</a:t>
            </a:r>
            <a:r>
              <a:rPr lang="en-US" dirty="0" smtClean="0"/>
              <a:t>:  </a:t>
            </a:r>
            <a:r>
              <a:rPr lang="en-US" dirty="0"/>
              <a:t>Open the </a:t>
            </a:r>
            <a:r>
              <a:rPr lang="en-US" dirty="0" smtClean="0"/>
              <a:t>7_SERVICES_TEST_1_SOLVED.html </a:t>
            </a:r>
            <a:r>
              <a:rPr lang="en-US" dirty="0"/>
              <a:t>file in chrome.  Review the code.  You should gain the following understanding:</a:t>
            </a:r>
          </a:p>
          <a:p>
            <a:pPr lvl="1"/>
            <a:r>
              <a:rPr lang="en-US" dirty="0" smtClean="0"/>
              <a:t>How you can use modules to organize your code;</a:t>
            </a:r>
          </a:p>
          <a:p>
            <a:pPr lvl="1"/>
            <a:r>
              <a:rPr lang="en-US" dirty="0" smtClean="0"/>
              <a:t>How modules can be added as dependencies of other modules</a:t>
            </a:r>
            <a:r>
              <a:rPr lang="en-US" dirty="0" smtClean="0"/>
              <a:t>.</a:t>
            </a:r>
          </a:p>
          <a:p>
            <a:pPr lvl="1"/>
            <a:endParaRPr lang="en-US" dirty="0" smtClean="0"/>
          </a:p>
          <a:p>
            <a:r>
              <a:rPr lang="en-US" b="1" dirty="0"/>
              <a:t>EXAM </a:t>
            </a:r>
            <a:r>
              <a:rPr lang="en-US" b="1" dirty="0" smtClean="0"/>
              <a:t>2</a:t>
            </a:r>
            <a:r>
              <a:rPr lang="en-US" dirty="0" smtClean="0"/>
              <a:t>:  </a:t>
            </a:r>
            <a:r>
              <a:rPr lang="en-US" dirty="0"/>
              <a:t>Open the 7_SERVICES_TEST_2_SOLVED.html file in chrome.  Review the code.  You should gain the following understanding:</a:t>
            </a:r>
          </a:p>
          <a:p>
            <a:pPr lvl="1"/>
            <a:r>
              <a:rPr lang="en-US" dirty="0" smtClean="0"/>
              <a:t>How to inject dependencies to your controllers;</a:t>
            </a:r>
          </a:p>
          <a:p>
            <a:pPr lvl="1"/>
            <a:r>
              <a:rPr lang="en-US" dirty="0" smtClean="0"/>
              <a:t>How to use the $http angular built-in service in your controllers to consume JSON files.</a:t>
            </a:r>
            <a:endParaRPr lang="en-US" dirty="0"/>
          </a:p>
          <a:p>
            <a:endParaRPr lang="es-MX" dirty="0"/>
          </a:p>
        </p:txBody>
      </p:sp>
      <p:sp>
        <p:nvSpPr>
          <p:cNvPr id="3" name="Title 2"/>
          <p:cNvSpPr>
            <a:spLocks noGrp="1"/>
          </p:cNvSpPr>
          <p:nvPr>
            <p:ph type="title"/>
          </p:nvPr>
        </p:nvSpPr>
        <p:spPr/>
        <p:txBody>
          <a:bodyPr/>
          <a:lstStyle/>
          <a:p>
            <a:r>
              <a:rPr lang="en-US" dirty="0" smtClean="0"/>
              <a:t>Exam</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17</a:t>
            </a:fld>
            <a:endParaRPr lang="en-US" noProof="0"/>
          </a:p>
        </p:txBody>
      </p:sp>
    </p:spTree>
    <p:extLst>
      <p:ext uri="{BB962C8B-B14F-4D97-AF65-F5344CB8AC3E}">
        <p14:creationId xmlns:p14="http://schemas.microsoft.com/office/powerpoint/2010/main" val="1209379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Check the results of the previous 2 exams with the students.  Solutions </a:t>
            </a:r>
            <a:r>
              <a:rPr lang="en-US" dirty="0"/>
              <a:t>are given by </a:t>
            </a:r>
            <a:r>
              <a:rPr lang="en-US" dirty="0" smtClean="0"/>
              <a:t>7_SERVICES_TEST_1_SOLVED.html</a:t>
            </a:r>
            <a:r>
              <a:rPr lang="es-MX" dirty="0"/>
              <a:t> &amp; </a:t>
            </a:r>
            <a:r>
              <a:rPr lang="es-MX" dirty="0" smtClean="0"/>
              <a:t>7_SERVICES_TEST_2_SOLVED.html files.</a:t>
            </a:r>
          </a:p>
          <a:p>
            <a:pPr marL="0" indent="0">
              <a:buNone/>
            </a:pPr>
            <a:endParaRPr lang="es-MX" dirty="0"/>
          </a:p>
        </p:txBody>
      </p:sp>
      <p:sp>
        <p:nvSpPr>
          <p:cNvPr id="3" name="Title 2"/>
          <p:cNvSpPr>
            <a:spLocks noGrp="1"/>
          </p:cNvSpPr>
          <p:nvPr>
            <p:ph type="title"/>
          </p:nvPr>
        </p:nvSpPr>
        <p:spPr/>
        <p:txBody>
          <a:bodyPr/>
          <a:lstStyle/>
          <a:p>
            <a:r>
              <a:rPr lang="en-US" dirty="0" err="1" smtClean="0"/>
              <a:t>Examp</a:t>
            </a:r>
            <a:r>
              <a:rPr lang="en-US" dirty="0" smtClean="0"/>
              <a:t> results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18</a:t>
            </a:fld>
            <a:endParaRPr lang="en-US" noProof="0"/>
          </a:p>
        </p:txBody>
      </p:sp>
    </p:spTree>
    <p:extLst>
      <p:ext uri="{BB962C8B-B14F-4D97-AF65-F5344CB8AC3E}">
        <p14:creationId xmlns:p14="http://schemas.microsoft.com/office/powerpoint/2010/main" val="3330228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a:t>
                      </a:r>
                      <a:r>
                        <a:rPr lang="en-US" sz="1200" baseline="0" dirty="0" smtClean="0"/>
                        <a:t>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87948378"/>
              </p:ext>
            </p:extLst>
          </p:nvPr>
        </p:nvGraphicFramePr>
        <p:xfrm>
          <a:off x="899592" y="4538816"/>
          <a:ext cx="7560840" cy="1920240"/>
        </p:xfrm>
        <a:graphic>
          <a:graphicData uri="http://schemas.openxmlformats.org/drawingml/2006/table">
            <a:tbl>
              <a:tblPr firstRow="1" bandRow="1">
                <a:tableStyleId>{21E4AEA4-8DFA-4A89-87EB-49C32662AFE0}</a:tableStyleId>
              </a:tblPr>
              <a:tblGrid>
                <a:gridCol w="864096"/>
                <a:gridCol w="864096"/>
                <a:gridCol w="2952328"/>
                <a:gridCol w="1512168"/>
                <a:gridCol w="1368152"/>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11/08/2015</a:t>
                      </a:r>
                      <a:endParaRPr lang="en-US" sz="1200" dirty="0"/>
                    </a:p>
                  </a:txBody>
                  <a:tcPr/>
                </a:tc>
                <a:tc>
                  <a:txBody>
                    <a:bodyPr/>
                    <a:lstStyle/>
                    <a:p>
                      <a:r>
                        <a:rPr lang="en-US" sz="1200" dirty="0" smtClean="0"/>
                        <a:t>Initial revision</a:t>
                      </a:r>
                      <a:endParaRPr lang="en-US" sz="1200" dirty="0"/>
                    </a:p>
                  </a:txBody>
                  <a:tcPr/>
                </a:tc>
                <a:tc>
                  <a:txBody>
                    <a:bodyPr/>
                    <a:lstStyle/>
                    <a:p>
                      <a:r>
                        <a:rPr lang="en-US" sz="1200" dirty="0" smtClean="0"/>
                        <a:t>Jose Francisco Gonzalez Avila</a:t>
                      </a:r>
                      <a:endParaRPr lang="en-US" sz="1200" dirty="0"/>
                    </a:p>
                  </a:txBody>
                  <a:tcPr/>
                </a:tc>
                <a:tc>
                  <a:txBody>
                    <a:bodyPr/>
                    <a:lstStyle/>
                    <a:p>
                      <a:r>
                        <a:rPr lang="en-US" sz="1200" dirty="0" smtClean="0"/>
                        <a:t>11/08/2016</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3806613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Angular-specific </a:t>
            </a:r>
            <a:r>
              <a:rPr lang="en-US" dirty="0" smtClean="0"/>
              <a:t>services: </a:t>
            </a:r>
            <a:endParaRPr lang="en-US" dirty="0" smtClean="0">
              <a:hlinkClick r:id="rId2"/>
            </a:endParaRPr>
          </a:p>
          <a:p>
            <a:r>
              <a:rPr lang="en-US" dirty="0" smtClean="0">
                <a:hlinkClick r:id="rId2"/>
              </a:rPr>
              <a:t>https</a:t>
            </a:r>
            <a:r>
              <a:rPr lang="en-US" dirty="0">
                <a:hlinkClick r:id="rId2"/>
              </a:rPr>
              <a:t>://docs.angularjs.org/api/ng/service/$</a:t>
            </a:r>
            <a:r>
              <a:rPr lang="en-US" dirty="0" smtClean="0">
                <a:hlinkClick r:id="rId2"/>
              </a:rPr>
              <a:t>window</a:t>
            </a:r>
            <a:endParaRPr lang="en-US" dirty="0" smtClean="0"/>
          </a:p>
          <a:p>
            <a:r>
              <a:rPr lang="en-US" dirty="0">
                <a:hlinkClick r:id="rId3"/>
              </a:rPr>
              <a:t>https://docs.angularjs.org/api/ng/service/$</a:t>
            </a:r>
            <a:r>
              <a:rPr lang="en-US" dirty="0" smtClean="0">
                <a:hlinkClick r:id="rId3"/>
              </a:rPr>
              <a:t>http</a:t>
            </a:r>
            <a:endParaRPr lang="en-US" dirty="0" smtClean="0"/>
          </a:p>
          <a:p>
            <a:endParaRPr lang="en-US" dirty="0" smtClean="0"/>
          </a:p>
          <a:p>
            <a:r>
              <a:rPr lang="en-US" dirty="0" smtClean="0"/>
              <a:t>$http service example:</a:t>
            </a:r>
          </a:p>
          <a:p>
            <a:r>
              <a:rPr lang="en-US" dirty="0">
                <a:hlinkClick r:id="rId4"/>
              </a:rPr>
              <a:t>http://</a:t>
            </a:r>
            <a:r>
              <a:rPr lang="en-US" dirty="0" smtClean="0">
                <a:hlinkClick r:id="rId4"/>
              </a:rPr>
              <a:t>www.w3schools.com/angular/angular_http.asp</a:t>
            </a:r>
            <a:endParaRPr lang="en-US" dirty="0" smtClean="0"/>
          </a:p>
          <a:p>
            <a:pPr marL="0" indent="0">
              <a:buNone/>
            </a:pPr>
            <a:r>
              <a:rPr lang="en-US" dirty="0" smtClean="0"/>
              <a:t> </a:t>
            </a:r>
            <a:endParaRPr lang="en-US" dirty="0"/>
          </a:p>
          <a:p>
            <a:pPr marL="0" indent="0">
              <a:buNone/>
            </a:pPr>
            <a:endParaRPr lang="en-US" dirty="0" smtClean="0"/>
          </a:p>
          <a:p>
            <a:r>
              <a:rPr lang="en-US" dirty="0" smtClean="0"/>
              <a:t>Services</a:t>
            </a:r>
            <a:r>
              <a:rPr lang="en-US" dirty="0" smtClean="0"/>
              <a:t>: </a:t>
            </a:r>
          </a:p>
          <a:p>
            <a:pPr marL="0" indent="0">
              <a:buNone/>
            </a:pPr>
            <a:r>
              <a:rPr lang="es-MX" dirty="0">
                <a:hlinkClick r:id="rId5"/>
              </a:rPr>
              <a:t>https://</a:t>
            </a:r>
            <a:r>
              <a:rPr lang="es-MX" dirty="0" smtClean="0">
                <a:hlinkClick r:id="rId5"/>
              </a:rPr>
              <a:t>docs.angularjs.org/guide/services</a:t>
            </a:r>
            <a:endParaRPr lang="es-MX" dirty="0" smtClean="0"/>
          </a:p>
          <a:p>
            <a:endParaRPr lang="es-MX" dirty="0"/>
          </a:p>
        </p:txBody>
      </p:sp>
      <p:sp>
        <p:nvSpPr>
          <p:cNvPr id="3" name="Title 2"/>
          <p:cNvSpPr>
            <a:spLocks noGrp="1"/>
          </p:cNvSpPr>
          <p:nvPr>
            <p:ph type="title"/>
          </p:nvPr>
        </p:nvSpPr>
        <p:spPr/>
        <p:txBody>
          <a:bodyPr/>
          <a:lstStyle/>
          <a:p>
            <a:r>
              <a:rPr lang="en-US" dirty="0" smtClean="0"/>
              <a:t>References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20</a:t>
            </a:fld>
            <a:endParaRPr lang="en-US" noProof="0"/>
          </a:p>
        </p:txBody>
      </p:sp>
    </p:spTree>
    <p:extLst>
      <p:ext uri="{BB962C8B-B14F-4D97-AF65-F5344CB8AC3E}">
        <p14:creationId xmlns:p14="http://schemas.microsoft.com/office/powerpoint/2010/main" val="2507725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dirty="0" smtClean="0"/>
          </a:p>
          <a:p>
            <a:r>
              <a:rPr lang="en-US" dirty="0" smtClean="0"/>
              <a:t>Jorge Luis </a:t>
            </a:r>
            <a:r>
              <a:rPr lang="es-MX" dirty="0" smtClean="0"/>
              <a:t>Gonzalez	|</a:t>
            </a:r>
          </a:p>
        </p:txBody>
      </p:sp>
      <p:sp>
        <p:nvSpPr>
          <p:cNvPr id="3" name="Text Placeholder 2"/>
          <p:cNvSpPr>
            <a:spLocks noGrp="1"/>
          </p:cNvSpPr>
          <p:nvPr>
            <p:ph type="body" sz="quarter" idx="13"/>
          </p:nvPr>
        </p:nvSpPr>
        <p:spPr/>
        <p:txBody>
          <a:bodyPr/>
          <a:lstStyle/>
          <a:p>
            <a:r>
              <a:rPr lang="es-MX" dirty="0" err="1" smtClean="0">
                <a:hlinkClick r:id="rId2"/>
              </a:rPr>
              <a:t>jorge.gonzalezm</a:t>
            </a:r>
            <a:r>
              <a:rPr lang="en-US" dirty="0" smtClean="0">
                <a:hlinkClick r:id="rId2"/>
              </a:rPr>
              <a:t>@softtek.com</a:t>
            </a:r>
            <a:endParaRPr lang="en-US" dirty="0" smtClean="0"/>
          </a:p>
          <a:p>
            <a:r>
              <a:rPr lang="en-US" dirty="0" smtClean="0"/>
              <a:t>Instructor</a:t>
            </a:r>
            <a:endParaRPr lang="es-MX" dirty="0"/>
          </a:p>
        </p:txBody>
      </p:sp>
      <p:sp>
        <p:nvSpPr>
          <p:cNvPr id="6" name="Text Placeholder 5"/>
          <p:cNvSpPr>
            <a:spLocks noGrp="1"/>
          </p:cNvSpPr>
          <p:nvPr>
            <p:ph type="body" sz="quarter" idx="16"/>
          </p:nvPr>
        </p:nvSpPr>
        <p:spPr/>
        <p:txBody>
          <a:bodyPr/>
          <a:lstStyle/>
          <a:p>
            <a:r>
              <a:rPr lang="en-US" dirty="0" smtClean="0"/>
              <a:t>Jose Francisco Gonzalez Avila</a:t>
            </a:r>
            <a:endParaRPr lang="es-MX" dirty="0"/>
          </a:p>
        </p:txBody>
      </p:sp>
      <p:sp>
        <p:nvSpPr>
          <p:cNvPr id="7" name="Text Placeholder 6"/>
          <p:cNvSpPr>
            <a:spLocks noGrp="1"/>
          </p:cNvSpPr>
          <p:nvPr>
            <p:ph type="body" sz="quarter" idx="17"/>
          </p:nvPr>
        </p:nvSpPr>
        <p:spPr/>
        <p:txBody>
          <a:bodyPr/>
          <a:lstStyle/>
          <a:p>
            <a:r>
              <a:rPr lang="en-US" dirty="0" smtClean="0">
                <a:hlinkClick r:id="rId3"/>
              </a:rPr>
              <a:t>josef.Gonzalez@softtek.com</a:t>
            </a:r>
            <a:endParaRPr lang="en-US" dirty="0" smtClean="0"/>
          </a:p>
          <a:p>
            <a:r>
              <a:rPr lang="en-US" dirty="0" smtClean="0"/>
              <a:t>Author of training material</a:t>
            </a:r>
            <a:endParaRPr lang="es-MX" dirty="0"/>
          </a:p>
        </p:txBody>
      </p:sp>
    </p:spTree>
    <p:extLst>
      <p:ext uri="{BB962C8B-B14F-4D97-AF65-F5344CB8AC3E}">
        <p14:creationId xmlns:p14="http://schemas.microsoft.com/office/powerpoint/2010/main" val="4072787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(conceptual map)</a:t>
            </a:r>
            <a:endParaRPr lang="es-MX" dirty="0"/>
          </a:p>
        </p:txBody>
      </p:sp>
      <p:pic>
        <p:nvPicPr>
          <p:cNvPr id="4" name="Picture 3"/>
          <p:cNvPicPr>
            <a:picLocks noChangeAspect="1"/>
          </p:cNvPicPr>
          <p:nvPr/>
        </p:nvPicPr>
        <p:blipFill>
          <a:blip r:embed="rId2"/>
          <a:stretch>
            <a:fillRect/>
          </a:stretch>
        </p:blipFill>
        <p:spPr>
          <a:xfrm>
            <a:off x="179512" y="1916832"/>
            <a:ext cx="8508003" cy="3456384"/>
          </a:xfrm>
          <a:prstGeom prst="rect">
            <a:avLst/>
          </a:prstGeom>
        </p:spPr>
      </p:pic>
    </p:spTree>
    <p:extLst>
      <p:ext uri="{BB962C8B-B14F-4D97-AF65-F5344CB8AC3E}">
        <p14:creationId xmlns:p14="http://schemas.microsoft.com/office/powerpoint/2010/main" val="2220458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err="1" smtClean="0"/>
              <a:t>What</a:t>
            </a:r>
            <a:r>
              <a:rPr lang="es-MX" dirty="0" smtClean="0"/>
              <a:t> </a:t>
            </a:r>
            <a:r>
              <a:rPr lang="es-MX" dirty="0" err="1" smtClean="0"/>
              <a:t>is</a:t>
            </a:r>
            <a:r>
              <a:rPr lang="es-MX" dirty="0" smtClean="0"/>
              <a:t> a </a:t>
            </a:r>
            <a:r>
              <a:rPr lang="es-MX" dirty="0" err="1" smtClean="0"/>
              <a:t>Service</a:t>
            </a:r>
            <a:r>
              <a:rPr lang="es-MX" dirty="0" smtClean="0"/>
              <a: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4</a:t>
            </a:fld>
            <a:endParaRPr lang="en-US" noProof="0"/>
          </a:p>
        </p:txBody>
      </p:sp>
      <p:sp>
        <p:nvSpPr>
          <p:cNvPr id="6" name="Rectangle 5"/>
          <p:cNvSpPr/>
          <p:nvPr/>
        </p:nvSpPr>
        <p:spPr>
          <a:xfrm>
            <a:off x="471241" y="1556792"/>
            <a:ext cx="7194430" cy="4204100"/>
          </a:xfrm>
          <a:prstGeom prst="rect">
            <a:avLst/>
          </a:prstGeom>
        </p:spPr>
        <p:txBody>
          <a:bodyPr wrap="square">
            <a:spAutoFit/>
          </a:bodyPr>
          <a:lstStyle/>
          <a:p>
            <a:pPr>
              <a:lnSpc>
                <a:spcPct val="107000"/>
              </a:lnSpc>
              <a:spcBef>
                <a:spcPts val="1500"/>
              </a:spcBef>
              <a:spcAft>
                <a:spcPts val="750"/>
              </a:spcAft>
            </a:pPr>
            <a:r>
              <a:rPr lang="en-US" sz="4800" kern="1800" dirty="0">
                <a:solidFill>
                  <a:srgbClr val="333333"/>
                </a:solidFill>
                <a:latin typeface="Open Sans"/>
                <a:ea typeface="Times New Roman" panose="02020603050405020304" pitchFamily="18" charset="0"/>
                <a:cs typeface="Times New Roman" panose="02020603050405020304" pitchFamily="18" charset="0"/>
              </a:rPr>
              <a:t>Services</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75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Angular services are substitutable objects that are wired together using </a:t>
            </a:r>
            <a:r>
              <a:rPr lang="en-US" dirty="0">
                <a:solidFill>
                  <a:srgbClr val="428BCA"/>
                </a:solidFill>
                <a:latin typeface="Helvetica" panose="020B0604020202020204" pitchFamily="34" charset="0"/>
                <a:ea typeface="Times New Roman" panose="02020603050405020304" pitchFamily="18" charset="0"/>
                <a:cs typeface="Times New Roman" panose="02020603050405020304" pitchFamily="18" charset="0"/>
                <a:hlinkClick r:id="rId2"/>
              </a:rPr>
              <a:t>dependency injection (DI)</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You can use services to organize and share code across your app</a:t>
            </a:r>
            <a:r>
              <a:rPr lang="en-US" dirty="0" smtClean="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t>
            </a:r>
          </a:p>
          <a:p>
            <a:pPr>
              <a:lnSpc>
                <a:spcPts val="1500"/>
              </a:lnSpc>
              <a:spcAft>
                <a:spcPts val="750"/>
              </a:spcAft>
            </a:pP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750"/>
              </a:spcAft>
            </a:pP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Angular </a:t>
            </a:r>
            <a:r>
              <a:rPr lang="es-MX"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services</a:t>
            </a:r>
            <a:r>
              <a:rPr lang="es-MX"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are:</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Aft>
                <a:spcPts val="800"/>
              </a:spcAft>
              <a:buSzPts val="1000"/>
              <a:buFont typeface="Symbol" panose="05050102010706020507" pitchFamily="18" charset="2"/>
              <a:buChar char=""/>
              <a:tabLst>
                <a:tab pos="457200" algn="l"/>
              </a:tabLs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Lazily instantiated – Angular only instantiates a service when an application component depends on it</a:t>
            </a:r>
            <a:r>
              <a:rPr lang="en-US" dirty="0" smtClean="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t>
            </a:r>
            <a:endParaRPr lang="es-MX" sz="20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Aft>
                <a:spcPts val="800"/>
              </a:spcAft>
              <a:buSzPts val="1000"/>
              <a:buFont typeface="Symbol" panose="05050102010706020507" pitchFamily="18" charset="2"/>
              <a:buChar char=""/>
              <a:tabLst>
                <a:tab pos="457200" algn="l"/>
              </a:tabLs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Singletons – Each component dependent on a service gets a reference to the single instance generated by the service factory.</a:t>
            </a:r>
            <a:endParaRPr lang="es-MX" sz="20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750"/>
              </a:spcBef>
              <a:spcAft>
                <a:spcPts val="75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Angular offers several useful services (like </a:t>
            </a: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hlinkClick r:id="rId3"/>
              </a:rPr>
              <a:t>$http</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but for most applications you'll also want to </a:t>
            </a:r>
            <a:r>
              <a:rPr lang="en-US" dirty="0">
                <a:solidFill>
                  <a:srgbClr val="428BCA"/>
                </a:solidFill>
                <a:latin typeface="Helvetica" panose="020B0604020202020204" pitchFamily="34" charset="0"/>
                <a:ea typeface="Times New Roman" panose="02020603050405020304" pitchFamily="18" charset="0"/>
                <a:cs typeface="Times New Roman" panose="02020603050405020304" pitchFamily="18" charset="0"/>
                <a:hlinkClick r:id="rId4"/>
              </a:rPr>
              <a:t>create your own</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t>
            </a: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US" b="1" dirty="0">
                <a:solidFill>
                  <a:srgbClr val="31708F"/>
                </a:solidFill>
                <a:latin typeface="Helvetica" panose="020B0604020202020204" pitchFamily="34" charset="0"/>
                <a:ea typeface="Times New Roman" panose="02020603050405020304" pitchFamily="18" charset="0"/>
                <a:cs typeface="Times New Roman" panose="02020603050405020304" pitchFamily="18" charset="0"/>
              </a:rPr>
              <a:t>Note:</a:t>
            </a:r>
            <a:r>
              <a:rPr lang="en-US" dirty="0">
                <a:solidFill>
                  <a:srgbClr val="31708F"/>
                </a:solidFill>
                <a:latin typeface="Helvetica" panose="020B0604020202020204" pitchFamily="34" charset="0"/>
                <a:ea typeface="Times New Roman" panose="02020603050405020304" pitchFamily="18" charset="0"/>
                <a:cs typeface="Times New Roman" panose="02020603050405020304" pitchFamily="18" charset="0"/>
              </a:rPr>
              <a:t> Like other core Angular identifiers, built-in services always start with </a:t>
            </a: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31708F"/>
                </a:solidFill>
                <a:latin typeface="Helvetica" panose="020B0604020202020204" pitchFamily="34" charset="0"/>
                <a:ea typeface="Times New Roman" panose="02020603050405020304" pitchFamily="18" charset="0"/>
                <a:cs typeface="Times New Roman" panose="02020603050405020304" pitchFamily="18" charset="0"/>
              </a:rPr>
              <a:t> (e.g. </a:t>
            </a: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$http</a:t>
            </a:r>
            <a:r>
              <a:rPr lang="en-US" dirty="0">
                <a:solidFill>
                  <a:srgbClr val="31708F"/>
                </a:solidFill>
                <a:latin typeface="Helvetica" panose="020B0604020202020204" pitchFamily="34" charset="0"/>
                <a:ea typeface="Times New Roman" panose="02020603050405020304" pitchFamily="18" charset="0"/>
                <a:cs typeface="Times New Roman" panose="02020603050405020304" pitchFamily="18" charset="0"/>
              </a:rPr>
              <a:t>).</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3339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2227" y="1339789"/>
            <a:ext cx="8208912" cy="1081099"/>
          </a:xfrm>
        </p:spPr>
        <p:txBody>
          <a:bodyPr/>
          <a:lstStyle/>
          <a:p>
            <a:r>
              <a:rPr lang="en-US" dirty="0"/>
              <a:t>To use an Angular service, you add it as a dependency for the component (controller, service, filter or directive) that depends on the service. </a:t>
            </a:r>
            <a:r>
              <a:rPr lang="en-US" dirty="0" err="1"/>
              <a:t>Angular's</a:t>
            </a:r>
            <a:r>
              <a:rPr lang="en-US" dirty="0"/>
              <a:t> </a:t>
            </a:r>
            <a:r>
              <a:rPr lang="en-US" dirty="0">
                <a:hlinkClick r:id="rId2"/>
              </a:rPr>
              <a:t>dependency injection</a:t>
            </a:r>
            <a:r>
              <a:rPr lang="en-US" dirty="0"/>
              <a:t> subsystem takes care of the rest.</a:t>
            </a:r>
            <a:endParaRPr lang="es-MX" dirty="0"/>
          </a:p>
        </p:txBody>
      </p:sp>
      <p:sp>
        <p:nvSpPr>
          <p:cNvPr id="3" name="Title 2"/>
          <p:cNvSpPr>
            <a:spLocks noGrp="1"/>
          </p:cNvSpPr>
          <p:nvPr>
            <p:ph type="title"/>
          </p:nvPr>
        </p:nvSpPr>
        <p:spPr/>
        <p:txBody>
          <a:bodyPr/>
          <a:lstStyle/>
          <a:p>
            <a:r>
              <a:rPr lang="es-MX" dirty="0" err="1" smtClean="0"/>
              <a:t>Using</a:t>
            </a:r>
            <a:r>
              <a:rPr lang="es-MX" dirty="0" smtClean="0"/>
              <a:t> a </a:t>
            </a:r>
            <a:r>
              <a:rPr lang="es-MX" dirty="0" err="1" smtClean="0"/>
              <a:t>service</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5</a:t>
            </a:fld>
            <a:endParaRPr lang="en-US" noProof="0"/>
          </a:p>
        </p:txBody>
      </p:sp>
      <p:pic>
        <p:nvPicPr>
          <p:cNvPr id="5" name="Picture 4"/>
          <p:cNvPicPr>
            <a:picLocks noChangeAspect="1"/>
          </p:cNvPicPr>
          <p:nvPr/>
        </p:nvPicPr>
        <p:blipFill>
          <a:blip r:embed="rId3"/>
          <a:stretch>
            <a:fillRect/>
          </a:stretch>
        </p:blipFill>
        <p:spPr>
          <a:xfrm>
            <a:off x="66183" y="2420889"/>
            <a:ext cx="9001000" cy="4099370"/>
          </a:xfrm>
          <a:prstGeom prst="rect">
            <a:avLst/>
          </a:prstGeom>
        </p:spPr>
      </p:pic>
    </p:spTree>
    <p:extLst>
      <p:ext uri="{BB962C8B-B14F-4D97-AF65-F5344CB8AC3E}">
        <p14:creationId xmlns:p14="http://schemas.microsoft.com/office/powerpoint/2010/main" val="1357513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err="1"/>
              <a:t>Creating</a:t>
            </a:r>
            <a:r>
              <a:rPr lang="es-MX" dirty="0"/>
              <a:t> </a:t>
            </a:r>
            <a:r>
              <a:rPr lang="es-MX" dirty="0" err="1" smtClean="0"/>
              <a:t>Services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6</a:t>
            </a:fld>
            <a:endParaRPr lang="en-US" noProof="0"/>
          </a:p>
        </p:txBody>
      </p:sp>
      <p:sp>
        <p:nvSpPr>
          <p:cNvPr id="9" name="Rectangle 8"/>
          <p:cNvSpPr/>
          <p:nvPr/>
        </p:nvSpPr>
        <p:spPr>
          <a:xfrm>
            <a:off x="179512" y="1604656"/>
            <a:ext cx="8712968" cy="2176173"/>
          </a:xfrm>
          <a:prstGeom prst="rect">
            <a:avLst/>
          </a:prstGeom>
        </p:spPr>
        <p:txBody>
          <a:bodyPr wrap="square">
            <a:spAutoFit/>
          </a:bodyPr>
          <a:lstStyle/>
          <a:p>
            <a:pPr>
              <a:lnSpc>
                <a:spcPct val="107000"/>
              </a:lnSpc>
              <a:spcBef>
                <a:spcPts val="2250"/>
              </a:spcBef>
              <a:spcAft>
                <a:spcPts val="750"/>
              </a:spcAft>
            </a:pPr>
            <a:r>
              <a:rPr lang="en-US" sz="4400" dirty="0">
                <a:solidFill>
                  <a:srgbClr val="333333"/>
                </a:solidFill>
                <a:latin typeface="Open Sans"/>
                <a:ea typeface="Times New Roman" panose="02020603050405020304" pitchFamily="18" charset="0"/>
                <a:cs typeface="Times New Roman" panose="02020603050405020304" pitchFamily="18" charset="0"/>
              </a:rPr>
              <a:t>Creating Services</a:t>
            </a:r>
            <a:endParaRPr lang="es-MX" sz="2800" b="1" dirty="0">
              <a:solidFill>
                <a:srgbClr val="5B9BD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ts val="1500"/>
              </a:lnSpc>
              <a:spcAft>
                <a:spcPts val="750"/>
              </a:spcAft>
            </a:pPr>
            <a:r>
              <a:rPr lang="en-US" dirty="0">
                <a:solidFill>
                  <a:srgbClr val="333333"/>
                </a:solidFill>
                <a:latin typeface="Helvetica" panose="020B0604020202020204" pitchFamily="34" charset="0"/>
                <a:ea typeface="Times New Roman" panose="02020603050405020304" pitchFamily="18" charset="0"/>
              </a:rPr>
              <a:t>Application developers are free to define their own services by registering the service's name and </a:t>
            </a:r>
            <a:r>
              <a:rPr lang="en-US" b="1" dirty="0">
                <a:solidFill>
                  <a:srgbClr val="333333"/>
                </a:solidFill>
                <a:latin typeface="Helvetica" panose="020B0604020202020204" pitchFamily="34" charset="0"/>
                <a:ea typeface="Times New Roman" panose="02020603050405020304" pitchFamily="18" charset="0"/>
              </a:rPr>
              <a:t>service factory function</a:t>
            </a:r>
            <a:r>
              <a:rPr lang="en-US" dirty="0">
                <a:solidFill>
                  <a:srgbClr val="333333"/>
                </a:solidFill>
                <a:latin typeface="Helvetica" panose="020B0604020202020204" pitchFamily="34" charset="0"/>
                <a:ea typeface="Times New Roman" panose="02020603050405020304" pitchFamily="18" charset="0"/>
              </a:rPr>
              <a:t>, with an Angular module.</a:t>
            </a:r>
            <a:endParaRPr lang="es-MX" sz="2400" dirty="0">
              <a:latin typeface="Times New Roman" panose="02020603050405020304" pitchFamily="18" charset="0"/>
              <a:ea typeface="Times New Roman" panose="02020603050405020304" pitchFamily="18" charset="0"/>
            </a:endParaRPr>
          </a:p>
          <a:p>
            <a:pPr>
              <a:lnSpc>
                <a:spcPts val="1500"/>
              </a:lnSpc>
              <a:spcAft>
                <a:spcPts val="750"/>
              </a:spcAft>
            </a:pPr>
            <a:r>
              <a:rPr lang="en-US" dirty="0">
                <a:solidFill>
                  <a:srgbClr val="333333"/>
                </a:solidFill>
                <a:latin typeface="Helvetica" panose="020B0604020202020204" pitchFamily="34" charset="0"/>
                <a:ea typeface="Times New Roman" panose="02020603050405020304" pitchFamily="18" charset="0"/>
              </a:rPr>
              <a:t>The </a:t>
            </a:r>
            <a:r>
              <a:rPr lang="en-US" b="1" dirty="0">
                <a:solidFill>
                  <a:srgbClr val="333333"/>
                </a:solidFill>
                <a:latin typeface="Helvetica" panose="020B0604020202020204" pitchFamily="34" charset="0"/>
                <a:ea typeface="Times New Roman" panose="02020603050405020304" pitchFamily="18" charset="0"/>
              </a:rPr>
              <a:t>service factory function</a:t>
            </a:r>
            <a:r>
              <a:rPr lang="en-US" dirty="0">
                <a:solidFill>
                  <a:srgbClr val="333333"/>
                </a:solidFill>
                <a:latin typeface="Helvetica" panose="020B0604020202020204" pitchFamily="34" charset="0"/>
                <a:ea typeface="Times New Roman" panose="02020603050405020304" pitchFamily="18" charset="0"/>
              </a:rPr>
              <a:t> generates the single object or function that represents the service to the rest of the application. The object or function returned by the service is injected into any component (controller, service, filter or directive) that specifies a dependency on the service.</a:t>
            </a:r>
            <a:endParaRPr lang="es-MX"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2276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err="1" smtClean="0"/>
              <a:t>Registering</a:t>
            </a:r>
            <a:r>
              <a:rPr lang="es-MX" dirty="0" smtClean="0"/>
              <a:t> </a:t>
            </a:r>
            <a:r>
              <a:rPr lang="es-MX" dirty="0" err="1" smtClean="0"/>
              <a:t>services</a:t>
            </a:r>
            <a:r>
              <a:rPr lang="es-MX" dirty="0" smtClean="0"/>
              <a:t>: </a:t>
            </a:r>
            <a:r>
              <a:rPr lang="es-MX" dirty="0" err="1" smtClean="0"/>
              <a:t>via</a:t>
            </a:r>
            <a:r>
              <a:rPr lang="es-MX" dirty="0" smtClean="0"/>
              <a:t> </a:t>
            </a:r>
            <a:r>
              <a:rPr lang="es-MX" b="1" dirty="0" smtClean="0"/>
              <a:t>Module Factory API</a:t>
            </a:r>
            <a:r>
              <a:rPr lang="es-MX" dirty="0" smtClean="0"/>
              <a:t> at module </a:t>
            </a:r>
            <a:r>
              <a:rPr lang="es-MX" dirty="0" err="1" smtClean="0"/>
              <a:t>level</a:t>
            </a:r>
            <a:r>
              <a:rPr lang="es-MX" dirty="0" smtClean="0"/>
              <a: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7</a:t>
            </a:fld>
            <a:endParaRPr lang="en-US" noProof="0"/>
          </a:p>
        </p:txBody>
      </p:sp>
      <p:sp>
        <p:nvSpPr>
          <p:cNvPr id="11" name="Rectangle 10"/>
          <p:cNvSpPr/>
          <p:nvPr/>
        </p:nvSpPr>
        <p:spPr>
          <a:xfrm>
            <a:off x="384622" y="1988840"/>
            <a:ext cx="8424936" cy="1172437"/>
          </a:xfrm>
          <a:prstGeom prst="rect">
            <a:avLst/>
          </a:prstGeom>
        </p:spPr>
        <p:txBody>
          <a:bodyPr wrap="square">
            <a:spAutoFit/>
          </a:bodyPr>
          <a:lstStyle/>
          <a:p>
            <a:pPr>
              <a:lnSpc>
                <a:spcPct val="107000"/>
              </a:lnSpc>
              <a:spcBef>
                <a:spcPts val="1500"/>
              </a:spcBef>
              <a:spcAft>
                <a:spcPts val="750"/>
              </a:spcAft>
            </a:pPr>
            <a:r>
              <a:rPr lang="en-US" sz="3600" dirty="0">
                <a:solidFill>
                  <a:srgbClr val="333333"/>
                </a:solidFill>
                <a:latin typeface="Open Sans"/>
                <a:ea typeface="Times New Roman" panose="02020603050405020304" pitchFamily="18" charset="0"/>
                <a:cs typeface="Times New Roman" panose="02020603050405020304" pitchFamily="18" charset="0"/>
              </a:rPr>
              <a:t>Registering Services</a:t>
            </a:r>
            <a:endParaRPr lang="es-MX" sz="2000" b="1" dirty="0">
              <a:solidFill>
                <a:srgbClr val="5B9BD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ts val="1500"/>
              </a:lnSpc>
              <a:spcAft>
                <a:spcPts val="750"/>
              </a:spcAft>
            </a:pPr>
            <a:r>
              <a:rPr lang="en-US" dirty="0">
                <a:solidFill>
                  <a:srgbClr val="333333"/>
                </a:solidFill>
                <a:latin typeface="Helvetica" panose="020B0604020202020204" pitchFamily="34" charset="0"/>
                <a:ea typeface="Times New Roman" panose="02020603050405020304" pitchFamily="18" charset="0"/>
              </a:rPr>
              <a:t>Services are registered to modules via the </a:t>
            </a:r>
            <a:r>
              <a:rPr lang="en-US" u="sng" dirty="0">
                <a:solidFill>
                  <a:srgbClr val="428BCA"/>
                </a:solidFill>
                <a:latin typeface="Helvetica" panose="020B0604020202020204" pitchFamily="34" charset="0"/>
                <a:ea typeface="Times New Roman" panose="02020603050405020304" pitchFamily="18" charset="0"/>
                <a:hlinkClick r:id="rId2"/>
              </a:rPr>
              <a:t>Module API</a:t>
            </a:r>
            <a:r>
              <a:rPr lang="en-US" dirty="0">
                <a:solidFill>
                  <a:srgbClr val="333333"/>
                </a:solidFill>
                <a:latin typeface="Helvetica" panose="020B0604020202020204" pitchFamily="34" charset="0"/>
                <a:ea typeface="Times New Roman" panose="02020603050405020304" pitchFamily="18" charset="0"/>
              </a:rPr>
              <a:t>. Typically you use the </a:t>
            </a:r>
            <a:r>
              <a:rPr lang="en-US" u="sng" dirty="0">
                <a:solidFill>
                  <a:srgbClr val="428BCA"/>
                </a:solidFill>
                <a:latin typeface="Helvetica" panose="020B0604020202020204" pitchFamily="34" charset="0"/>
                <a:ea typeface="Times New Roman" panose="02020603050405020304" pitchFamily="18" charset="0"/>
                <a:hlinkClick r:id="rId3"/>
              </a:rPr>
              <a:t>Module factory</a:t>
            </a:r>
            <a:r>
              <a:rPr lang="en-US" dirty="0">
                <a:solidFill>
                  <a:srgbClr val="333333"/>
                </a:solidFill>
                <a:latin typeface="Helvetica" panose="020B0604020202020204" pitchFamily="34" charset="0"/>
                <a:ea typeface="Times New Roman" panose="02020603050405020304" pitchFamily="18" charset="0"/>
              </a:rPr>
              <a:t> API to register a service:</a:t>
            </a:r>
            <a:endParaRPr lang="es-MX" sz="2400" dirty="0">
              <a:effectLst/>
              <a:latin typeface="Times New Roman" panose="02020603050405020304" pitchFamily="18" charset="0"/>
              <a:ea typeface="Times New Roman" panose="02020603050405020304" pitchFamily="18" charset="0"/>
            </a:endParaRPr>
          </a:p>
        </p:txBody>
      </p:sp>
      <p:pic>
        <p:nvPicPr>
          <p:cNvPr id="12" name="Picture 11"/>
          <p:cNvPicPr>
            <a:picLocks noChangeAspect="1"/>
          </p:cNvPicPr>
          <p:nvPr/>
        </p:nvPicPr>
        <p:blipFill>
          <a:blip r:embed="rId4"/>
          <a:stretch>
            <a:fillRect/>
          </a:stretch>
        </p:blipFill>
        <p:spPr>
          <a:xfrm>
            <a:off x="1464742" y="3244590"/>
            <a:ext cx="5241162" cy="1226884"/>
          </a:xfrm>
          <a:prstGeom prst="rect">
            <a:avLst/>
          </a:prstGeom>
        </p:spPr>
      </p:pic>
      <p:sp>
        <p:nvSpPr>
          <p:cNvPr id="13" name="Rectangle 12"/>
          <p:cNvSpPr/>
          <p:nvPr/>
        </p:nvSpPr>
        <p:spPr>
          <a:xfrm>
            <a:off x="395350" y="4662436"/>
            <a:ext cx="8414207" cy="477054"/>
          </a:xfrm>
          <a:prstGeom prst="rect">
            <a:avLst/>
          </a:prstGeom>
        </p:spPr>
        <p:txBody>
          <a:bodyPr wrap="square">
            <a:spAutoFit/>
          </a:bodyPr>
          <a:lstStyle/>
          <a:p>
            <a:pPr>
              <a:lnSpc>
                <a:spcPts val="1500"/>
              </a:lnSpc>
              <a:spcAft>
                <a:spcPts val="750"/>
              </a:spcAft>
            </a:pPr>
            <a:r>
              <a:rPr lang="en-US" dirty="0">
                <a:solidFill>
                  <a:srgbClr val="333333"/>
                </a:solidFill>
                <a:latin typeface="Helvetica" panose="020B0604020202020204" pitchFamily="34" charset="0"/>
                <a:ea typeface="Times New Roman" panose="02020603050405020304" pitchFamily="18" charset="0"/>
              </a:rPr>
              <a:t>Note that you are not registering a </a:t>
            </a:r>
            <a:r>
              <a:rPr lang="en-US" b="1" dirty="0">
                <a:solidFill>
                  <a:srgbClr val="333333"/>
                </a:solidFill>
                <a:latin typeface="Helvetica" panose="020B0604020202020204" pitchFamily="34" charset="0"/>
                <a:ea typeface="Times New Roman" panose="02020603050405020304" pitchFamily="18" charset="0"/>
              </a:rPr>
              <a:t>service instance</a:t>
            </a:r>
            <a:r>
              <a:rPr lang="en-US" dirty="0">
                <a:solidFill>
                  <a:srgbClr val="333333"/>
                </a:solidFill>
                <a:latin typeface="Helvetica" panose="020B0604020202020204" pitchFamily="34" charset="0"/>
                <a:ea typeface="Times New Roman" panose="02020603050405020304" pitchFamily="18" charset="0"/>
              </a:rPr>
              <a:t>, but rather a </a:t>
            </a:r>
            <a:r>
              <a:rPr lang="en-US" b="1" dirty="0">
                <a:solidFill>
                  <a:srgbClr val="333333"/>
                </a:solidFill>
                <a:latin typeface="Helvetica" panose="020B0604020202020204" pitchFamily="34" charset="0"/>
                <a:ea typeface="Times New Roman" panose="02020603050405020304" pitchFamily="18" charset="0"/>
              </a:rPr>
              <a:t>factory function</a:t>
            </a:r>
            <a:r>
              <a:rPr lang="en-US" dirty="0">
                <a:solidFill>
                  <a:srgbClr val="333333"/>
                </a:solidFill>
                <a:latin typeface="Helvetica" panose="020B0604020202020204" pitchFamily="34" charset="0"/>
                <a:ea typeface="Times New Roman" panose="02020603050405020304" pitchFamily="18" charset="0"/>
              </a:rPr>
              <a:t> that will create this instance when called.</a:t>
            </a:r>
            <a:endParaRPr lang="es-MX"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81580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2227" y="1339789"/>
            <a:ext cx="8208912" cy="865075"/>
          </a:xfrm>
        </p:spPr>
        <p:txBody>
          <a:bodyPr/>
          <a:lstStyle/>
          <a:p>
            <a:r>
              <a:rPr lang="en-US" dirty="0"/>
              <a:t>You can also register services via the </a:t>
            </a:r>
            <a:r>
              <a:rPr lang="en-US" dirty="0">
                <a:hlinkClick r:id="rId2"/>
              </a:rPr>
              <a:t>$provide</a:t>
            </a:r>
            <a:r>
              <a:rPr lang="en-US" dirty="0"/>
              <a:t> service inside of a module's </a:t>
            </a:r>
            <a:r>
              <a:rPr lang="en-US" dirty="0" err="1"/>
              <a:t>config</a:t>
            </a:r>
            <a:r>
              <a:rPr lang="en-US" dirty="0"/>
              <a:t> function:</a:t>
            </a:r>
            <a:endParaRPr lang="es-MX" dirty="0"/>
          </a:p>
          <a:p>
            <a:pPr marL="0" indent="0">
              <a:buNone/>
            </a:pPr>
            <a:endParaRPr lang="es-MX" dirty="0"/>
          </a:p>
        </p:txBody>
      </p:sp>
      <p:sp>
        <p:nvSpPr>
          <p:cNvPr id="3" name="Title 2"/>
          <p:cNvSpPr>
            <a:spLocks noGrp="1"/>
          </p:cNvSpPr>
          <p:nvPr>
            <p:ph type="title"/>
          </p:nvPr>
        </p:nvSpPr>
        <p:spPr/>
        <p:txBody>
          <a:bodyPr/>
          <a:lstStyle/>
          <a:p>
            <a:r>
              <a:rPr lang="es-MX" dirty="0" err="1" smtClean="0"/>
              <a:t>Registering</a:t>
            </a:r>
            <a:r>
              <a:rPr lang="es-MX" dirty="0" smtClean="0"/>
              <a:t> </a:t>
            </a:r>
            <a:r>
              <a:rPr lang="es-MX" dirty="0" err="1" smtClean="0"/>
              <a:t>services</a:t>
            </a:r>
            <a:r>
              <a:rPr lang="es-MX" dirty="0" smtClean="0"/>
              <a:t>: </a:t>
            </a:r>
            <a:r>
              <a:rPr lang="es-MX" dirty="0" err="1" smtClean="0"/>
              <a:t>via</a:t>
            </a:r>
            <a:r>
              <a:rPr lang="es-MX" dirty="0" smtClean="0"/>
              <a:t> </a:t>
            </a:r>
            <a:r>
              <a:rPr lang="es-MX" b="1" dirty="0" smtClean="0"/>
              <a:t>$</a:t>
            </a:r>
            <a:r>
              <a:rPr lang="es-MX" b="1" dirty="0" err="1" smtClean="0"/>
              <a:t>provide</a:t>
            </a:r>
            <a:r>
              <a:rPr lang="es-MX" b="1" dirty="0" smtClean="0"/>
              <a:t> </a:t>
            </a:r>
            <a:r>
              <a:rPr lang="es-MX" dirty="0" err="1" smtClean="0"/>
              <a:t>service</a:t>
            </a:r>
            <a:r>
              <a:rPr lang="es-MX" dirty="0" smtClean="0"/>
              <a:t> </a:t>
            </a:r>
            <a:r>
              <a:rPr lang="es-MX" dirty="0" err="1" smtClean="0"/>
              <a:t>inside</a:t>
            </a:r>
            <a:r>
              <a:rPr lang="es-MX" dirty="0" smtClean="0"/>
              <a:t> a </a:t>
            </a:r>
            <a:r>
              <a:rPr lang="es-MX" dirty="0" err="1" smtClean="0"/>
              <a:t>module´s</a:t>
            </a:r>
            <a:r>
              <a:rPr lang="es-MX" dirty="0" smtClean="0"/>
              <a:t> </a:t>
            </a:r>
            <a:r>
              <a:rPr lang="es-MX" b="1" dirty="0" err="1" smtClean="0"/>
              <a:t>config</a:t>
            </a:r>
            <a:r>
              <a:rPr lang="es-MX" dirty="0" smtClean="0"/>
              <a:t> </a:t>
            </a:r>
            <a:r>
              <a:rPr lang="es-MX" dirty="0" err="1" smtClean="0"/>
              <a:t>function</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8</a:t>
            </a:fld>
            <a:endParaRPr lang="en-US" noProof="0"/>
          </a:p>
        </p:txBody>
      </p:sp>
      <p:pic>
        <p:nvPicPr>
          <p:cNvPr id="7" name="Picture 6"/>
          <p:cNvPicPr>
            <a:picLocks noChangeAspect="1"/>
          </p:cNvPicPr>
          <p:nvPr/>
        </p:nvPicPr>
        <p:blipFill>
          <a:blip r:embed="rId3"/>
          <a:stretch>
            <a:fillRect/>
          </a:stretch>
        </p:blipFill>
        <p:spPr>
          <a:xfrm>
            <a:off x="789374" y="2231802"/>
            <a:ext cx="7448418" cy="1917278"/>
          </a:xfrm>
          <a:prstGeom prst="rect">
            <a:avLst/>
          </a:prstGeom>
        </p:spPr>
      </p:pic>
    </p:spTree>
    <p:extLst>
      <p:ext uri="{BB962C8B-B14F-4D97-AF65-F5344CB8AC3E}">
        <p14:creationId xmlns:p14="http://schemas.microsoft.com/office/powerpoint/2010/main" val="4178858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Services can have their own dependencies. Just like declaring dependencies in a controller, you declare dependencies by specifying them in the service's factory function signature.</a:t>
            </a:r>
            <a:endParaRPr lang="es-MX" dirty="0"/>
          </a:p>
          <a:p>
            <a:endParaRPr lang="es-MX" dirty="0"/>
          </a:p>
        </p:txBody>
      </p:sp>
      <p:sp>
        <p:nvSpPr>
          <p:cNvPr id="3" name="Title 2"/>
          <p:cNvSpPr>
            <a:spLocks noGrp="1"/>
          </p:cNvSpPr>
          <p:nvPr>
            <p:ph type="title"/>
          </p:nvPr>
        </p:nvSpPr>
        <p:spPr/>
        <p:txBody>
          <a:bodyPr/>
          <a:lstStyle/>
          <a:p>
            <a:r>
              <a:rPr lang="es-MX" dirty="0" err="1" smtClean="0"/>
              <a:t>Service</a:t>
            </a:r>
            <a:r>
              <a:rPr lang="es-MX" dirty="0" smtClean="0"/>
              <a:t> </a:t>
            </a:r>
            <a:r>
              <a:rPr lang="es-MX" dirty="0" err="1" smtClean="0"/>
              <a:t>dependencies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9</a:t>
            </a:fld>
            <a:endParaRPr lang="en-US" noProof="0"/>
          </a:p>
        </p:txBody>
      </p:sp>
      <p:pic>
        <p:nvPicPr>
          <p:cNvPr id="6" name="Picture 5"/>
          <p:cNvPicPr>
            <a:picLocks noChangeAspect="1"/>
          </p:cNvPicPr>
          <p:nvPr/>
        </p:nvPicPr>
        <p:blipFill>
          <a:blip r:embed="rId2"/>
          <a:stretch>
            <a:fillRect/>
          </a:stretch>
        </p:blipFill>
        <p:spPr>
          <a:xfrm>
            <a:off x="1297230" y="2230613"/>
            <a:ext cx="6334125" cy="4419600"/>
          </a:xfrm>
          <a:prstGeom prst="rect">
            <a:avLst/>
          </a:prstGeom>
        </p:spPr>
      </p:pic>
    </p:spTree>
    <p:extLst>
      <p:ext uri="{BB962C8B-B14F-4D97-AF65-F5344CB8AC3E}">
        <p14:creationId xmlns:p14="http://schemas.microsoft.com/office/powerpoint/2010/main" val="1411426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Props1.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2.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78CFFA-FA4D-496F-B8D2-C7DD46C2A279}">
  <ds:schemaRefs>
    <ds:schemaRef ds:uri="http://purl.org/dc/elements/1.1/"/>
    <ds:schemaRef ds:uri="http://schemas.microsoft.com/office/2006/metadata/properties"/>
    <ds:schemaRef ds:uri="http://schemas.openxmlformats.org/package/2006/metadata/core-properties"/>
    <ds:schemaRef ds:uri="90e5e253-50b2-47e0-ab40-088f51eedbac"/>
    <ds:schemaRef ds:uri="http://purl.org/dc/dcmitype/"/>
    <ds:schemaRef ds:uri="http://schemas.microsoft.com/office/infopath/2007/PartnerControls"/>
    <ds:schemaRef ds:uri="http://purl.org/dc/term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1219</TotalTime>
  <Words>590</Words>
  <Application>Microsoft Office PowerPoint</Application>
  <PresentationFormat>On-screen Show (4:3)</PresentationFormat>
  <Paragraphs>107</Paragraphs>
  <Slides>21</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21</vt:i4>
      </vt:variant>
    </vt:vector>
  </HeadingPairs>
  <TitlesOfParts>
    <vt:vector size="35" baseType="lpstr">
      <vt:lpstr>ＭＳ Ｐゴシック</vt:lpstr>
      <vt:lpstr>Arial</vt:lpstr>
      <vt:lpstr>Arial Rounded MT Bold</vt:lpstr>
      <vt:lpstr>Calibri</vt:lpstr>
      <vt:lpstr>Calibri Light</vt:lpstr>
      <vt:lpstr>Consolas</vt:lpstr>
      <vt:lpstr>Helvetica</vt:lpstr>
      <vt:lpstr>Lucida Grande</vt:lpstr>
      <vt:lpstr>Open Sans</vt:lpstr>
      <vt:lpstr>Rockwell</vt:lpstr>
      <vt:lpstr>Symbol</vt:lpstr>
      <vt:lpstr>Times New Roman</vt:lpstr>
      <vt:lpstr>PPT_InternalTemplate_EN_2015</vt:lpstr>
      <vt:lpstr>Original_Logo/ Upper layout</vt:lpstr>
      <vt:lpstr>AngularJS</vt:lpstr>
      <vt:lpstr>Disclaimer</vt:lpstr>
      <vt:lpstr>Services (conceptual map)</vt:lpstr>
      <vt:lpstr>What is a Service?</vt:lpstr>
      <vt:lpstr>Using a service</vt:lpstr>
      <vt:lpstr>Creating Services</vt:lpstr>
      <vt:lpstr>Registering services: via Module Factory API at module level.</vt:lpstr>
      <vt:lpstr>Registering services: via $provide service inside a module´s config function</vt:lpstr>
      <vt:lpstr>Service dependencies</vt:lpstr>
      <vt:lpstr>Why Services?</vt:lpstr>
      <vt:lpstr>Built-in services vs Custom services</vt:lpstr>
      <vt:lpstr>How does a controller use services?</vt:lpstr>
      <vt:lpstr>How does a controller use services?</vt:lpstr>
      <vt:lpstr>Built-in services: $http service</vt:lpstr>
      <vt:lpstr>Built-in services: $http service</vt:lpstr>
      <vt:lpstr>Exercises</vt:lpstr>
      <vt:lpstr>Exam</vt:lpstr>
      <vt:lpstr>Examp results</vt:lpstr>
      <vt:lpstr>PowerPoint Presentation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Jose Francisco Gonzalez Avila</dc:creator>
  <cp:lastModifiedBy>Jose Francisco Gonzalez Avila</cp:lastModifiedBy>
  <cp:revision>110</cp:revision>
  <dcterms:created xsi:type="dcterms:W3CDTF">2015-08-06T04:55:31Z</dcterms:created>
  <dcterms:modified xsi:type="dcterms:W3CDTF">2015-08-11T18:32:34Z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