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17"/>
  </p:notesMasterIdLst>
  <p:handoutMasterIdLst>
    <p:handoutMasterId r:id="rId18"/>
  </p:handoutMasterIdLst>
  <p:sldIdLst>
    <p:sldId id="290" r:id="rId6"/>
    <p:sldId id="293" r:id="rId7"/>
    <p:sldId id="291" r:id="rId8"/>
    <p:sldId id="297" r:id="rId9"/>
    <p:sldId id="298" r:id="rId10"/>
    <p:sldId id="300" r:id="rId11"/>
    <p:sldId id="299" r:id="rId12"/>
    <p:sldId id="295" r:id="rId13"/>
    <p:sldId id="296" r:id="rId14"/>
    <p:sldId id="288" r:id="rId15"/>
    <p:sldId id="28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64" autoAdjust="0"/>
    <p:restoredTop sz="80977" autoAdjust="0"/>
  </p:normalViewPr>
  <p:slideViewPr>
    <p:cSldViewPr>
      <p:cViewPr varScale="1">
        <p:scale>
          <a:sx n="60" d="100"/>
          <a:sy n="60" d="100"/>
        </p:scale>
        <p:origin x="192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17/08/2015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17/08/2015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err="1" smtClean="0"/>
              <a:t>For</a:t>
            </a:r>
            <a:r>
              <a:rPr lang="es-MX" dirty="0" smtClean="0"/>
              <a:t> </a:t>
            </a:r>
            <a:r>
              <a:rPr lang="es-MX" dirty="0" err="1" smtClean="0"/>
              <a:t>instance</a:t>
            </a:r>
            <a:r>
              <a:rPr lang="es-MX" dirty="0" smtClean="0"/>
              <a:t>:</a:t>
            </a:r>
          </a:p>
          <a:p>
            <a:endParaRPr lang="es-MX" dirty="0" smtClean="0"/>
          </a:p>
          <a:p>
            <a:r>
              <a:rPr lang="en-US" sz="1200" b="0" i="0" kern="1200" dirty="0" smtClean="0">
                <a:solidFill>
                  <a:schemeClr val="tx1"/>
                </a:solidFill>
                <a:effectLst/>
                <a:latin typeface="+mn-lt"/>
                <a:ea typeface="+mn-ea"/>
                <a:cs typeface="+mn-cs"/>
              </a:rPr>
              <a:t>Bicycles also have state (current gear, current pedal cadence, current speed) and behavior (changing gear, changing pedal cadence, applying brakes).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attributing state (current speed, current pedal cadence, and current gear) and providing methods for changing that state, the object remains in control of how the outside world is allowed to use it. For example, if the bicycle only has 6 gears, a method to change gears could reject any value that is less than 1 or greater than 6.</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6</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7</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err="1" smtClean="0"/>
              <a:t>Using</a:t>
            </a:r>
            <a:r>
              <a:rPr lang="es-MX" baseline="0" dirty="0" smtClean="0"/>
              <a:t> a </a:t>
            </a:r>
            <a:r>
              <a:rPr lang="es-MX" baseline="0" dirty="0" err="1" smtClean="0"/>
              <a:t>Modeling</a:t>
            </a:r>
            <a:r>
              <a:rPr lang="es-MX" baseline="0" dirty="0" smtClean="0"/>
              <a:t> </a:t>
            </a:r>
            <a:r>
              <a:rPr lang="es-MX" baseline="0" dirty="0" err="1" smtClean="0"/>
              <a:t>tools</a:t>
            </a:r>
            <a:r>
              <a:rPr lang="es-MX" baseline="0" dirty="0" smtClean="0"/>
              <a:t> </a:t>
            </a:r>
            <a:r>
              <a:rPr lang="es-MX" baseline="0" dirty="0" err="1" smtClean="0"/>
              <a:t>such</a:t>
            </a:r>
            <a:r>
              <a:rPr lang="es-MX" baseline="0" dirty="0" smtClean="0"/>
              <a:t> as:</a:t>
            </a:r>
          </a:p>
          <a:p>
            <a:endParaRPr lang="es-MX" baseline="0" dirty="0" smtClean="0"/>
          </a:p>
          <a:p>
            <a:pPr marL="171450" indent="-171450">
              <a:buFontTx/>
              <a:buChar char="-"/>
            </a:pPr>
            <a:r>
              <a:rPr lang="es-MX" baseline="0" dirty="0" err="1" smtClean="0"/>
              <a:t>Rational</a:t>
            </a:r>
            <a:r>
              <a:rPr lang="es-MX" baseline="0" dirty="0" smtClean="0"/>
              <a:t> Rose</a:t>
            </a:r>
          </a:p>
          <a:p>
            <a:pPr marL="171450" indent="-171450">
              <a:buFontTx/>
              <a:buChar char="-"/>
            </a:pPr>
            <a:r>
              <a:rPr lang="es-MX" baseline="0" dirty="0" smtClean="0"/>
              <a:t>Enterprise </a:t>
            </a:r>
            <a:r>
              <a:rPr lang="es-MX" baseline="0" dirty="0" err="1" smtClean="0"/>
              <a:t>Architect</a:t>
            </a:r>
            <a:endParaRPr lang="es-MX" baseline="0" dirty="0" smtClean="0"/>
          </a:p>
          <a:p>
            <a:pPr marL="171450" indent="-171450">
              <a:buFontTx/>
              <a:buChar char="-"/>
            </a:pPr>
            <a:r>
              <a:rPr lang="es-MX" baseline="0" dirty="0" err="1" smtClean="0"/>
              <a:t>StarUML</a:t>
            </a:r>
            <a:endParaRPr lang="es-MX" baseline="0" dirty="0" smtClean="0"/>
          </a:p>
          <a:p>
            <a:pPr marL="171450" indent="-171450">
              <a:buFontTx/>
              <a:buChar char="-"/>
            </a:pPr>
            <a:r>
              <a:rPr lang="es-MX" baseline="0" dirty="0" smtClean="0"/>
              <a:t>Etc.</a:t>
            </a:r>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163543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diego.olvera@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a:t>Introduction to </a:t>
            </a:r>
            <a:r>
              <a:rPr lang="en-US" dirty="0" smtClean="0"/>
              <a:t>Oriented Object Programming</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Diego Olvera</a:t>
            </a:r>
          </a:p>
          <a:p>
            <a:r>
              <a:rPr lang="en-US" dirty="0">
                <a:hlinkClick r:id="rId2"/>
              </a:rPr>
              <a:t>diego.olvera@softtek.com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44826370"/>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2015/07/22</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2:</a:t>
            </a:r>
            <a:br>
              <a:rPr lang="en-US" dirty="0" smtClean="0"/>
            </a:br>
            <a:r>
              <a:rPr lang="en-US" dirty="0"/>
              <a:t/>
            </a:r>
            <a:br>
              <a:rPr lang="en-US" dirty="0"/>
            </a:br>
            <a:r>
              <a:rPr lang="en-US" dirty="0" smtClean="0"/>
              <a:t>Introduction to Oriented Object Programming</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b="1" dirty="0"/>
              <a:t>Object-Oriented Programming (OOP)</a:t>
            </a:r>
            <a:r>
              <a:rPr lang="en-US" dirty="0"/>
              <a:t> uses a different set of programming languages than old procedural programming languages (C, Pascal, etc</a:t>
            </a:r>
            <a:r>
              <a:rPr lang="en-US" dirty="0" smtClean="0"/>
              <a:t>.).</a:t>
            </a:r>
          </a:p>
          <a:p>
            <a:endParaRPr lang="en-US" dirty="0"/>
          </a:p>
          <a:p>
            <a:r>
              <a:rPr lang="en-US" b="1" dirty="0" smtClean="0"/>
              <a:t>OOP</a:t>
            </a:r>
            <a:r>
              <a:rPr lang="en-US" dirty="0" smtClean="0"/>
              <a:t> </a:t>
            </a:r>
            <a:r>
              <a:rPr lang="en-US" dirty="0"/>
              <a:t>is a design philosophy</a:t>
            </a:r>
            <a:r>
              <a:rPr lang="en-US" dirty="0" smtClean="0"/>
              <a:t>.</a:t>
            </a:r>
          </a:p>
          <a:p>
            <a:endParaRPr lang="en-US" dirty="0"/>
          </a:p>
          <a:p>
            <a:r>
              <a:rPr lang="en-US" dirty="0"/>
              <a:t>Everything in OOP is grouped as self </a:t>
            </a:r>
            <a:r>
              <a:rPr lang="en-US" dirty="0" smtClean="0"/>
              <a:t>sustainable </a:t>
            </a:r>
            <a:r>
              <a:rPr lang="en-US" b="1" dirty="0"/>
              <a:t>"objects</a:t>
            </a:r>
            <a:r>
              <a:rPr lang="en-US" b="1" dirty="0" smtClean="0"/>
              <a:t>"</a:t>
            </a:r>
            <a:r>
              <a:rPr lang="en-US" dirty="0" smtClean="0"/>
              <a:t>.</a:t>
            </a:r>
          </a:p>
          <a:p>
            <a:endParaRPr lang="en-US" dirty="0"/>
          </a:p>
          <a:p>
            <a:r>
              <a:rPr lang="en-US" dirty="0"/>
              <a:t>An </a:t>
            </a:r>
            <a:r>
              <a:rPr lang="en-US" b="1" dirty="0"/>
              <a:t>object</a:t>
            </a:r>
            <a:r>
              <a:rPr lang="en-US" dirty="0"/>
              <a:t> can be considered a </a:t>
            </a:r>
            <a:r>
              <a:rPr lang="en-US" u="sng" dirty="0"/>
              <a:t>"</a:t>
            </a:r>
            <a:r>
              <a:rPr lang="en-US" i="1" u="sng" dirty="0"/>
              <a:t>thing</a:t>
            </a:r>
            <a:r>
              <a:rPr lang="en-US" u="sng" dirty="0"/>
              <a:t>" </a:t>
            </a:r>
            <a:r>
              <a:rPr lang="en-US" dirty="0"/>
              <a:t>that can </a:t>
            </a:r>
            <a:r>
              <a:rPr lang="en-US" u="sng" dirty="0"/>
              <a:t>perform</a:t>
            </a:r>
            <a:r>
              <a:rPr lang="en-US" dirty="0"/>
              <a:t> a set of </a:t>
            </a:r>
            <a:r>
              <a:rPr lang="en-US" u="sng" dirty="0"/>
              <a:t>related activities </a:t>
            </a:r>
            <a:r>
              <a:rPr lang="en-US" dirty="0"/>
              <a:t>and has an </a:t>
            </a:r>
            <a:r>
              <a:rPr lang="en-US" u="sng" dirty="0"/>
              <a:t>state</a:t>
            </a:r>
            <a:r>
              <a:rPr lang="en-US" dirty="0"/>
              <a:t>.</a:t>
            </a:r>
          </a:p>
          <a:p>
            <a:endParaRPr lang="en-US" dirty="0"/>
          </a:p>
        </p:txBody>
      </p:sp>
      <p:sp>
        <p:nvSpPr>
          <p:cNvPr id="10" name="Content Placeholder 9"/>
          <p:cNvSpPr>
            <a:spLocks noGrp="1"/>
          </p:cNvSpPr>
          <p:nvPr>
            <p:ph sz="half" idx="2"/>
          </p:nvPr>
        </p:nvSpPr>
        <p:spPr/>
        <p:txBody>
          <a:bodyPr/>
          <a:lstStyle/>
          <a:p>
            <a:r>
              <a:rPr lang="en-US" dirty="0" smtClean="0"/>
              <a:t>The </a:t>
            </a:r>
            <a:r>
              <a:rPr lang="en-US" dirty="0"/>
              <a:t>set of activities that the object performs defines the object's behavior. </a:t>
            </a:r>
            <a:endParaRPr lang="en-US" dirty="0" smtClean="0"/>
          </a:p>
          <a:p>
            <a:endParaRPr lang="en-US" dirty="0"/>
          </a:p>
          <a:p>
            <a:r>
              <a:rPr lang="en-US" dirty="0" smtClean="0"/>
              <a:t>The set of activities changes the object state.</a:t>
            </a:r>
            <a:endParaRPr lang="en-US" dirty="0"/>
          </a:p>
        </p:txBody>
      </p:sp>
      <p:sp>
        <p:nvSpPr>
          <p:cNvPr id="8" name="Title 7"/>
          <p:cNvSpPr>
            <a:spLocks noGrp="1"/>
          </p:cNvSpPr>
          <p:nvPr>
            <p:ph type="title"/>
          </p:nvPr>
        </p:nvSpPr>
        <p:spPr/>
        <p:txBody>
          <a:bodyPr/>
          <a:lstStyle/>
          <a:p>
            <a:r>
              <a:rPr lang="en-US" dirty="0" smtClean="0"/>
              <a:t>Concepts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4</a:t>
            </a:fld>
            <a:endParaRPr lang="en-US"/>
          </a:p>
        </p:txBody>
      </p:sp>
      <p:pic>
        <p:nvPicPr>
          <p:cNvPr id="1026" name="Picture 2"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645023"/>
            <a:ext cx="368617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7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Real-world objects share two characteristics: They all have </a:t>
            </a:r>
            <a:r>
              <a:rPr lang="en-US" b="1" i="1" dirty="0"/>
              <a:t>state</a:t>
            </a:r>
            <a:r>
              <a:rPr lang="en-US" dirty="0"/>
              <a:t> and </a:t>
            </a:r>
            <a:r>
              <a:rPr lang="en-US" b="1" i="1" dirty="0"/>
              <a:t>behavior</a:t>
            </a:r>
            <a:r>
              <a:rPr lang="en-US" dirty="0" smtClean="0"/>
              <a:t>.</a:t>
            </a:r>
          </a:p>
          <a:p>
            <a:endParaRPr lang="en-US" dirty="0"/>
          </a:p>
          <a:p>
            <a:r>
              <a:rPr lang="en-US" dirty="0"/>
              <a:t>Identifying the state and behavior for real-world objects is a great way to begin thinking in terms of object-oriented programming</a:t>
            </a:r>
            <a:endParaRPr lang="en-US" dirty="0" smtClean="0"/>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5</a:t>
            </a:fld>
            <a:endParaRPr lang="en-US"/>
          </a:p>
        </p:txBody>
      </p:sp>
      <p:pic>
        <p:nvPicPr>
          <p:cNvPr id="2050" name="Picture 2" descr="A picture of an object, with bibycle methods and instance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348880"/>
            <a:ext cx="3962195"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0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A </a:t>
            </a:r>
            <a:r>
              <a:rPr lang="en-US" b="1" i="1" dirty="0"/>
              <a:t>class</a:t>
            </a:r>
            <a:r>
              <a:rPr lang="en-US" dirty="0"/>
              <a:t> is simply a representation of a type of </a:t>
            </a:r>
            <a:r>
              <a:rPr lang="en-US" i="1" u="sng" dirty="0"/>
              <a:t>object</a:t>
            </a:r>
            <a:r>
              <a:rPr lang="en-US" dirty="0" smtClean="0"/>
              <a:t>.</a:t>
            </a:r>
          </a:p>
          <a:p>
            <a:endParaRPr lang="en-US" dirty="0"/>
          </a:p>
          <a:p>
            <a:r>
              <a:rPr lang="en-US" dirty="0"/>
              <a:t>It is the blueprint, or plan, or template, that describes the details of an </a:t>
            </a:r>
            <a:r>
              <a:rPr lang="en-US" i="1" dirty="0"/>
              <a:t>object</a:t>
            </a:r>
            <a:r>
              <a:rPr lang="en-US" dirty="0"/>
              <a:t>. </a:t>
            </a:r>
            <a:endParaRPr lang="en-US" dirty="0" smtClean="0"/>
          </a:p>
          <a:p>
            <a:endParaRPr lang="en-US" dirty="0"/>
          </a:p>
          <a:p>
            <a:r>
              <a:rPr lang="en-US" dirty="0" smtClean="0"/>
              <a:t>A </a:t>
            </a:r>
            <a:r>
              <a:rPr lang="en-US" dirty="0"/>
              <a:t>class is the blueprint from which the individual objects are created. </a:t>
            </a:r>
            <a:endParaRPr lang="en-US" dirty="0" smtClean="0"/>
          </a:p>
          <a:p>
            <a:endParaRPr lang="en-US" i="1" dirty="0"/>
          </a:p>
          <a:p>
            <a:r>
              <a:rPr lang="en-US" i="1" dirty="0" smtClean="0"/>
              <a:t>Class</a:t>
            </a:r>
            <a:r>
              <a:rPr lang="en-US" dirty="0"/>
              <a:t> is composed of three things: a name, </a:t>
            </a:r>
            <a:r>
              <a:rPr lang="en-US" dirty="0" smtClean="0"/>
              <a:t>attributes (properties) </a:t>
            </a:r>
            <a:r>
              <a:rPr lang="en-US" dirty="0"/>
              <a:t>and </a:t>
            </a:r>
            <a:r>
              <a:rPr lang="en-US" dirty="0" smtClean="0"/>
              <a:t>operations (methods).</a:t>
            </a:r>
          </a:p>
          <a:p>
            <a:endParaRPr lang="en-US" dirty="0"/>
          </a:p>
          <a:p>
            <a:r>
              <a:rPr lang="en-US" dirty="0" smtClean="0"/>
              <a:t>An object is an instance of a specific class.</a:t>
            </a:r>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pic>
        <p:nvPicPr>
          <p:cNvPr id="3074" name="Picture 2" descr="http://2.bp.blogspot.com/-cTK1-bvUhII/VV7HJhAqztI/AAAAAAAAFOk/yFMO6DT-Zig/s1600/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204864"/>
            <a:ext cx="41243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431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0" indent="0">
              <a:buNone/>
            </a:pPr>
            <a:r>
              <a:rPr lang="es-MX" dirty="0" smtClean="0"/>
              <a:t>Fundamental </a:t>
            </a:r>
            <a:r>
              <a:rPr lang="es-MX" dirty="0" err="1" smtClean="0"/>
              <a:t>principles</a:t>
            </a:r>
            <a:r>
              <a:rPr lang="es-MX" dirty="0" smtClean="0"/>
              <a:t> of OOP:</a:t>
            </a:r>
          </a:p>
          <a:p>
            <a:endParaRPr lang="es-MX" dirty="0"/>
          </a:p>
          <a:p>
            <a:r>
              <a:rPr lang="es-MX" b="1" dirty="0" err="1" smtClean="0"/>
              <a:t>Encapsulation</a:t>
            </a:r>
            <a:r>
              <a:rPr lang="es-MX" b="1" dirty="0" smtClean="0"/>
              <a:t>: </a:t>
            </a:r>
            <a:r>
              <a:rPr lang="en-US" u="sng" dirty="0"/>
              <a:t>hide unnecessary details</a:t>
            </a:r>
            <a:r>
              <a:rPr lang="en-US" dirty="0"/>
              <a:t> in our classes and provide a clear and simple interface for working with </a:t>
            </a:r>
            <a:r>
              <a:rPr lang="en-US" dirty="0" smtClean="0"/>
              <a:t>them. </a:t>
            </a:r>
          </a:p>
          <a:p>
            <a:r>
              <a:rPr lang="en-US" dirty="0" smtClean="0"/>
              <a:t>Hiding </a:t>
            </a:r>
            <a:r>
              <a:rPr lang="en-US" dirty="0"/>
              <a:t>internal state and requiring all interaction to be performed through an object's methods</a:t>
            </a:r>
            <a:endParaRPr lang="es-MX" dirty="0" smtClean="0"/>
          </a:p>
          <a:p>
            <a:endParaRPr lang="es-MX" dirty="0"/>
          </a:p>
          <a:p>
            <a:r>
              <a:rPr lang="es-MX" b="1" dirty="0" err="1" smtClean="0"/>
              <a:t>Abstraction</a:t>
            </a:r>
            <a:r>
              <a:rPr lang="es-MX" b="1" dirty="0" smtClean="0"/>
              <a:t>: </a:t>
            </a:r>
            <a:r>
              <a:rPr lang="en-US" dirty="0"/>
              <a:t>to deal with objects considering their important characteristics and ignore all other details</a:t>
            </a:r>
            <a:r>
              <a:rPr lang="en-US" dirty="0" smtClean="0"/>
              <a:t>. Abstraction </a:t>
            </a:r>
            <a:r>
              <a:rPr lang="en-US" dirty="0"/>
              <a:t>reduces complexity by hiding </a:t>
            </a:r>
            <a:r>
              <a:rPr lang="en-US"/>
              <a:t>irrelevant </a:t>
            </a:r>
            <a:r>
              <a:rPr lang="en-US" smtClean="0"/>
              <a:t>detail.</a:t>
            </a:r>
            <a:endParaRPr lang="es-MX" dirty="0" smtClean="0"/>
          </a:p>
          <a:p>
            <a:endParaRPr lang="es-MX" dirty="0"/>
          </a:p>
        </p:txBody>
      </p:sp>
      <p:sp>
        <p:nvSpPr>
          <p:cNvPr id="3" name="2 Marcador de contenido"/>
          <p:cNvSpPr>
            <a:spLocks noGrp="1"/>
          </p:cNvSpPr>
          <p:nvPr>
            <p:ph sz="half" idx="2"/>
          </p:nvPr>
        </p:nvSpPr>
        <p:spPr>
          <a:xfrm>
            <a:off x="4427984" y="1339993"/>
            <a:ext cx="4495800" cy="4964815"/>
          </a:xfrm>
        </p:spPr>
        <p:txBody>
          <a:bodyPr/>
          <a:lstStyle/>
          <a:p>
            <a:endParaRPr lang="es-MX" b="1" dirty="0" smtClean="0"/>
          </a:p>
          <a:p>
            <a:endParaRPr lang="es-MX" b="1" dirty="0"/>
          </a:p>
          <a:p>
            <a:r>
              <a:rPr lang="es-MX" b="1" dirty="0" err="1" smtClean="0"/>
              <a:t>Polymorphism</a:t>
            </a:r>
            <a:r>
              <a:rPr lang="es-MX" dirty="0" smtClean="0"/>
              <a:t>: </a:t>
            </a:r>
            <a:r>
              <a:rPr lang="en-US" dirty="0"/>
              <a:t>to work in the same manner with different objects, which define a specific implementation of some </a:t>
            </a:r>
            <a:r>
              <a:rPr lang="en-US" b="1" dirty="0"/>
              <a:t>abstract behavior</a:t>
            </a:r>
            <a:r>
              <a:rPr lang="en-US" dirty="0"/>
              <a:t>.</a:t>
            </a:r>
            <a:endParaRPr lang="es-MX" dirty="0"/>
          </a:p>
          <a:p>
            <a:endParaRPr lang="es-MX" dirty="0"/>
          </a:p>
          <a:p>
            <a:r>
              <a:rPr lang="en-US" b="1" dirty="0" smtClean="0"/>
              <a:t>Inheritance</a:t>
            </a:r>
            <a:r>
              <a:rPr lang="en-US" dirty="0"/>
              <a:t>: </a:t>
            </a:r>
            <a:r>
              <a:rPr lang="en-US" u="sng" dirty="0"/>
              <a:t>class </a:t>
            </a:r>
            <a:r>
              <a:rPr lang="en-US" u="sng" dirty="0" smtClean="0"/>
              <a:t> hierarchies</a:t>
            </a:r>
            <a:r>
              <a:rPr lang="en-US" dirty="0"/>
              <a:t> </a:t>
            </a:r>
            <a:r>
              <a:rPr lang="en-US" dirty="0" smtClean="0"/>
              <a:t> improve </a:t>
            </a:r>
            <a:r>
              <a:rPr lang="en-US" dirty="0"/>
              <a:t>code readability and enable the reuse of functionality</a:t>
            </a:r>
            <a:endParaRPr lang="es-MX" dirty="0"/>
          </a:p>
          <a:p>
            <a:pPr marL="0" indent="0">
              <a:buNone/>
            </a:pPr>
            <a:endParaRPr lang="es-MX" dirty="0"/>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7</a:t>
            </a:fld>
            <a:endParaRPr lang="en-US"/>
          </a:p>
        </p:txBody>
      </p:sp>
    </p:spTree>
    <p:extLst>
      <p:ext uri="{BB962C8B-B14F-4D97-AF65-F5344CB8AC3E}">
        <p14:creationId xmlns:p14="http://schemas.microsoft.com/office/powerpoint/2010/main" val="4271508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n-US" b="1" dirty="0"/>
              <a:t>The Unified Modeling Language™ - UML - </a:t>
            </a:r>
            <a:r>
              <a:rPr lang="en-US" dirty="0" smtClean="0"/>
              <a:t>is OMG’s (Object Management Group) </a:t>
            </a:r>
            <a:r>
              <a:rPr lang="en-US" dirty="0"/>
              <a:t>most-used specification, and the way the world models not only application structure, behavior, and architecture, but also business process and data structure.</a:t>
            </a:r>
            <a:endParaRPr lang="en-US" dirty="0" smtClean="0"/>
          </a:p>
          <a:p>
            <a:endParaRPr lang="en-US" dirty="0"/>
          </a:p>
          <a:p>
            <a:endParaRPr lang="es-MX" dirty="0"/>
          </a:p>
        </p:txBody>
      </p:sp>
      <p:sp>
        <p:nvSpPr>
          <p:cNvPr id="3" name="2 Título"/>
          <p:cNvSpPr>
            <a:spLocks noGrp="1"/>
          </p:cNvSpPr>
          <p:nvPr>
            <p:ph type="title"/>
          </p:nvPr>
        </p:nvSpPr>
        <p:spPr/>
        <p:txBody>
          <a:bodyPr/>
          <a:lstStyle/>
          <a:p>
            <a:r>
              <a:rPr lang="es-MX" dirty="0" err="1" smtClean="0"/>
              <a:t>Modeling</a:t>
            </a:r>
            <a:endParaRPr lang="es-MX" dirty="0"/>
          </a:p>
        </p:txBody>
      </p:sp>
      <p:pic>
        <p:nvPicPr>
          <p:cNvPr id="5122" name="Picture 2" descr="UM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88" y="5085184"/>
            <a:ext cx="19050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alasdairking.me.uk/research/images/UMLClassDiagram.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83" y="2780928"/>
            <a:ext cx="34575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uml-diagrams.org/use-case-diagrams/use-case-diagram-elem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2348880"/>
            <a:ext cx="3444854"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a:t>
            </a:r>
            <a:r>
              <a:rPr lang="es-MX" dirty="0" smtClean="0">
                <a:hlinkClick r:id="rId2"/>
              </a:rPr>
              <a:t>docs.oracle.com/javase/tutorial/java/concepts/index.html</a:t>
            </a:r>
            <a:endParaRPr lang="es-MX" dirty="0" smtClean="0"/>
          </a:p>
          <a:p>
            <a:endParaRPr lang="es-MX" sz="1400" dirty="0" smtClean="0"/>
          </a:p>
          <a:p>
            <a:r>
              <a:rPr lang="es-MX" dirty="0">
                <a:hlinkClick r:id="rId3"/>
              </a:rPr>
              <a:t>http://www.uml.org</a:t>
            </a:r>
            <a:r>
              <a:rPr lang="es-MX" dirty="0" smtClean="0">
                <a:hlinkClick r:id="rId3"/>
              </a:rPr>
              <a:t>/</a:t>
            </a:r>
            <a:endParaRPr lang="es-MX" dirty="0"/>
          </a:p>
          <a:p>
            <a:endParaRPr lang="es-MX" dirty="0" smtClean="0"/>
          </a:p>
          <a:p>
            <a:endParaRPr lang="es-MX" dirty="0"/>
          </a:p>
          <a:p>
            <a:endParaRPr lang="es-MX" dirty="0"/>
          </a:p>
          <a:p>
            <a:endParaRPr lang="es-MX" dirty="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8CFFA-FA4D-496F-B8D2-C7DD46C2A279}">
  <ds:schemaRefs>
    <ds:schemaRef ds:uri="http://purl.org/dc/dcmitype/"/>
    <ds:schemaRef ds:uri="http://schemas.microsoft.com/office/2006/metadata/properties"/>
    <ds:schemaRef ds:uri="http://www.w3.org/XML/1998/namespace"/>
    <ds:schemaRef ds:uri="http://schemas.openxmlformats.org/package/2006/metadata/core-properties"/>
    <ds:schemaRef ds:uri="http://purl.org/dc/terms/"/>
    <ds:schemaRef ds:uri="http://purl.org/dc/elements/1.1/"/>
    <ds:schemaRef ds:uri="http://schemas.microsoft.com/office/2006/documentManagement/types"/>
    <ds:schemaRef ds:uri="90e5e253-50b2-47e0-ab40-088f51eedbac"/>
    <ds:schemaRef ds:uri="http://schemas.microsoft.com/office/infopath/2007/PartnerControl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4129</TotalTime>
  <Words>314</Words>
  <Application>Microsoft Office PowerPoint</Application>
  <PresentationFormat>On-screen Show (4:3)</PresentationFormat>
  <Paragraphs>97</Paragraphs>
  <Slides>11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ＭＳ Ｐゴシック</vt:lpstr>
      <vt:lpstr>Arial</vt:lpstr>
      <vt:lpstr>Arial Rounded MT Bold</vt:lpstr>
      <vt:lpstr>Calibri</vt:lpstr>
      <vt:lpstr>Lucida Grande</vt:lpstr>
      <vt:lpstr>Rockwell</vt:lpstr>
      <vt:lpstr>PPT_InternalTemplate_EN_2015</vt:lpstr>
      <vt:lpstr>Original_Logo/ Upper layout</vt:lpstr>
      <vt:lpstr>Java Basics</vt:lpstr>
      <vt:lpstr>Disclaimer</vt:lpstr>
      <vt:lpstr>Lesson 2:  Introduction to Oriented Object Programming</vt:lpstr>
      <vt:lpstr>Concepts</vt:lpstr>
      <vt:lpstr>Concepts (cont.)</vt:lpstr>
      <vt:lpstr>Concepts (cont.)</vt:lpstr>
      <vt:lpstr>Concepts (cont.)</vt:lpstr>
      <vt:lpstr>Modeling</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Diego Hamathi Olvera Lira</cp:lastModifiedBy>
  <cp:revision>42</cp:revision>
  <dcterms:created xsi:type="dcterms:W3CDTF">2015-07-23T07:25:45Z</dcterms:created>
  <dcterms:modified xsi:type="dcterms:W3CDTF">2015-08-18T16:17:24Z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