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0"/>
  </p:notesMasterIdLst>
  <p:handoutMasterIdLst>
    <p:handoutMasterId r:id="rId21"/>
  </p:handoutMasterIdLst>
  <p:sldIdLst>
    <p:sldId id="290" r:id="rId6"/>
    <p:sldId id="293" r:id="rId7"/>
    <p:sldId id="291" r:id="rId8"/>
    <p:sldId id="294" r:id="rId9"/>
    <p:sldId id="295" r:id="rId10"/>
    <p:sldId id="285" r:id="rId11"/>
    <p:sldId id="299" r:id="rId12"/>
    <p:sldId id="300" r:id="rId13"/>
    <p:sldId id="297" r:id="rId14"/>
    <p:sldId id="301" r:id="rId15"/>
    <p:sldId id="302" r:id="rId16"/>
    <p:sldId id="296" r:id="rId17"/>
    <p:sldId id="288" r:id="rId18"/>
    <p:sldId id="28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4" autoAdjust="0"/>
    <p:restoredTop sz="69634" autoAdjust="0"/>
  </p:normalViewPr>
  <p:slideViewPr>
    <p:cSldViewPr>
      <p:cViewPr varScale="1">
        <p:scale>
          <a:sx n="51" d="100"/>
          <a:sy n="51" d="100"/>
        </p:scale>
        <p:origin x="-192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26/07/2015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‹Nº›</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26/07/2015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‹Nº›</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n-US" b="1" dirty="0" smtClean="0"/>
              <a:t>Abstract Classes Compared to Interfaces</a:t>
            </a:r>
          </a:p>
          <a:p>
            <a:r>
              <a:rPr lang="en-US" dirty="0" smtClean="0"/>
              <a:t>Abstract classes are similar to interfaces. You cannot instantiate them, and they may contain a mix of methods declared with or without an implementation. However, with abstract classes, you can declare fields that are not static and final, and define public, protected, and private concrete methods. With interfaces, all fields are automatically public, static, and final, and all methods that you declare or define (as default methods) are public. In addition, you can extend only one class, whether or not it is abstract, whereas you can implement any number of interfaces.</a:t>
            </a:r>
          </a:p>
          <a:p>
            <a:endParaRPr lang="en-US" dirty="0" smtClean="0"/>
          </a:p>
          <a:p>
            <a:r>
              <a:rPr lang="en-US" dirty="0" smtClean="0"/>
              <a:t>Which should you use, abstract classes or interfaces?</a:t>
            </a:r>
          </a:p>
          <a:p>
            <a:r>
              <a:rPr lang="en-US" dirty="0" smtClean="0"/>
              <a:t>- Consider using abstract classes if any of these statements apply to your situation: </a:t>
            </a:r>
          </a:p>
          <a:p>
            <a:pPr lvl="1"/>
            <a:r>
              <a:rPr lang="en-US" dirty="0" smtClean="0"/>
              <a:t>+ You want to share code among several closely related classes.</a:t>
            </a:r>
          </a:p>
          <a:p>
            <a:pPr lvl="1"/>
            <a:r>
              <a:rPr lang="en-US" dirty="0" smtClean="0"/>
              <a:t>+ You expect that classes that extend your abstract class have many common methods or fields, or require access modifiers other than public (such as protected and private).</a:t>
            </a:r>
          </a:p>
          <a:p>
            <a:pPr lvl="1"/>
            <a:r>
              <a:rPr lang="en-US" baseline="0" dirty="0" smtClean="0"/>
              <a:t>+ </a:t>
            </a:r>
            <a:r>
              <a:rPr lang="en-US" dirty="0" smtClean="0"/>
              <a:t>You want to declare non-static or non-final fields. This enables you to define methods that can access and modify the state of the object to which they belong.</a:t>
            </a:r>
          </a:p>
          <a:p>
            <a:r>
              <a:rPr lang="en-US" dirty="0" smtClean="0"/>
              <a:t>- Consider using interfaces if any of these statements apply to your situation: </a:t>
            </a:r>
          </a:p>
          <a:p>
            <a:pPr lvl="1"/>
            <a:r>
              <a:rPr lang="en-US" dirty="0" smtClean="0"/>
              <a:t>+ You expect that unrelated classes would implement your interface. For example, the interfaces Comparable and </a:t>
            </a:r>
            <a:r>
              <a:rPr lang="en-US" dirty="0" err="1" smtClean="0"/>
              <a:t>Clonable</a:t>
            </a:r>
            <a:r>
              <a:rPr lang="en-US" dirty="0" smtClean="0"/>
              <a:t> are implemented by many unrelated classes.</a:t>
            </a:r>
          </a:p>
          <a:p>
            <a:pPr lvl="1"/>
            <a:r>
              <a:rPr lang="en-US" dirty="0" smtClean="0"/>
              <a:t>+ You want to specify the behavior of a particular data type, but not concerned about who implements its behavior.</a:t>
            </a:r>
          </a:p>
          <a:p>
            <a:pPr lvl="1"/>
            <a:r>
              <a:rPr lang="en-US" dirty="0" smtClean="0"/>
              <a:t>+ You want to take advantage of multiple inheritance of type.</a:t>
            </a:r>
          </a:p>
          <a:p>
            <a:endParaRPr lang="en-US" dirty="0" smtClean="0"/>
          </a:p>
          <a:p>
            <a:r>
              <a:rPr lang="en-US" dirty="0" smtClean="0"/>
              <a:t>An example of an abstract class in the JDK is </a:t>
            </a:r>
            <a:r>
              <a:rPr lang="en-US" dirty="0" err="1" smtClean="0"/>
              <a:t>AbstractMap</a:t>
            </a:r>
            <a:r>
              <a:rPr lang="en-US" dirty="0" smtClean="0"/>
              <a:t>, which is part of the Collections Framework. Its subclasses (which include </a:t>
            </a:r>
            <a:r>
              <a:rPr lang="en-US" dirty="0" err="1" smtClean="0"/>
              <a:t>HashMap</a:t>
            </a:r>
            <a:r>
              <a:rPr lang="en-US" dirty="0" smtClean="0"/>
              <a:t>, </a:t>
            </a:r>
            <a:r>
              <a:rPr lang="en-US" dirty="0" err="1" smtClean="0"/>
              <a:t>TreeMap</a:t>
            </a:r>
            <a:r>
              <a:rPr lang="en-US" dirty="0" smtClean="0"/>
              <a:t>, and </a:t>
            </a:r>
            <a:r>
              <a:rPr lang="en-US" dirty="0" err="1" smtClean="0"/>
              <a:t>ConcurrentHashMap</a:t>
            </a:r>
            <a:r>
              <a:rPr lang="en-US" dirty="0" smtClean="0"/>
              <a:t>) share many methods (including get, put, </a:t>
            </a:r>
            <a:r>
              <a:rPr lang="en-US" dirty="0" err="1" smtClean="0"/>
              <a:t>isEmpty</a:t>
            </a:r>
            <a:r>
              <a:rPr lang="en-US" dirty="0" smtClean="0"/>
              <a:t>, </a:t>
            </a:r>
            <a:r>
              <a:rPr lang="en-US" dirty="0" err="1" smtClean="0"/>
              <a:t>containsKey</a:t>
            </a:r>
            <a:r>
              <a:rPr lang="en-US" dirty="0" smtClean="0"/>
              <a:t>, and </a:t>
            </a:r>
            <a:r>
              <a:rPr lang="en-US" dirty="0" err="1" smtClean="0"/>
              <a:t>containsValue</a:t>
            </a:r>
            <a:r>
              <a:rPr lang="en-US" dirty="0" smtClean="0"/>
              <a:t>) that </a:t>
            </a:r>
            <a:r>
              <a:rPr lang="en-US" dirty="0" err="1" smtClean="0"/>
              <a:t>AbstractMap</a:t>
            </a:r>
            <a:r>
              <a:rPr lang="en-US" dirty="0" smtClean="0"/>
              <a:t> defines.</a:t>
            </a:r>
          </a:p>
          <a:p>
            <a:r>
              <a:rPr lang="en-US" dirty="0" smtClean="0"/>
              <a:t>An example of a class in the JDK that implements several interfaces is </a:t>
            </a:r>
            <a:r>
              <a:rPr lang="en-US" dirty="0" err="1" smtClean="0"/>
              <a:t>HashMap</a:t>
            </a:r>
            <a:r>
              <a:rPr lang="en-US" dirty="0" smtClean="0"/>
              <a:t>, which implements the interfaces Serializable, </a:t>
            </a:r>
            <a:r>
              <a:rPr lang="en-US" dirty="0" err="1" smtClean="0"/>
              <a:t>Cloneable</a:t>
            </a:r>
            <a:r>
              <a:rPr lang="en-US" dirty="0" smtClean="0"/>
              <a:t>, and Map&lt;K, V&gt;. By reading this list of interfaces, you can infer that an instance of </a:t>
            </a:r>
            <a:r>
              <a:rPr lang="en-US" dirty="0" err="1" smtClean="0"/>
              <a:t>HashMap</a:t>
            </a:r>
            <a:r>
              <a:rPr lang="en-US" dirty="0" smtClean="0"/>
              <a:t> (regardless of the developer or company who implemented the class) can be cloned, is serializable (which means that it can be converted into a byte stream), and has the functionality of a map. In addition, the Map&lt;K, V&gt; interface has been enhanced with many default methods such as merge and </a:t>
            </a:r>
            <a:r>
              <a:rPr lang="en-US" dirty="0" err="1" smtClean="0"/>
              <a:t>forEach</a:t>
            </a:r>
            <a:r>
              <a:rPr lang="en-US" dirty="0" smtClean="0"/>
              <a:t> that older classes that have implemented this interface do not have to define.</a:t>
            </a:r>
          </a:p>
          <a:p>
            <a:endParaRPr lang="en-US" dirty="0" smtClean="0"/>
          </a:p>
          <a:p>
            <a:r>
              <a:rPr lang="en-US" dirty="0" smtClean="0"/>
              <a:t>Note that many software libraries use both abstract classes and interfaces; the </a:t>
            </a:r>
            <a:r>
              <a:rPr lang="en-US" dirty="0" err="1" smtClean="0"/>
              <a:t>HashMap</a:t>
            </a:r>
            <a:r>
              <a:rPr lang="en-US" dirty="0" smtClean="0"/>
              <a:t> class implements several interfaces and also extends the abstract class </a:t>
            </a:r>
            <a:r>
              <a:rPr lang="en-US" dirty="0" err="1" smtClean="0"/>
              <a:t>AbstractMap</a:t>
            </a:r>
            <a:r>
              <a:rPr lang="en-US" dirty="0" smtClean="0"/>
              <a:t>.</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5</a:t>
            </a:fld>
            <a:endParaRPr lang="es-MX" dirty="0"/>
          </a:p>
        </p:txBody>
      </p:sp>
    </p:spTree>
    <p:extLst>
      <p:ext uri="{BB962C8B-B14F-4D97-AF65-F5344CB8AC3E}">
        <p14:creationId xmlns:p14="http://schemas.microsoft.com/office/powerpoint/2010/main" val="316747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n-US" dirty="0" smtClean="0"/>
              <a:t>One reason why the Java programming language does not permit you to extend more than one class is to avoid the issues of </a:t>
            </a:r>
            <a:r>
              <a:rPr lang="en-US" i="1" dirty="0" smtClean="0"/>
              <a:t>multiple inheritance of state</a:t>
            </a:r>
            <a:r>
              <a:rPr lang="en-US" dirty="0" smtClean="0"/>
              <a:t>, which is the ability to inherit fields from multiple classes. For example, suppose that you are able to define a new class that extends multiple classes. When you create an object by instantiating that class, that object will inherit fields from all of the class's </a:t>
            </a:r>
            <a:r>
              <a:rPr lang="en-US" dirty="0" err="1" smtClean="0"/>
              <a:t>superclasses</a:t>
            </a:r>
            <a:r>
              <a:rPr lang="en-US" dirty="0" smtClean="0"/>
              <a:t>. What if methods or constructors from different </a:t>
            </a:r>
            <a:r>
              <a:rPr lang="en-US" dirty="0" err="1" smtClean="0"/>
              <a:t>superclasses</a:t>
            </a:r>
            <a:r>
              <a:rPr lang="en-US" dirty="0" smtClean="0"/>
              <a:t> instantiate the same field? Which method or constructor will take precedence? Because interfaces do not contain fields, you do not have to worry about problems that result from multiple inheritance of state.</a:t>
            </a:r>
          </a:p>
          <a:p>
            <a:endParaRPr lang="en-US" dirty="0" smtClean="0"/>
          </a:p>
          <a:p>
            <a:r>
              <a:rPr lang="en-US" i="1" dirty="0" smtClean="0"/>
              <a:t>Multiple inheritance of implementation</a:t>
            </a:r>
            <a:r>
              <a:rPr lang="en-US" dirty="0" smtClean="0"/>
              <a:t> is the ability to inherit method definitions from multiple classes. Problems arise with this type of multiple inheritance, such as name conflicts and ambiguity. When compilers of programming languages that support this type of multiple inheritance encounter </a:t>
            </a:r>
            <a:r>
              <a:rPr lang="en-US" dirty="0" err="1" smtClean="0"/>
              <a:t>superclasses</a:t>
            </a:r>
            <a:r>
              <a:rPr lang="en-US" dirty="0" smtClean="0"/>
              <a:t> that contain methods with the same name, they sometimes cannot determine which member or method to access or invoke. In addition, a programmer can unwittingly introduce a name conflict by adding a new method to a superclass. Default methods</a:t>
            </a:r>
            <a:r>
              <a:rPr lang="en-US" baseline="0" dirty="0" smtClean="0"/>
              <a:t> </a:t>
            </a:r>
            <a:r>
              <a:rPr lang="en-US" dirty="0" smtClean="0"/>
              <a:t>introduce one form of multiple inheritance of implementation. A class can implement more than one interface, which can contain default methods that have the same name. The Java compiler provides some rules to determine which default method a particular class uses.</a:t>
            </a:r>
          </a:p>
          <a:p>
            <a:endParaRPr lang="en-US" dirty="0" smtClean="0"/>
          </a:p>
          <a:p>
            <a:r>
              <a:rPr lang="en-US" dirty="0" smtClean="0"/>
              <a:t>The Java programming language supports </a:t>
            </a:r>
            <a:r>
              <a:rPr lang="en-US" i="1" dirty="0" smtClean="0"/>
              <a:t>multiple inheritance of type</a:t>
            </a:r>
            <a:r>
              <a:rPr lang="en-US" dirty="0" smtClean="0"/>
              <a:t>, which is the ability of a class to implement more than one interface. An object can have multiple types: the type of its own class and the types of all the interfaces that the class implements. This means that if a variable is declared to be the type of an interface, then its value can reference any object that is instantiated from any class that implements the interface. </a:t>
            </a:r>
            <a:endParaRPr lang="en-US" baseline="0" dirty="0" smtClean="0"/>
          </a:p>
          <a:p>
            <a:endParaRPr lang="en-US" dirty="0" smtClean="0"/>
          </a:p>
          <a:p>
            <a:r>
              <a:rPr lang="en-US" dirty="0" smtClean="0"/>
              <a:t>As with multiple inheritance of implementation, a class can inherit different implementations of a method defined (as default or static) in the interfaces that it extends. In this case, the compiler or the user must decide which one to use.</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8</a:t>
            </a:fld>
            <a:endParaRPr lang="es-MX" dirty="0"/>
          </a:p>
        </p:txBody>
      </p:sp>
    </p:spTree>
    <p:extLst>
      <p:ext uri="{BB962C8B-B14F-4D97-AF65-F5344CB8AC3E}">
        <p14:creationId xmlns:p14="http://schemas.microsoft.com/office/powerpoint/2010/main" val="353537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overridden method would have the exact same method name, return type, number of parameters, and types of parameters as the method in the parent class, and the only difference would be the definition of the method</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11</a:t>
            </a:fld>
            <a:endParaRPr lang="es-MX" dirty="0"/>
          </a:p>
        </p:txBody>
      </p:sp>
    </p:spTree>
    <p:extLst>
      <p:ext uri="{BB962C8B-B14F-4D97-AF65-F5344CB8AC3E}">
        <p14:creationId xmlns:p14="http://schemas.microsoft.com/office/powerpoint/2010/main" val="832531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‹Nº›</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docs.oracle.com/javase/tutorial/java/concepts/inheritance.html" TargetMode="External"/><Relationship Id="rId2" Type="http://schemas.openxmlformats.org/officeDocument/2006/relationships/hyperlink" Target="http://docs.oracle.com/javase/tutorial/java/concepts/interface.html" TargetMode="External"/><Relationship Id="rId1" Type="http://schemas.openxmlformats.org/officeDocument/2006/relationships/slideLayout" Target="../slideLayouts/slideLayout10.xml"/><Relationship Id="rId4" Type="http://schemas.openxmlformats.org/officeDocument/2006/relationships/hyperlink" Target="http://www.oracle.com/technetwork/java/codeconvtoc-136057.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diego.olvera@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smtClean="0"/>
              <a:t>Abstract Classes, Interfaces, Inheritance and Polymorphism</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pPr marL="0" indent="0">
              <a:buNone/>
            </a:pPr>
            <a:r>
              <a:rPr lang="en-US" dirty="0"/>
              <a:t>The conditions for method overloading</a:t>
            </a:r>
          </a:p>
          <a:p>
            <a:endParaRPr lang="en-US" dirty="0"/>
          </a:p>
          <a:p>
            <a:r>
              <a:rPr lang="en-US" dirty="0"/>
              <a:t>1.) The number of parameters is different for the methods</a:t>
            </a:r>
            <a:r>
              <a:rPr lang="en-US" dirty="0" smtClean="0"/>
              <a:t>.</a:t>
            </a:r>
          </a:p>
          <a:p>
            <a:endParaRPr lang="en-US" dirty="0"/>
          </a:p>
          <a:p>
            <a:r>
              <a:rPr lang="en-US" dirty="0"/>
              <a:t>2.) The parameter types are different (like changing a parameter that was a float to an </a:t>
            </a:r>
            <a:r>
              <a:rPr lang="en-US" dirty="0" err="1"/>
              <a:t>int</a:t>
            </a:r>
            <a:r>
              <a:rPr lang="en-US" dirty="0"/>
              <a:t>).</a:t>
            </a:r>
            <a:endParaRPr lang="es-MX" dirty="0"/>
          </a:p>
          <a:p>
            <a:endParaRPr lang="es-MX" dirty="0" smtClean="0"/>
          </a:p>
          <a:p>
            <a:endParaRPr lang="es-MX" dirty="0"/>
          </a:p>
          <a:p>
            <a:endParaRPr lang="es-MX" dirty="0" smtClean="0"/>
          </a:p>
          <a:p>
            <a:endParaRPr lang="es-MX" dirty="0"/>
          </a:p>
          <a:p>
            <a:pPr marL="0" indent="0">
              <a:buNone/>
            </a:pPr>
            <a:r>
              <a:rPr lang="en-US" dirty="0" smtClean="0"/>
              <a:t>Overloading </a:t>
            </a:r>
            <a:r>
              <a:rPr lang="en-US" dirty="0"/>
              <a:t>is a compile time phenomenon</a:t>
            </a:r>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p:txBody>
      </p:sp>
      <p:sp>
        <p:nvSpPr>
          <p:cNvPr id="3" name="2 Marcador de contenido"/>
          <p:cNvSpPr>
            <a:spLocks noGrp="1"/>
          </p:cNvSpPr>
          <p:nvPr>
            <p:ph sz="half" idx="2"/>
          </p:nvPr>
        </p:nvSpPr>
        <p:spPr/>
        <p:txBody>
          <a:bodyPr/>
          <a:lstStyle/>
          <a:p>
            <a:r>
              <a:rPr lang="en-US" dirty="0"/>
              <a:t>How to NOT overload methods:</a:t>
            </a:r>
          </a:p>
          <a:p>
            <a:endParaRPr lang="en-US" dirty="0"/>
          </a:p>
          <a:p>
            <a:r>
              <a:rPr lang="en-US" dirty="0" smtClean="0"/>
              <a:t>1</a:t>
            </a:r>
            <a:r>
              <a:rPr lang="en-US" dirty="0"/>
              <a:t>.  Just changing the return type of the method. If the return type of the method is the only thing changed, then this will result in a compiler error.  </a:t>
            </a:r>
          </a:p>
          <a:p>
            <a:endParaRPr lang="en-US" dirty="0"/>
          </a:p>
          <a:p>
            <a:r>
              <a:rPr lang="en-US" dirty="0"/>
              <a:t>2.  Changing just the name of the method parameters, but not changing the parameter types.  If the name of the method parameter is the only thing changed then this will also result in a compiler error.</a:t>
            </a:r>
          </a:p>
          <a:p>
            <a:endParaRPr lang="es-MX" dirty="0"/>
          </a:p>
          <a:p>
            <a:endParaRPr lang="es-MX" dirty="0" smtClean="0"/>
          </a:p>
          <a:p>
            <a:endParaRPr lang="es-MX" dirty="0"/>
          </a:p>
          <a:p>
            <a:endParaRPr lang="es-MX" dirty="0" smtClean="0"/>
          </a:p>
          <a:p>
            <a:endParaRPr lang="es-MX" dirty="0"/>
          </a:p>
          <a:p>
            <a:endParaRPr lang="es-MX" dirty="0"/>
          </a:p>
        </p:txBody>
      </p:sp>
      <p:sp>
        <p:nvSpPr>
          <p:cNvPr id="4" name="3 Título"/>
          <p:cNvSpPr>
            <a:spLocks noGrp="1"/>
          </p:cNvSpPr>
          <p:nvPr>
            <p:ph type="title"/>
          </p:nvPr>
        </p:nvSpPr>
        <p:spPr/>
        <p:txBody>
          <a:bodyPr/>
          <a:lstStyle/>
          <a:p>
            <a:r>
              <a:rPr lang="es-MX" dirty="0" err="1" smtClean="0"/>
              <a:t>Overloading</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spTree>
    <p:extLst>
      <p:ext uri="{BB962C8B-B14F-4D97-AF65-F5344CB8AC3E}">
        <p14:creationId xmlns:p14="http://schemas.microsoft.com/office/powerpoint/2010/main" val="162577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If a derived class requires a </a:t>
            </a:r>
            <a:r>
              <a:rPr lang="en-US" b="1" dirty="0"/>
              <a:t>different definition </a:t>
            </a:r>
            <a:r>
              <a:rPr lang="en-US" dirty="0"/>
              <a:t>for an inherited method, then that method can be </a:t>
            </a:r>
            <a:r>
              <a:rPr lang="en-US" b="1" dirty="0"/>
              <a:t>redefined in the derived </a:t>
            </a:r>
            <a:r>
              <a:rPr lang="en-US" b="1" dirty="0" smtClean="0"/>
              <a:t>class</a:t>
            </a:r>
          </a:p>
          <a:p>
            <a:endParaRPr lang="en-US" dirty="0"/>
          </a:p>
          <a:p>
            <a:r>
              <a:rPr lang="en-US" dirty="0"/>
              <a:t>An overridden method would have the exact same method name, return type, number of parameters, and types of parameters as the method in the parent class, and the only difference would be the definition of the method</a:t>
            </a:r>
            <a:endParaRPr lang="en-US" dirty="0" smtClean="0"/>
          </a:p>
          <a:p>
            <a:endParaRPr lang="en-US" dirty="0" smtClean="0"/>
          </a:p>
          <a:p>
            <a:r>
              <a:rPr lang="en-US" dirty="0" smtClean="0"/>
              <a:t>Overriding </a:t>
            </a:r>
            <a:r>
              <a:rPr lang="en-US" dirty="0"/>
              <a:t>is a run time phenomenon</a:t>
            </a:r>
          </a:p>
          <a:p>
            <a:endParaRPr lang="es-MX" dirty="0"/>
          </a:p>
        </p:txBody>
      </p:sp>
      <p:sp>
        <p:nvSpPr>
          <p:cNvPr id="3" name="2 Marcador de contenido"/>
          <p:cNvSpPr>
            <a:spLocks noGrp="1"/>
          </p:cNvSpPr>
          <p:nvPr>
            <p:ph sz="half" idx="2"/>
          </p:nvPr>
        </p:nvSpPr>
        <p:spPr/>
        <p:txBody>
          <a:bodyPr/>
          <a:lstStyle/>
          <a:p>
            <a:r>
              <a:rPr lang="en-US" dirty="0"/>
              <a:t>Overriding means that a method inherited from a parent class will be changed</a:t>
            </a:r>
            <a:endParaRPr lang="es-MX" dirty="0"/>
          </a:p>
        </p:txBody>
      </p:sp>
      <p:sp>
        <p:nvSpPr>
          <p:cNvPr id="4" name="3 Título"/>
          <p:cNvSpPr>
            <a:spLocks noGrp="1"/>
          </p:cNvSpPr>
          <p:nvPr>
            <p:ph type="title"/>
          </p:nvPr>
        </p:nvSpPr>
        <p:spPr/>
        <p:txBody>
          <a:bodyPr/>
          <a:lstStyle/>
          <a:p>
            <a:r>
              <a:rPr lang="es-MX" dirty="0" err="1" smtClean="0"/>
              <a:t>Overriding</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90" y="2492896"/>
            <a:ext cx="3091813" cy="33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0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https://docs.oracle.com/javase/tutorial/index.html</a:t>
            </a:r>
            <a:endParaRPr lang="es-MX" dirty="0" smtClean="0">
              <a:hlinkClick r:id="rId2"/>
            </a:endParaRPr>
          </a:p>
          <a:p>
            <a:endParaRPr lang="es-MX" dirty="0">
              <a:hlinkClick r:id="rId2"/>
            </a:endParaRPr>
          </a:p>
          <a:p>
            <a:r>
              <a:rPr lang="es-MX" dirty="0" smtClean="0">
                <a:hlinkClick r:id="rId2"/>
              </a:rPr>
              <a:t>http</a:t>
            </a:r>
            <a:r>
              <a:rPr lang="es-MX" dirty="0">
                <a:hlinkClick r:id="rId2"/>
              </a:rPr>
              <a:t>://</a:t>
            </a:r>
            <a:r>
              <a:rPr lang="es-MX" dirty="0" smtClean="0">
                <a:hlinkClick r:id="rId2"/>
              </a:rPr>
              <a:t>docs.oracle.com/javase/tutorial/java/concepts/interface.html</a:t>
            </a:r>
            <a:endParaRPr lang="es-MX" dirty="0" smtClean="0"/>
          </a:p>
          <a:p>
            <a:endParaRPr lang="es-MX" dirty="0"/>
          </a:p>
          <a:p>
            <a:r>
              <a:rPr lang="es-MX" dirty="0">
                <a:hlinkClick r:id="rId3"/>
              </a:rPr>
              <a:t>http://</a:t>
            </a:r>
            <a:r>
              <a:rPr lang="es-MX" dirty="0" smtClean="0">
                <a:hlinkClick r:id="rId3"/>
              </a:rPr>
              <a:t>docs.oracle.com/javase/tutorial/java/concepts/inheritance.html</a:t>
            </a:r>
            <a:endParaRPr lang="es-MX" dirty="0" smtClean="0"/>
          </a:p>
          <a:p>
            <a:endParaRPr lang="es-MX" dirty="0"/>
          </a:p>
          <a:p>
            <a:r>
              <a:rPr lang="es-MX" dirty="0">
                <a:hlinkClick r:id="rId4"/>
              </a:rPr>
              <a:t>http://</a:t>
            </a:r>
            <a:r>
              <a:rPr lang="es-MX" dirty="0" smtClean="0">
                <a:hlinkClick r:id="rId4"/>
              </a:rPr>
              <a:t>www.oracle.com/technetwork/java/codeconvtoc-136057.html</a:t>
            </a:r>
            <a:r>
              <a:rPr lang="es-MX" dirty="0" smtClean="0"/>
              <a:t> </a:t>
            </a:r>
          </a:p>
          <a:p>
            <a:endParaRPr lang="es-MX"/>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Diego Olvera</a:t>
            </a:r>
          </a:p>
          <a:p>
            <a:r>
              <a:rPr lang="en-US" dirty="0">
                <a:hlinkClick r:id="rId2"/>
              </a:rPr>
              <a:t>diego.olvera@softtek.com</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23265689"/>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2015/07/23</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80728"/>
            <a:ext cx="4608512" cy="3528392"/>
          </a:xfrm>
        </p:spPr>
        <p:txBody>
          <a:bodyPr>
            <a:normAutofit/>
          </a:bodyPr>
          <a:lstStyle/>
          <a:p>
            <a:r>
              <a:rPr lang="en-US" sz="4000" dirty="0" smtClean="0"/>
              <a:t>Lesson 4:</a:t>
            </a:r>
            <a:br>
              <a:rPr lang="en-US" sz="4000" dirty="0" smtClean="0"/>
            </a:br>
            <a:r>
              <a:rPr lang="en-US" sz="4000" dirty="0"/>
              <a:t/>
            </a:r>
            <a:br>
              <a:rPr lang="en-US" sz="4000" dirty="0"/>
            </a:br>
            <a:r>
              <a:rPr lang="en-US" sz="4000" dirty="0" smtClean="0"/>
              <a:t>Abstract Classes, Interfaces, Inheritance and Polymorphism</a:t>
            </a:r>
            <a:endParaRPr lang="en-US" sz="4000"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Abstract classes, which declared with the </a:t>
            </a:r>
            <a:r>
              <a:rPr lang="en-US" b="1" dirty="0"/>
              <a:t>abstract</a:t>
            </a:r>
            <a:r>
              <a:rPr lang="en-US" dirty="0"/>
              <a:t> keyword (it may or may not include abstract </a:t>
            </a:r>
            <a:r>
              <a:rPr lang="en-US" dirty="0" smtClean="0"/>
              <a:t>methods)</a:t>
            </a:r>
          </a:p>
          <a:p>
            <a:endParaRPr lang="en-US" dirty="0" smtClean="0"/>
          </a:p>
          <a:p>
            <a:r>
              <a:rPr lang="en-US" dirty="0"/>
              <a:t>Abstract classes </a:t>
            </a:r>
            <a:r>
              <a:rPr lang="en-US" b="1" dirty="0"/>
              <a:t>cannot be instantiated</a:t>
            </a:r>
            <a:r>
              <a:rPr lang="en-US" dirty="0"/>
              <a:t>, but they can be </a:t>
            </a:r>
            <a:r>
              <a:rPr lang="en-US" dirty="0" err="1" smtClean="0"/>
              <a:t>subclassed</a:t>
            </a:r>
            <a:endParaRPr lang="en-US" dirty="0" smtClean="0"/>
          </a:p>
          <a:p>
            <a:endParaRPr lang="en-US" dirty="0" smtClean="0"/>
          </a:p>
          <a:p>
            <a:r>
              <a:rPr lang="en-US" dirty="0" smtClean="0"/>
              <a:t>It </a:t>
            </a:r>
            <a:r>
              <a:rPr lang="en-US" dirty="0"/>
              <a:t>can only be used as a super-class for other classes that extend the abstract </a:t>
            </a:r>
            <a:r>
              <a:rPr lang="en-US" dirty="0" smtClean="0"/>
              <a:t>class</a:t>
            </a:r>
          </a:p>
          <a:p>
            <a:endParaRPr lang="en-US" dirty="0" smtClean="0"/>
          </a:p>
          <a:p>
            <a:r>
              <a:rPr lang="en-US" dirty="0" smtClean="0"/>
              <a:t>A </a:t>
            </a:r>
            <a:r>
              <a:rPr lang="en-US" dirty="0"/>
              <a:t>class can inherit only from one abstract </a:t>
            </a:r>
            <a:r>
              <a:rPr lang="en-US" dirty="0" smtClean="0"/>
              <a:t>class</a:t>
            </a:r>
          </a:p>
          <a:p>
            <a:endParaRPr lang="en-US" dirty="0" smtClean="0"/>
          </a:p>
        </p:txBody>
      </p:sp>
      <p:sp>
        <p:nvSpPr>
          <p:cNvPr id="4" name="3 Marcador de contenido"/>
          <p:cNvSpPr>
            <a:spLocks noGrp="1"/>
          </p:cNvSpPr>
          <p:nvPr>
            <p:ph sz="half" idx="2"/>
          </p:nvPr>
        </p:nvSpPr>
        <p:spPr/>
        <p:txBody>
          <a:bodyPr/>
          <a:lstStyle/>
          <a:p>
            <a:r>
              <a:rPr lang="en-US" dirty="0"/>
              <a:t>If a class includes abstract methods, then the class itself </a:t>
            </a:r>
            <a:r>
              <a:rPr lang="en-US" i="1" dirty="0"/>
              <a:t>must</a:t>
            </a:r>
            <a:r>
              <a:rPr lang="en-US" dirty="0"/>
              <a:t> be declared </a:t>
            </a:r>
            <a:r>
              <a:rPr lang="en-US" dirty="0" smtClean="0"/>
              <a:t>abstract</a:t>
            </a:r>
          </a:p>
          <a:p>
            <a:endParaRPr lang="en-US" dirty="0"/>
          </a:p>
          <a:p>
            <a:endParaRPr lang="en-US" dirty="0" smtClean="0"/>
          </a:p>
          <a:p>
            <a:endParaRPr lang="en-US" dirty="0"/>
          </a:p>
          <a:p>
            <a:endParaRPr lang="en-US" dirty="0" smtClean="0"/>
          </a:p>
          <a:p>
            <a:endParaRPr lang="es-MX" dirty="0" smtClean="0"/>
          </a:p>
          <a:p>
            <a:endParaRPr lang="es-MX" dirty="0"/>
          </a:p>
          <a:p>
            <a:r>
              <a:rPr lang="en-US" dirty="0"/>
              <a:t>The purpose of abstract classes is to function as base classes which can be extended by subclasses to create a full implementation</a:t>
            </a:r>
            <a:endParaRPr lang="en-US" dirty="0" smtClean="0"/>
          </a:p>
          <a:p>
            <a:endParaRPr lang="en-US" dirty="0"/>
          </a:p>
          <a:p>
            <a:r>
              <a:rPr lang="en-US" dirty="0" smtClean="0"/>
              <a:t>Abstract </a:t>
            </a:r>
            <a:r>
              <a:rPr lang="en-US" dirty="0"/>
              <a:t>classes are ideal when implementing frameworks.</a:t>
            </a:r>
            <a:endParaRPr lang="es-MX" u="sng" dirty="0"/>
          </a:p>
          <a:p>
            <a:endParaRPr lang="es-MX" dirty="0"/>
          </a:p>
        </p:txBody>
      </p:sp>
      <p:sp>
        <p:nvSpPr>
          <p:cNvPr id="3" name="2 Título"/>
          <p:cNvSpPr>
            <a:spLocks noGrp="1"/>
          </p:cNvSpPr>
          <p:nvPr>
            <p:ph type="title"/>
          </p:nvPr>
        </p:nvSpPr>
        <p:spPr/>
        <p:txBody>
          <a:bodyPr/>
          <a:lstStyle/>
          <a:p>
            <a:r>
              <a:rPr lang="es-MX" dirty="0" err="1" smtClean="0"/>
              <a:t>Abstract</a:t>
            </a:r>
            <a:r>
              <a:rPr lang="es-MX" dirty="0" smtClean="0"/>
              <a:t> </a:t>
            </a:r>
            <a:r>
              <a:rPr lang="es-MX" dirty="0" err="1" smtClean="0"/>
              <a:t>Classes</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08920"/>
            <a:ext cx="328890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00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An </a:t>
            </a:r>
            <a:r>
              <a:rPr lang="en-US" b="1" dirty="0"/>
              <a:t>interface in java</a:t>
            </a:r>
            <a:r>
              <a:rPr lang="en-US" dirty="0"/>
              <a:t> is a blueprint of a class. It has static constants and </a:t>
            </a:r>
            <a:r>
              <a:rPr lang="en-US" dirty="0" smtClean="0"/>
              <a:t>abstract </a:t>
            </a:r>
            <a:r>
              <a:rPr lang="en-US" dirty="0"/>
              <a:t>methods only</a:t>
            </a:r>
            <a:r>
              <a:rPr lang="en-US" dirty="0" smtClean="0"/>
              <a:t>.</a:t>
            </a:r>
          </a:p>
          <a:p>
            <a:endParaRPr lang="en-US" dirty="0"/>
          </a:p>
          <a:p>
            <a:r>
              <a:rPr lang="en-US" dirty="0" smtClean="0"/>
              <a:t>An Interface is a Pure Abstract Class, all methods don’t have implementation... </a:t>
            </a:r>
            <a:r>
              <a:rPr lang="en-US" sz="1600" b="1" dirty="0"/>
              <a:t>a</a:t>
            </a:r>
            <a:r>
              <a:rPr lang="en-US" sz="1600" b="1" dirty="0" smtClean="0"/>
              <a:t>bstract methods</a:t>
            </a:r>
            <a:r>
              <a:rPr lang="en-US" dirty="0" smtClean="0"/>
              <a:t>.</a:t>
            </a:r>
          </a:p>
          <a:p>
            <a:endParaRPr lang="en-US" dirty="0"/>
          </a:p>
          <a:p>
            <a:endParaRPr lang="en-US" dirty="0"/>
          </a:p>
          <a:p>
            <a:endParaRPr lang="en-US" dirty="0" smtClean="0"/>
          </a:p>
          <a:p>
            <a:r>
              <a:rPr lang="es-MX" dirty="0" err="1" smtClean="0"/>
              <a:t>Abstract</a:t>
            </a:r>
            <a:r>
              <a:rPr lang="es-MX" dirty="0" smtClean="0"/>
              <a:t> </a:t>
            </a:r>
            <a:r>
              <a:rPr lang="es-MX" dirty="0" err="1" smtClean="0"/>
              <a:t>Classes</a:t>
            </a:r>
            <a:r>
              <a:rPr lang="es-MX" dirty="0" smtClean="0"/>
              <a:t> vs Interfaces</a:t>
            </a:r>
            <a:endParaRPr lang="es-MX" dirty="0"/>
          </a:p>
        </p:txBody>
      </p:sp>
      <p:sp>
        <p:nvSpPr>
          <p:cNvPr id="4" name="3 Marcador de contenido"/>
          <p:cNvSpPr>
            <a:spLocks noGrp="1"/>
          </p:cNvSpPr>
          <p:nvPr>
            <p:ph sz="half" idx="2"/>
          </p:nvPr>
        </p:nvSpPr>
        <p:spPr/>
        <p:txBody>
          <a:bodyPr/>
          <a:lstStyle/>
          <a:p>
            <a:r>
              <a:rPr lang="es-MX" dirty="0" err="1" smtClean="0"/>
              <a:t>Relationship</a:t>
            </a:r>
            <a:r>
              <a:rPr lang="es-MX" dirty="0" smtClean="0"/>
              <a:t> </a:t>
            </a:r>
            <a:r>
              <a:rPr lang="es-MX" dirty="0" err="1" smtClean="0"/>
              <a:t>between</a:t>
            </a:r>
            <a:r>
              <a:rPr lang="es-MX" dirty="0" smtClean="0"/>
              <a:t> </a:t>
            </a:r>
            <a:r>
              <a:rPr lang="es-MX" dirty="0" err="1" smtClean="0"/>
              <a:t>classes</a:t>
            </a:r>
            <a:r>
              <a:rPr lang="es-MX" dirty="0" smtClean="0"/>
              <a:t> and Interfaces</a:t>
            </a:r>
          </a:p>
          <a:p>
            <a:endParaRPr lang="es-MX" dirty="0"/>
          </a:p>
          <a:p>
            <a:endParaRPr lang="es-MX" dirty="0" smtClean="0"/>
          </a:p>
          <a:p>
            <a:endParaRPr lang="es-MX" dirty="0"/>
          </a:p>
          <a:p>
            <a:endParaRPr lang="es-MX" dirty="0" smtClean="0"/>
          </a:p>
          <a:p>
            <a:endParaRPr lang="es-MX" dirty="0"/>
          </a:p>
        </p:txBody>
      </p:sp>
      <p:sp>
        <p:nvSpPr>
          <p:cNvPr id="3" name="2 Título"/>
          <p:cNvSpPr>
            <a:spLocks noGrp="1"/>
          </p:cNvSpPr>
          <p:nvPr>
            <p:ph type="title"/>
          </p:nvPr>
        </p:nvSpPr>
        <p:spPr/>
        <p:txBody>
          <a:bodyPr/>
          <a:lstStyle/>
          <a:p>
            <a:r>
              <a:rPr lang="es-MX" dirty="0" smtClean="0"/>
              <a:t>Interfaces</a:t>
            </a:r>
            <a:endParaRPr lang="es-MX" dirty="0"/>
          </a:p>
        </p:txBody>
      </p:sp>
      <p:pic>
        <p:nvPicPr>
          <p:cNvPr id="3074" name="Picture 2" descr="relationship between class and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000" y="2276872"/>
            <a:ext cx="4399257" cy="2125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8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Object-oriented programming allows classes to </a:t>
            </a:r>
            <a:r>
              <a:rPr lang="en-US" i="1" dirty="0"/>
              <a:t>inherit</a:t>
            </a:r>
            <a:r>
              <a:rPr lang="en-US" dirty="0"/>
              <a:t> commonly used state and behavior from other </a:t>
            </a:r>
            <a:r>
              <a:rPr lang="en-US" dirty="0" smtClean="0"/>
              <a:t>classes</a:t>
            </a:r>
          </a:p>
          <a:p>
            <a:endParaRPr lang="en-US" dirty="0"/>
          </a:p>
          <a:p>
            <a:r>
              <a:rPr lang="en-US" dirty="0"/>
              <a:t>The syntax for creating a subclass is </a:t>
            </a:r>
            <a:r>
              <a:rPr lang="en-US" dirty="0" smtClean="0"/>
              <a:t>simple</a:t>
            </a:r>
          </a:p>
          <a:p>
            <a:endParaRPr lang="en-US" dirty="0"/>
          </a:p>
          <a:p>
            <a:endParaRPr lang="en-US" dirty="0"/>
          </a:p>
        </p:txBody>
      </p:sp>
      <p:sp>
        <p:nvSpPr>
          <p:cNvPr id="10" name="Content Placeholder 9"/>
          <p:cNvSpPr>
            <a:spLocks noGrp="1"/>
          </p:cNvSpPr>
          <p:nvPr>
            <p:ph sz="half" idx="2"/>
          </p:nvPr>
        </p:nvSpPr>
        <p:spPr/>
        <p:txBody>
          <a:bodyPr/>
          <a:lstStyle/>
          <a:p>
            <a:endParaRPr lang="en-US" dirty="0"/>
          </a:p>
        </p:txBody>
      </p:sp>
      <p:sp>
        <p:nvSpPr>
          <p:cNvPr id="8" name="Title 7"/>
          <p:cNvSpPr>
            <a:spLocks noGrp="1"/>
          </p:cNvSpPr>
          <p:nvPr>
            <p:ph type="title"/>
          </p:nvPr>
        </p:nvSpPr>
        <p:spPr/>
        <p:txBody>
          <a:bodyPr/>
          <a:lstStyle/>
          <a:p>
            <a:r>
              <a:rPr lang="en-US" dirty="0" smtClean="0"/>
              <a:t>Inheritance</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19922"/>
            <a:ext cx="30099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http://gerardnico.com/wiki/_media/language/java/super_sub_cla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060846"/>
            <a:ext cx="4042176" cy="319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59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half" idx="1"/>
          </p:nvPr>
        </p:nvSpPr>
        <p:spPr/>
        <p:txBody>
          <a:bodyPr/>
          <a:lstStyle/>
          <a:p>
            <a:r>
              <a:rPr lang="en-US" dirty="0"/>
              <a:t>A class that is derived from another class is called a </a:t>
            </a:r>
            <a:r>
              <a:rPr lang="en-US" i="1" dirty="0"/>
              <a:t>subclass</a:t>
            </a:r>
            <a:r>
              <a:rPr lang="en-US" dirty="0"/>
              <a:t> (also a </a:t>
            </a:r>
            <a:r>
              <a:rPr lang="en-US" i="1" dirty="0"/>
              <a:t>derived class</a:t>
            </a:r>
            <a:r>
              <a:rPr lang="en-US" dirty="0"/>
              <a:t>, </a:t>
            </a:r>
            <a:r>
              <a:rPr lang="en-US" i="1" dirty="0"/>
              <a:t>extended class</a:t>
            </a:r>
            <a:r>
              <a:rPr lang="en-US" dirty="0"/>
              <a:t>, or </a:t>
            </a:r>
            <a:r>
              <a:rPr lang="en-US" i="1" dirty="0"/>
              <a:t>child class</a:t>
            </a:r>
            <a:r>
              <a:rPr lang="en-US" dirty="0" smtClean="0"/>
              <a:t>)</a:t>
            </a:r>
          </a:p>
          <a:p>
            <a:endParaRPr lang="en-US" dirty="0"/>
          </a:p>
          <a:p>
            <a:r>
              <a:rPr lang="en-US" dirty="0"/>
              <a:t>The class from which the subclass is derived is called a </a:t>
            </a:r>
            <a:r>
              <a:rPr lang="en-US" i="1" dirty="0"/>
              <a:t>superclass</a:t>
            </a:r>
            <a:r>
              <a:rPr lang="en-US" dirty="0"/>
              <a:t> (also a </a:t>
            </a:r>
            <a:r>
              <a:rPr lang="en-US" i="1" dirty="0"/>
              <a:t>base class</a:t>
            </a:r>
            <a:r>
              <a:rPr lang="en-US" dirty="0"/>
              <a:t> or a </a:t>
            </a:r>
            <a:r>
              <a:rPr lang="en-US" i="1" dirty="0"/>
              <a:t>parent class</a:t>
            </a:r>
            <a:r>
              <a:rPr lang="en-US" dirty="0" smtClean="0"/>
              <a:t>).</a:t>
            </a:r>
          </a:p>
          <a:p>
            <a:endParaRPr lang="en-US" dirty="0"/>
          </a:p>
          <a:p>
            <a:r>
              <a:rPr lang="en-US" dirty="0"/>
              <a:t>Excepting Object, which has no superclass, every class has one and only one direct superclass (single inheritance). </a:t>
            </a:r>
            <a:endParaRPr lang="en-US" dirty="0" smtClean="0"/>
          </a:p>
          <a:p>
            <a:endParaRPr lang="en-US" dirty="0"/>
          </a:p>
          <a:p>
            <a:r>
              <a:rPr lang="en-US" dirty="0" smtClean="0"/>
              <a:t>In </a:t>
            </a:r>
            <a:r>
              <a:rPr lang="en-US" dirty="0"/>
              <a:t>the absence of any other explicit superclass, every class is implicitly a subclass of Object.</a:t>
            </a:r>
            <a:endParaRPr lang="es-MX" dirty="0"/>
          </a:p>
        </p:txBody>
      </p:sp>
      <p:sp>
        <p:nvSpPr>
          <p:cNvPr id="8" name="7 Marcador de contenido"/>
          <p:cNvSpPr>
            <a:spLocks noGrp="1"/>
          </p:cNvSpPr>
          <p:nvPr>
            <p:ph sz="half" idx="2"/>
          </p:nvPr>
        </p:nvSpPr>
        <p:spPr/>
        <p:txBody>
          <a:bodyPr/>
          <a:lstStyle/>
          <a:p>
            <a:r>
              <a:rPr lang="en-US" dirty="0"/>
              <a:t>A subclass inherits </a:t>
            </a:r>
            <a:r>
              <a:rPr lang="en-US" b="1" i="1" u="sng" dirty="0" smtClean="0"/>
              <a:t>some</a:t>
            </a:r>
            <a:r>
              <a:rPr lang="en-US" i="1" u="sng" dirty="0" smtClean="0"/>
              <a:t> </a:t>
            </a:r>
            <a:r>
              <a:rPr lang="en-US" dirty="0" smtClean="0"/>
              <a:t>the </a:t>
            </a:r>
            <a:r>
              <a:rPr lang="en-US" i="1" dirty="0"/>
              <a:t>members</a:t>
            </a:r>
            <a:r>
              <a:rPr lang="en-US" dirty="0"/>
              <a:t> (fields, methods, and nested classes) from its </a:t>
            </a:r>
            <a:r>
              <a:rPr lang="en-US" dirty="0" smtClean="0"/>
              <a:t>superclass... According to modifier access (</a:t>
            </a:r>
            <a:r>
              <a:rPr lang="en-US" b="1" dirty="0" smtClean="0"/>
              <a:t>public / protected / private</a:t>
            </a:r>
            <a:r>
              <a:rPr lang="en-US" dirty="0" smtClean="0"/>
              <a:t>)</a:t>
            </a:r>
          </a:p>
          <a:p>
            <a:endParaRPr lang="en-US" dirty="0"/>
          </a:p>
          <a:p>
            <a:r>
              <a:rPr lang="en-US" dirty="0"/>
              <a:t>Constructors are not members, so they are not inherited by subclasses, but the constructor of the superclass can be invoked from the subclass</a:t>
            </a:r>
            <a:r>
              <a:rPr lang="en-US" dirty="0" smtClean="0"/>
              <a:t>.</a:t>
            </a:r>
          </a:p>
          <a:p>
            <a:endParaRPr lang="en-US" dirty="0"/>
          </a:p>
          <a:p>
            <a:r>
              <a:rPr lang="en-US" dirty="0"/>
              <a:t>Generalization reduces complexity by replacing multiple entities which perform similar functions with a single construct</a:t>
            </a:r>
            <a:endParaRPr lang="es-MX" dirty="0"/>
          </a:p>
          <a:p>
            <a:endParaRPr lang="es-MX" dirty="0"/>
          </a:p>
        </p:txBody>
      </p:sp>
      <p:sp>
        <p:nvSpPr>
          <p:cNvPr id="6" name="5 Título"/>
          <p:cNvSpPr>
            <a:spLocks noGrp="1"/>
          </p:cNvSpPr>
          <p:nvPr>
            <p:ph type="title"/>
          </p:nvPr>
        </p:nvSpPr>
        <p:spPr/>
        <p:txBody>
          <a:bodyPr/>
          <a:lstStyle/>
          <a:p>
            <a:r>
              <a:rPr lang="en-US" dirty="0" smtClean="0"/>
              <a:t>Inheritance (cont.)</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spTree>
    <p:extLst>
      <p:ext uri="{BB962C8B-B14F-4D97-AF65-F5344CB8AC3E}">
        <p14:creationId xmlns:p14="http://schemas.microsoft.com/office/powerpoint/2010/main" val="1932558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half" idx="1"/>
          </p:nvPr>
        </p:nvSpPr>
        <p:spPr/>
        <p:txBody>
          <a:bodyPr/>
          <a:lstStyle/>
          <a:p>
            <a:r>
              <a:rPr lang="en-US" dirty="0"/>
              <a:t>Multiple Inheritance of </a:t>
            </a:r>
            <a:r>
              <a:rPr lang="en-US" dirty="0" smtClean="0"/>
              <a:t>State, </a:t>
            </a:r>
            <a:r>
              <a:rPr lang="en-US" dirty="0"/>
              <a:t>it is the ability to inherit fields from multiple classes. </a:t>
            </a:r>
            <a:r>
              <a:rPr lang="en-US" b="1" dirty="0"/>
              <a:t>Don't supported by Java</a:t>
            </a:r>
          </a:p>
          <a:p>
            <a:endParaRPr lang="en-US" dirty="0"/>
          </a:p>
          <a:p>
            <a:r>
              <a:rPr lang="en-US" dirty="0"/>
              <a:t>Multiple inheritance of </a:t>
            </a:r>
            <a:r>
              <a:rPr lang="en-US" dirty="0" smtClean="0"/>
              <a:t>implementation. </a:t>
            </a:r>
            <a:r>
              <a:rPr lang="en-US" dirty="0"/>
              <a:t>A class can implement more than one </a:t>
            </a:r>
            <a:r>
              <a:rPr lang="en-US" dirty="0" smtClean="0"/>
              <a:t>interface. A new feature from Java 8 (default methods inside to Interface).</a:t>
            </a:r>
            <a:endParaRPr lang="es-MX" dirty="0"/>
          </a:p>
        </p:txBody>
      </p:sp>
      <p:sp>
        <p:nvSpPr>
          <p:cNvPr id="8" name="7 Marcador de contenido"/>
          <p:cNvSpPr>
            <a:spLocks noGrp="1"/>
          </p:cNvSpPr>
          <p:nvPr>
            <p:ph sz="half" idx="2"/>
          </p:nvPr>
        </p:nvSpPr>
        <p:spPr/>
        <p:txBody>
          <a:bodyPr/>
          <a:lstStyle/>
          <a:p>
            <a:r>
              <a:rPr lang="es-MX" dirty="0" err="1" smtClean="0"/>
              <a:t>Multiple</a:t>
            </a:r>
            <a:r>
              <a:rPr lang="es-MX" dirty="0" smtClean="0"/>
              <a:t> </a:t>
            </a:r>
            <a:r>
              <a:rPr lang="es-MX" dirty="0" err="1" smtClean="0"/>
              <a:t>inheritance</a:t>
            </a:r>
            <a:r>
              <a:rPr lang="es-MX" dirty="0" smtClean="0"/>
              <a:t> </a:t>
            </a:r>
            <a:r>
              <a:rPr lang="es-MX" dirty="0"/>
              <a:t>of </a:t>
            </a:r>
            <a:r>
              <a:rPr lang="es-MX" dirty="0" err="1" smtClean="0"/>
              <a:t>type</a:t>
            </a:r>
            <a:r>
              <a:rPr lang="es-MX" dirty="0" smtClean="0"/>
              <a:t>: </a:t>
            </a:r>
            <a:r>
              <a:rPr lang="es-MX" dirty="0" err="1" smtClean="0"/>
              <a:t>it</a:t>
            </a:r>
            <a:r>
              <a:rPr lang="es-MX" dirty="0" smtClean="0"/>
              <a:t> </a:t>
            </a:r>
            <a:r>
              <a:rPr lang="en-US" dirty="0" smtClean="0"/>
              <a:t>is </a:t>
            </a:r>
            <a:r>
              <a:rPr lang="en-US" dirty="0"/>
              <a:t>the ability of a class to implement more than one </a:t>
            </a:r>
            <a:r>
              <a:rPr lang="en-US" dirty="0" smtClean="0"/>
              <a:t>interface</a:t>
            </a:r>
          </a:p>
          <a:p>
            <a:endParaRPr lang="en-US" dirty="0"/>
          </a:p>
          <a:p>
            <a:r>
              <a:rPr lang="en-US" dirty="0" smtClean="0"/>
              <a:t>An Interface can extend from multiple Interfaces.</a:t>
            </a:r>
          </a:p>
          <a:p>
            <a:endParaRPr lang="es-MX" dirty="0"/>
          </a:p>
        </p:txBody>
      </p:sp>
      <p:sp>
        <p:nvSpPr>
          <p:cNvPr id="6" name="5 Título"/>
          <p:cNvSpPr>
            <a:spLocks noGrp="1"/>
          </p:cNvSpPr>
          <p:nvPr>
            <p:ph type="title"/>
          </p:nvPr>
        </p:nvSpPr>
        <p:spPr/>
        <p:txBody>
          <a:bodyPr/>
          <a:lstStyle/>
          <a:p>
            <a:r>
              <a:rPr lang="en-US" dirty="0"/>
              <a:t>Multiple </a:t>
            </a:r>
            <a:r>
              <a:rPr lang="en-US" dirty="0" smtClean="0"/>
              <a:t>Inheritance</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8</a:t>
            </a:fld>
            <a:endParaRPr lang="en-US" noProof="0"/>
          </a:p>
        </p:txBody>
      </p:sp>
      <p:pic>
        <p:nvPicPr>
          <p:cNvPr id="2050" name="Picture 2" descr="http://www.javatpoint.com/images/core/multipleinherit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645024"/>
            <a:ext cx="3973212"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92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Polymorphism is the ability of an object to take on many </a:t>
            </a:r>
            <a:r>
              <a:rPr lang="en-US" dirty="0" smtClean="0"/>
              <a:t>forms </a:t>
            </a:r>
            <a:r>
              <a:rPr lang="en-US" dirty="0" smtClean="0">
                <a:sym typeface="Wingdings" panose="05000000000000000000" pitchFamily="2" charset="2"/>
              </a:rPr>
              <a:t> behavior</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s-MX" dirty="0"/>
          </a:p>
        </p:txBody>
      </p:sp>
      <p:sp>
        <p:nvSpPr>
          <p:cNvPr id="3" name="2 Marcador de contenido"/>
          <p:cNvSpPr>
            <a:spLocks noGrp="1"/>
          </p:cNvSpPr>
          <p:nvPr>
            <p:ph sz="half" idx="2"/>
          </p:nvPr>
        </p:nvSpPr>
        <p:spPr/>
        <p:txBody>
          <a:bodyPr/>
          <a:lstStyle/>
          <a:p>
            <a:pPr marL="0" indent="0">
              <a:buNone/>
            </a:pPr>
            <a:r>
              <a:rPr lang="es-MX" dirty="0"/>
              <a:t>In java </a:t>
            </a:r>
            <a:r>
              <a:rPr lang="es-MX" dirty="0" err="1"/>
              <a:t>language</a:t>
            </a:r>
            <a:r>
              <a:rPr lang="es-MX" dirty="0"/>
              <a:t>, </a:t>
            </a:r>
            <a:r>
              <a:rPr lang="es-MX" dirty="0" err="1"/>
              <a:t>polymorphism</a:t>
            </a:r>
            <a:r>
              <a:rPr lang="es-MX" dirty="0"/>
              <a:t> </a:t>
            </a:r>
            <a:r>
              <a:rPr lang="es-MX" dirty="0" err="1"/>
              <a:t>is</a:t>
            </a:r>
            <a:r>
              <a:rPr lang="es-MX" dirty="0"/>
              <a:t> </a:t>
            </a:r>
            <a:r>
              <a:rPr lang="es-MX" dirty="0" err="1"/>
              <a:t>essentially</a:t>
            </a:r>
            <a:r>
              <a:rPr lang="es-MX" dirty="0"/>
              <a:t> </a:t>
            </a:r>
            <a:r>
              <a:rPr lang="es-MX" dirty="0" err="1"/>
              <a:t>considered</a:t>
            </a:r>
            <a:r>
              <a:rPr lang="es-MX" dirty="0"/>
              <a:t> </a:t>
            </a:r>
            <a:r>
              <a:rPr lang="es-MX" dirty="0" err="1"/>
              <a:t>into</a:t>
            </a:r>
            <a:r>
              <a:rPr lang="es-MX" dirty="0"/>
              <a:t> </a:t>
            </a:r>
            <a:r>
              <a:rPr lang="es-MX" dirty="0" err="1"/>
              <a:t>two</a:t>
            </a:r>
            <a:r>
              <a:rPr lang="es-MX" dirty="0"/>
              <a:t> </a:t>
            </a:r>
            <a:r>
              <a:rPr lang="es-MX" dirty="0" err="1" smtClean="0"/>
              <a:t>versions</a:t>
            </a:r>
            <a:r>
              <a:rPr lang="es-MX" dirty="0"/>
              <a:t>:</a:t>
            </a:r>
            <a:endParaRPr lang="es-MX" dirty="0" smtClean="0"/>
          </a:p>
          <a:p>
            <a:pPr marL="0" indent="0">
              <a:buNone/>
            </a:pPr>
            <a:endParaRPr lang="es-MX" dirty="0"/>
          </a:p>
          <a:p>
            <a:r>
              <a:rPr lang="es-MX" dirty="0"/>
              <a:t>Compile time </a:t>
            </a:r>
            <a:r>
              <a:rPr lang="es-MX" dirty="0" err="1"/>
              <a:t>polymorphism</a:t>
            </a:r>
            <a:r>
              <a:rPr lang="es-MX" dirty="0"/>
              <a:t> (</a:t>
            </a:r>
            <a:r>
              <a:rPr lang="es-MX" dirty="0" err="1"/>
              <a:t>static</a:t>
            </a:r>
            <a:r>
              <a:rPr lang="es-MX" dirty="0"/>
              <a:t> </a:t>
            </a:r>
            <a:r>
              <a:rPr lang="es-MX" dirty="0" err="1"/>
              <a:t>binding</a:t>
            </a:r>
            <a:r>
              <a:rPr lang="es-MX" dirty="0"/>
              <a:t> </a:t>
            </a:r>
            <a:r>
              <a:rPr lang="es-MX" dirty="0" err="1"/>
              <a:t>or</a:t>
            </a:r>
            <a:r>
              <a:rPr lang="es-MX" dirty="0"/>
              <a:t> </a:t>
            </a:r>
            <a:r>
              <a:rPr lang="es-MX" dirty="0" err="1"/>
              <a:t>method</a:t>
            </a:r>
            <a:r>
              <a:rPr lang="es-MX" dirty="0"/>
              <a:t> </a:t>
            </a:r>
            <a:r>
              <a:rPr lang="es-MX" b="1" dirty="0" err="1"/>
              <a:t>overloading</a:t>
            </a:r>
            <a:r>
              <a:rPr lang="es-MX" dirty="0"/>
              <a:t>)</a:t>
            </a:r>
          </a:p>
          <a:p>
            <a:endParaRPr lang="es-MX" dirty="0"/>
          </a:p>
          <a:p>
            <a:r>
              <a:rPr lang="es-MX" dirty="0" err="1"/>
              <a:t>Runtime</a:t>
            </a:r>
            <a:r>
              <a:rPr lang="es-MX" dirty="0"/>
              <a:t> </a:t>
            </a:r>
            <a:r>
              <a:rPr lang="es-MX" dirty="0" err="1"/>
              <a:t>polymorphism</a:t>
            </a:r>
            <a:r>
              <a:rPr lang="es-MX" dirty="0"/>
              <a:t> (</a:t>
            </a:r>
            <a:r>
              <a:rPr lang="es-MX" dirty="0" err="1"/>
              <a:t>dynamic</a:t>
            </a:r>
            <a:r>
              <a:rPr lang="es-MX" dirty="0"/>
              <a:t> </a:t>
            </a:r>
            <a:r>
              <a:rPr lang="es-MX" dirty="0" err="1"/>
              <a:t>binding</a:t>
            </a:r>
            <a:r>
              <a:rPr lang="es-MX" dirty="0"/>
              <a:t> </a:t>
            </a:r>
            <a:r>
              <a:rPr lang="es-MX" dirty="0" err="1"/>
              <a:t>or</a:t>
            </a:r>
            <a:r>
              <a:rPr lang="es-MX" dirty="0"/>
              <a:t> </a:t>
            </a:r>
            <a:r>
              <a:rPr lang="es-MX" dirty="0" err="1"/>
              <a:t>method</a:t>
            </a:r>
            <a:r>
              <a:rPr lang="es-MX" dirty="0"/>
              <a:t> </a:t>
            </a:r>
            <a:r>
              <a:rPr lang="es-MX" b="1" dirty="0" err="1"/>
              <a:t>overriding</a:t>
            </a:r>
            <a:r>
              <a:rPr lang="es-MX" dirty="0"/>
              <a:t>)</a:t>
            </a:r>
          </a:p>
          <a:p>
            <a:endParaRPr lang="es-MX" dirty="0"/>
          </a:p>
        </p:txBody>
      </p:sp>
      <p:sp>
        <p:nvSpPr>
          <p:cNvPr id="4" name="3 Título"/>
          <p:cNvSpPr>
            <a:spLocks noGrp="1"/>
          </p:cNvSpPr>
          <p:nvPr>
            <p:ph type="title"/>
          </p:nvPr>
        </p:nvSpPr>
        <p:spPr/>
        <p:txBody>
          <a:bodyPr/>
          <a:lstStyle/>
          <a:p>
            <a:r>
              <a:rPr lang="es-MX" dirty="0" err="1" smtClean="0"/>
              <a:t>Polymorphism</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23" y="2780928"/>
            <a:ext cx="4248472" cy="2400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151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78CFFA-FA4D-496F-B8D2-C7DD46C2A279}">
  <ds:schemaRefs>
    <ds:schemaRef ds:uri="http://schemas.microsoft.com/office/2006/metadata/properties"/>
    <ds:schemaRef ds:uri="http://schemas.microsoft.com/office/infopath/2007/PartnerControls"/>
    <ds:schemaRef ds:uri="90e5e253-50b2-47e0-ab40-088f51eedbac"/>
  </ds:schemaRefs>
</ds:datastoreItem>
</file>

<file path=customXml/itemProps2.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5E79C-CB22-414C-9E48-01ED10321A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3894</TotalTime>
  <Words>1705</Words>
  <Application>Microsoft Office PowerPoint</Application>
  <PresentationFormat>Presentación en pantalla (4:3)</PresentationFormat>
  <Paragraphs>169</Paragraphs>
  <Slides>14</Slides>
  <Notes>3</Notes>
  <HiddenSlides>0</HiddenSlides>
  <MMClips>0</MMClips>
  <ScaleCrop>false</ScaleCrop>
  <HeadingPairs>
    <vt:vector size="4" baseType="variant">
      <vt:variant>
        <vt:lpstr>Tema</vt:lpstr>
      </vt:variant>
      <vt:variant>
        <vt:i4>2</vt:i4>
      </vt:variant>
      <vt:variant>
        <vt:lpstr>Títulos de diapositiva</vt:lpstr>
      </vt:variant>
      <vt:variant>
        <vt:i4>14</vt:i4>
      </vt:variant>
    </vt:vector>
  </HeadingPairs>
  <TitlesOfParts>
    <vt:vector size="16" baseType="lpstr">
      <vt:lpstr>PPT_InternalTemplate_EN_2015</vt:lpstr>
      <vt:lpstr>Original_Logo/ Upper layout</vt:lpstr>
      <vt:lpstr>Java Basics</vt:lpstr>
      <vt:lpstr>Disclaimer</vt:lpstr>
      <vt:lpstr>Lesson 4:  Abstract Classes, Interfaces, Inheritance and Polymorphism</vt:lpstr>
      <vt:lpstr>Abstract Classes</vt:lpstr>
      <vt:lpstr>Interfaces</vt:lpstr>
      <vt:lpstr>Inheritance</vt:lpstr>
      <vt:lpstr>Inheritance (cont.)</vt:lpstr>
      <vt:lpstr>Multiple Inheritance</vt:lpstr>
      <vt:lpstr>Polymorphism</vt:lpstr>
      <vt:lpstr>Overloading</vt:lpstr>
      <vt:lpstr>Overriding</vt:lpstr>
      <vt:lpstr>Links and References</vt:lpstr>
      <vt:lpstr>Presentación de PowerPoint</vt:lpstr>
      <vt:lpstr>Presentación de PowerPoint</vt:lpstr>
    </vt:vector>
  </TitlesOfParts>
  <Company>LBDimension Computer's World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Luis Felipe Robles Quevedo</cp:lastModifiedBy>
  <cp:revision>33</cp:revision>
  <dcterms:created xsi:type="dcterms:W3CDTF">2015-07-23T07:25:45Z</dcterms:created>
  <dcterms:modified xsi:type="dcterms:W3CDTF">2015-07-26T23:58:22Z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