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0"/>
  </p:notesMasterIdLst>
  <p:handoutMasterIdLst>
    <p:handoutMasterId r:id="rId11"/>
  </p:handoutMasterIdLst>
  <p:sldIdLst>
    <p:sldId id="290" r:id="rId6"/>
    <p:sldId id="305" r:id="rId7"/>
    <p:sldId id="306" r:id="rId8"/>
    <p:sldId id="29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109" d="100"/>
          <a:sy n="109" d="100"/>
        </p:scale>
        <p:origin x="2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28/08/2015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28/08/2015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smtClean="0"/>
              <a:t> </a:t>
            </a:r>
            <a:endParaRPr lang="es-MX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 smtClean="0"/>
              <a:t>Click to edit Master text</a:t>
            </a:r>
            <a:br>
              <a:rPr lang="es-MX" noProof="0" smtClean="0"/>
            </a:br>
            <a:r>
              <a:rPr lang="es-MX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 smtClean="0"/>
              <a:t>Voice of the Costumer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Benefits</a:t>
            </a:r>
            <a:endParaRPr lang="es-MX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</a:t>
            </a:r>
            <a:br>
              <a:rPr lang="es-MX" noProof="0" smtClean="0"/>
            </a:br>
            <a:r>
              <a:rPr lang="es-MX" noProof="0" smtClean="0"/>
              <a:t>edit Master </a:t>
            </a:r>
            <a:br>
              <a:rPr lang="es-MX" noProof="0" smtClean="0"/>
            </a:br>
            <a:r>
              <a:rPr lang="es-MX" noProof="0" smtClean="0"/>
              <a:t>title style</a:t>
            </a:r>
            <a:endParaRPr lang="es-MX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 smtClean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s-MX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cs typeface="Arial" charset="0"/>
              </a:rPr>
              <a:t>|</a:t>
            </a:r>
            <a:r>
              <a:rPr lang="es-MX" sz="800" baseline="0" noProof="0" smtClean="0">
                <a:cs typeface="Arial" charset="0"/>
              </a:rPr>
              <a:t>  </a:t>
            </a:r>
            <a:r>
              <a:rPr lang="es-MX" sz="800" noProof="0" smtClean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504056"/>
          </a:xfrm>
        </p:spPr>
        <p:txBody>
          <a:bodyPr/>
          <a:lstStyle/>
          <a:p>
            <a:r>
              <a:rPr lang="es-MX" dirty="0" err="1" smtClean="0"/>
              <a:t>Joins</a:t>
            </a:r>
            <a:r>
              <a:rPr lang="es-419" dirty="0" smtClean="0"/>
              <a:t> - </a:t>
            </a:r>
            <a:r>
              <a:rPr lang="es-419" dirty="0" err="1" smtClean="0"/>
              <a:t>Exercises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 smtClean="0">
                <a:latin typeface="+mn-lt"/>
              </a:rPr>
              <a:t>Joins</a:t>
            </a:r>
            <a:r>
              <a:rPr lang="es-419" sz="2000" dirty="0" smtClean="0">
                <a:latin typeface="+mn-lt"/>
              </a:rPr>
              <a:t> </a:t>
            </a:r>
            <a:r>
              <a:rPr lang="es-419" sz="2000" dirty="0">
                <a:latin typeface="+mn-lt"/>
              </a:rPr>
              <a:t>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9426" y="1052736"/>
            <a:ext cx="5802814" cy="4968552"/>
            <a:chOff x="929426" y="1052736"/>
            <a:chExt cx="5802814" cy="4968552"/>
          </a:xfrm>
        </p:grpSpPr>
        <p:sp>
          <p:nvSpPr>
            <p:cNvPr id="13" name="TextBox 12"/>
            <p:cNvSpPr txBox="1"/>
            <p:nvPr/>
          </p:nvSpPr>
          <p:spPr>
            <a:xfrm>
              <a:off x="929426" y="1052736"/>
              <a:ext cx="501072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cs typeface="Courier New" panose="02070309020205020404" pitchFamily="49" charset="0"/>
                </a:rPr>
                <a:t>1. Get the </a:t>
              </a:r>
              <a:r>
                <a:rPr lang="en-US" sz="900" i="1" dirty="0" smtClean="0">
                  <a:cs typeface="Courier New" panose="02070309020205020404" pitchFamily="49" charset="0"/>
                </a:rPr>
                <a:t>number of </a:t>
              </a:r>
              <a:r>
                <a:rPr lang="es-MX" sz="900" i="1" dirty="0" err="1" smtClean="0">
                  <a:cs typeface="Courier New" panose="02070309020205020404" pitchFamily="49" charset="0"/>
                </a:rPr>
                <a:t>carts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by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i="1" dirty="0" err="1" smtClean="0">
                  <a:cs typeface="Courier New" panose="02070309020205020404" pitchFamily="49" charset="0"/>
                </a:rPr>
                <a:t>ShipTo</a:t>
              </a:r>
              <a:r>
                <a:rPr lang="es-MX" sz="900" dirty="0" smtClean="0">
                  <a:cs typeface="Courier New" panose="02070309020205020404" pitchFamily="49" charset="0"/>
                </a:rPr>
                <a:t> and </a:t>
              </a:r>
              <a:r>
                <a:rPr lang="es-MX" sz="900" i="1" dirty="0" smtClean="0">
                  <a:cs typeface="Courier New" panose="02070309020205020404" pitchFamily="49" charset="0"/>
                </a:rPr>
                <a:t>Status</a:t>
              </a:r>
              <a:r>
                <a:rPr lang="es-MX" sz="900" dirty="0" smtClean="0">
                  <a:cs typeface="Courier New" panose="02070309020205020404" pitchFamily="49" charset="0"/>
                </a:rPr>
                <a:t>,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from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i="1" dirty="0" err="1" smtClean="0">
                  <a:cs typeface="Courier New" panose="02070309020205020404" pitchFamily="49" charset="0"/>
                </a:rPr>
                <a:t>Carts</a:t>
              </a:r>
              <a:r>
                <a:rPr lang="es-MX" sz="900" dirty="0" smtClean="0">
                  <a:cs typeface="Courier New" panose="02070309020205020404" pitchFamily="49" charset="0"/>
                </a:rPr>
                <a:t> “CREATED” and “DELIVERED” and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which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average</a:t>
              </a:r>
              <a:r>
                <a:rPr lang="es-MX" sz="900" dirty="0" smtClean="0">
                  <a:cs typeface="Courier New" panose="02070309020205020404" pitchFamily="49" charset="0"/>
                </a:rPr>
                <a:t> of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cart_amount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on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each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group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is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between</a:t>
              </a:r>
              <a:r>
                <a:rPr lang="es-MX" sz="900" dirty="0" smtClean="0">
                  <a:cs typeface="Courier New" panose="02070309020205020404" pitchFamily="49" charset="0"/>
                </a:rPr>
                <a:t> $ 3,000 and $ 15,000.</a:t>
              </a:r>
            </a:p>
            <a:p>
              <a:endParaRPr lang="es-419" sz="900" dirty="0" smtClean="0">
                <a:cs typeface="Courier New" panose="02070309020205020404" pitchFamily="49" charset="0"/>
              </a:endParaRPr>
            </a:p>
            <a:p>
              <a:r>
                <a:rPr lang="es-419" sz="900" dirty="0" err="1" smtClean="0">
                  <a:cs typeface="Courier New" panose="02070309020205020404" pitchFamily="49" charset="0"/>
                </a:rPr>
                <a:t>Include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relevant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description</a:t>
              </a:r>
              <a:r>
                <a:rPr lang="es-419" sz="900" dirty="0" smtClean="0">
                  <a:cs typeface="Courier New" panose="02070309020205020404" pitchFamily="49" charset="0"/>
                </a:rPr>
                <a:t> for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ShipTo</a:t>
              </a:r>
              <a:r>
                <a:rPr lang="es-419" sz="900" dirty="0" smtClean="0">
                  <a:cs typeface="Courier New" panose="02070309020205020404" pitchFamily="49" charset="0"/>
                </a:rPr>
                <a:t> and Status.</a:t>
              </a:r>
              <a:endParaRPr lang="es-419" sz="900" dirty="0">
                <a:cs typeface="Courier New" panose="02070309020205020404" pitchFamily="49" charset="0"/>
              </a:endParaRPr>
            </a:p>
            <a:p>
              <a:endParaRPr lang="en-US" sz="900" dirty="0" smtClean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c.user_id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u.username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st.name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s.description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status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carts_amount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AVG(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 c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INNER JOIN user u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c.user_id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u.user_id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st.ship_to_id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status 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c.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(1100, 1300)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3000 AND 15000;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5123211"/>
              <a:ext cx="5760640" cy="898077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083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 smtClean="0">
                <a:latin typeface="+mn-lt"/>
              </a:rPr>
              <a:t>Joins</a:t>
            </a:r>
            <a:r>
              <a:rPr lang="es-419" sz="2000" dirty="0" smtClean="0">
                <a:latin typeface="+mn-lt"/>
              </a:rPr>
              <a:t> </a:t>
            </a:r>
            <a:r>
              <a:rPr lang="es-419" sz="2000" dirty="0">
                <a:latin typeface="+mn-lt"/>
              </a:rPr>
              <a:t>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9426" y="1491749"/>
            <a:ext cx="3498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cs typeface="Courier New" panose="02070309020205020404" pitchFamily="49" charset="0"/>
              </a:rPr>
              <a:t>2. </a:t>
            </a:r>
            <a:r>
              <a:rPr lang="en-US" sz="900" dirty="0" smtClean="0">
                <a:cs typeface="Courier New" panose="02070309020205020404" pitchFamily="49" charset="0"/>
              </a:rPr>
              <a:t>Get </a:t>
            </a:r>
            <a:r>
              <a:rPr lang="en-US" sz="900" dirty="0" smtClean="0">
                <a:cs typeface="Courier New" panose="02070309020205020404" pitchFamily="49" charset="0"/>
              </a:rPr>
              <a:t>the </a:t>
            </a:r>
            <a:r>
              <a:rPr lang="en-US" sz="900" i="1" dirty="0" smtClean="0">
                <a:cs typeface="Courier New" panose="02070309020205020404" pitchFamily="49" charset="0"/>
              </a:rPr>
              <a:t>number of </a:t>
            </a:r>
            <a:r>
              <a:rPr lang="es-MX" sz="900" i="1" dirty="0" err="1" smtClean="0">
                <a:cs typeface="Courier New" panose="02070309020205020404" pitchFamily="49" charset="0"/>
              </a:rPr>
              <a:t>Items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by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i="1" dirty="0" err="1" smtClean="0">
                <a:cs typeface="Courier New" panose="02070309020205020404" pitchFamily="49" charset="0"/>
              </a:rPr>
              <a:t>Category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cs typeface="Courier New" panose="02070309020205020404" pitchFamily="49" charset="0"/>
              </a:rPr>
              <a:t>and </a:t>
            </a:r>
            <a:r>
              <a:rPr lang="es-MX" sz="900" i="1" dirty="0" err="1" smtClean="0">
                <a:cs typeface="Courier New" panose="02070309020205020404" pitchFamily="49" charset="0"/>
              </a:rPr>
              <a:t>UnitOfMeasure</a:t>
            </a:r>
            <a:r>
              <a:rPr lang="es-MX" sz="900" dirty="0" smtClean="0">
                <a:cs typeface="Courier New" panose="02070309020205020404" pitchFamily="49" charset="0"/>
              </a:rPr>
              <a:t>. </a:t>
            </a:r>
          </a:p>
          <a:p>
            <a:endParaRPr lang="es-MX" sz="900" dirty="0">
              <a:cs typeface="Courier New" panose="02070309020205020404" pitchFamily="49" charset="0"/>
            </a:endParaRPr>
          </a:p>
          <a:p>
            <a:r>
              <a:rPr lang="es-MX" sz="900" dirty="0" err="1" smtClean="0">
                <a:cs typeface="Courier New" panose="02070309020205020404" pitchFamily="49" charset="0"/>
              </a:rPr>
              <a:t>Sort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the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result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by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i="1" dirty="0" err="1" smtClean="0">
                <a:cs typeface="Courier New" panose="02070309020205020404" pitchFamily="49" charset="0"/>
              </a:rPr>
              <a:t>Category</a:t>
            </a:r>
            <a:r>
              <a:rPr lang="es-MX" sz="900" dirty="0" smtClean="0">
                <a:cs typeface="Courier New" panose="02070309020205020404" pitchFamily="49" charset="0"/>
              </a:rPr>
              <a:t> and </a:t>
            </a:r>
            <a:r>
              <a:rPr lang="es-MX" sz="900" dirty="0" err="1" smtClean="0">
                <a:cs typeface="Courier New" panose="02070309020205020404" pitchFamily="49" charset="0"/>
              </a:rPr>
              <a:t>then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by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i="1" dirty="0" smtClean="0">
                <a:cs typeface="Courier New" panose="02070309020205020404" pitchFamily="49" charset="0"/>
              </a:rPr>
              <a:t>UOM</a:t>
            </a:r>
            <a:r>
              <a:rPr lang="es-MX" sz="900" dirty="0" smtClean="0">
                <a:cs typeface="Courier New" panose="02070309020205020404" pitchFamily="49" charset="0"/>
              </a:rPr>
              <a:t>.</a:t>
            </a:r>
            <a:endParaRPr lang="en-US" sz="900" dirty="0" smtClean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category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COUNT(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items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category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category_item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ci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c.category_id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ci.category_id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item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ci.item_id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I.uom_id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uom.uom_id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category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category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268760"/>
            <a:ext cx="2197360" cy="3029694"/>
          </a:xfrm>
          <a:prstGeom prst="rect">
            <a:avLst/>
          </a:prstGeom>
          <a:ln>
            <a:solidFill>
              <a:srgbClr val="276B9B"/>
            </a:solidFill>
          </a:ln>
        </p:spPr>
      </p:pic>
    </p:spTree>
    <p:extLst>
      <p:ext uri="{BB962C8B-B14F-4D97-AF65-F5344CB8AC3E}">
        <p14:creationId xmlns:p14="http://schemas.microsoft.com/office/powerpoint/2010/main" val="39620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0e5e253-50b2-47e0-ab40-088f51eedba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1938</TotalTime>
  <Words>242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Joins - Exercises</vt:lpstr>
      <vt:lpstr>Joins - 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Luis González Martínez</cp:lastModifiedBy>
  <cp:revision>104</cp:revision>
  <dcterms:created xsi:type="dcterms:W3CDTF">2015-07-21T17:59:36Z</dcterms:created>
  <dcterms:modified xsi:type="dcterms:W3CDTF">2015-08-28T20:01:17Z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