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17"/>
  </p:notesMasterIdLst>
  <p:handoutMasterIdLst>
    <p:handoutMasterId r:id="rId18"/>
  </p:handoutMasterIdLst>
  <p:sldIdLst>
    <p:sldId id="290" r:id="rId6"/>
    <p:sldId id="306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88" r:id="rId15"/>
    <p:sldId id="29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B9B"/>
    <a:srgbClr val="318ABE"/>
    <a:srgbClr val="3F358B"/>
    <a:srgbClr val="25BBD4"/>
    <a:srgbClr val="3AC791"/>
    <a:srgbClr val="FFFFFF"/>
    <a:srgbClr val="008080"/>
    <a:srgbClr val="3380B5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>
      <p:cViewPr varScale="1">
        <p:scale>
          <a:sx n="109" d="100"/>
          <a:sy n="109" d="100"/>
        </p:scale>
        <p:origin x="2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28/08/2015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28/08/2015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1"/>
            <a:r>
              <a:rPr lang="es-MX" noProof="0" smtClean="0"/>
              <a:t>Second level</a:t>
            </a:r>
          </a:p>
          <a:p>
            <a:pPr lvl="2"/>
            <a:r>
              <a:rPr lang="es-MX" noProof="0" smtClean="0"/>
              <a:t>Third level</a:t>
            </a:r>
          </a:p>
          <a:p>
            <a:pPr lvl="3"/>
            <a:r>
              <a:rPr lang="es-MX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smtClean="0"/>
              <a:t> </a:t>
            </a:r>
            <a:endParaRPr lang="es-MX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s-MX" noProof="0" smtClean="0"/>
              <a:t>Click to edit Master text</a:t>
            </a:r>
            <a:br>
              <a:rPr lang="es-MX" noProof="0" smtClean="0"/>
            </a:br>
            <a:r>
              <a:rPr lang="es-MX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At a Glance</a:t>
            </a:r>
            <a:endParaRPr lang="es-MX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Challenge</a:t>
            </a:r>
            <a:endParaRPr lang="es-MX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The Solution</a:t>
            </a:r>
            <a:endParaRPr lang="es-MX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 noProof="0" smtClean="0"/>
              <a:t>Voice of the Costumer</a:t>
            </a:r>
            <a:endParaRPr lang="es-MX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At a Glance</a:t>
            </a:r>
            <a:endParaRPr lang="es-MX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Challenge</a:t>
            </a:r>
            <a:endParaRPr lang="es-MX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The Solution</a:t>
            </a:r>
            <a:endParaRPr lang="es-MX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Benefits</a:t>
            </a:r>
            <a:endParaRPr lang="es-MX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</a:t>
            </a:r>
            <a:br>
              <a:rPr lang="es-MX" noProof="0" smtClean="0"/>
            </a:br>
            <a:r>
              <a:rPr lang="es-MX" noProof="0" smtClean="0"/>
              <a:t>edit Master </a:t>
            </a:r>
            <a:br>
              <a:rPr lang="es-MX" noProof="0" smtClean="0"/>
            </a:br>
            <a:r>
              <a:rPr lang="es-MX" noProof="0" smtClean="0"/>
              <a:t>title style</a:t>
            </a:r>
            <a:endParaRPr lang="es-MX" noProof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69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</a:t>
            </a:r>
            <a:r>
              <a:rPr lang="es-MX" sz="800" baseline="0" noProof="0" smtClean="0">
                <a:solidFill>
                  <a:srgbClr val="FFFFFF"/>
                </a:solidFill>
                <a:cs typeface="Arial" charset="0"/>
              </a:rPr>
              <a:t>Reserva</a:t>
            </a:r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MX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s-MX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s-MX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s-MX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8654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  <p:sldLayoutId id="214748519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 smtClean="0"/>
              <a:t>Click to edit Master text styles</a:t>
            </a:r>
          </a:p>
          <a:p>
            <a:pPr lvl="1"/>
            <a:r>
              <a:rPr lang="es-MX" noProof="0" smtClean="0"/>
              <a:t>Second level</a:t>
            </a:r>
          </a:p>
          <a:p>
            <a:pPr lvl="2"/>
            <a:r>
              <a:rPr lang="es-MX" noProof="0" smtClean="0"/>
              <a:t>Third level</a:t>
            </a:r>
          </a:p>
          <a:p>
            <a:pPr lvl="3"/>
            <a:r>
              <a:rPr lang="es-MX" noProof="0" smtClean="0"/>
              <a:t>Fourth level</a:t>
            </a:r>
          </a:p>
          <a:p>
            <a:pPr lvl="2"/>
            <a:endParaRPr lang="es-MX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cs typeface="Arial" charset="0"/>
              </a:rPr>
              <a:t>|</a:t>
            </a:r>
            <a:r>
              <a:rPr lang="es-MX" sz="800" baseline="0" noProof="0" smtClean="0">
                <a:cs typeface="Arial" charset="0"/>
              </a:rPr>
              <a:t>  </a:t>
            </a:r>
            <a:r>
              <a:rPr lang="es-MX" sz="800" noProof="0" smtClean="0">
                <a:cs typeface="Arial" charset="0"/>
              </a:rPr>
              <a:t>Todos los Derechos Reservados © Valores Corporativos Softtek S.A. de C.V. 2015. Interno.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Jorge.gonzalezm@softtek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w3schools.com/sql/func_date_format.asp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SQL</a:t>
            </a:r>
            <a:endParaRPr lang="es-MX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MX" dirty="0" err="1" smtClean="0"/>
              <a:t>Query</a:t>
            </a:r>
            <a:r>
              <a:rPr lang="es-MX" dirty="0" smtClean="0"/>
              <a:t> </a:t>
            </a:r>
            <a:r>
              <a:rPr lang="es-MX" dirty="0" err="1" smtClean="0"/>
              <a:t>Buildings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Jorge Luis </a:t>
            </a:r>
            <a:r>
              <a:rPr lang="es-MX" dirty="0"/>
              <a:t>Gonzalez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err="1">
                <a:hlinkClick r:id="rId2"/>
              </a:rPr>
              <a:t>jorge.gonzalezm</a:t>
            </a:r>
            <a:r>
              <a:rPr lang="en-US" dirty="0">
                <a:hlinkClick r:id="rId2"/>
              </a:rPr>
              <a:t>@softtek.com</a:t>
            </a:r>
            <a:endParaRPr lang="en-US" dirty="0"/>
          </a:p>
          <a:p>
            <a:r>
              <a:rPr lang="en-US" dirty="0"/>
              <a:t>Instructor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518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>
                <a:latin typeface="+mj-lt"/>
              </a:rPr>
              <a:t>eCommerce</a:t>
            </a:r>
            <a:r>
              <a:rPr lang="es-MX" dirty="0" smtClean="0">
                <a:latin typeface="+mj-lt"/>
              </a:rPr>
              <a:t> DB </a:t>
            </a:r>
            <a:r>
              <a:rPr lang="es-MX" dirty="0" err="1" smtClean="0">
                <a:latin typeface="+mj-lt"/>
              </a:rPr>
              <a:t>model</a:t>
            </a:r>
            <a:endParaRPr lang="es-MX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2</a:t>
            </a:fld>
            <a:endParaRPr lang="es-MX" noProof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8" y="980728"/>
            <a:ext cx="8473849" cy="5256584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38413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53451"/>
            <a:ext cx="7194430" cy="500608"/>
          </a:xfrm>
        </p:spPr>
        <p:txBody>
          <a:bodyPr/>
          <a:lstStyle/>
          <a:p>
            <a:pPr algn="l"/>
            <a:r>
              <a:rPr lang="es-419" sz="2400" dirty="0" err="1" smtClean="0">
                <a:latin typeface="+mn-lt"/>
              </a:rPr>
              <a:t>Query</a:t>
            </a:r>
            <a:r>
              <a:rPr lang="es-419" sz="2400" dirty="0" smtClean="0">
                <a:latin typeface="+mn-lt"/>
              </a:rPr>
              <a:t> Basic </a:t>
            </a:r>
            <a:r>
              <a:rPr lang="es-419" sz="2400" dirty="0" err="1" smtClean="0">
                <a:latin typeface="+mn-lt"/>
              </a:rPr>
              <a:t>Structure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  <p:sp>
        <p:nvSpPr>
          <p:cNvPr id="3" name="TextBox 2"/>
          <p:cNvSpPr txBox="1"/>
          <p:nvPr/>
        </p:nvSpPr>
        <p:spPr>
          <a:xfrm>
            <a:off x="266056" y="1988840"/>
            <a:ext cx="3513856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column_name1, column_name2</a:t>
            </a:r>
          </a:p>
          <a:p>
            <a:r>
              <a:rPr lang="en-US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, </a:t>
            </a:r>
            <a:r>
              <a:rPr lang="en-US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column_nameN</a:t>
            </a:r>
            <a:endParaRPr lang="es-419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column_nameN</a:t>
            </a:r>
            <a:r>
              <a:rPr lang="en-US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valueN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9512" y="908720"/>
            <a:ext cx="3744416" cy="7200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s-MX" sz="1100" b="1" dirty="0" smtClean="0"/>
              <a:t>SELECT: </a:t>
            </a:r>
            <a:r>
              <a:rPr lang="es-MX" sz="1100" dirty="0" err="1" smtClean="0"/>
              <a:t>Which</a:t>
            </a:r>
            <a:r>
              <a:rPr lang="es-MX" sz="1100" dirty="0" smtClean="0"/>
              <a:t> data do I </a:t>
            </a:r>
            <a:r>
              <a:rPr lang="es-MX" sz="1100" dirty="0" err="1" smtClean="0"/>
              <a:t>need</a:t>
            </a:r>
            <a:r>
              <a:rPr lang="es-MX" sz="11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s-MX" sz="1100" b="1" dirty="0" smtClean="0"/>
              <a:t>FROM: </a:t>
            </a:r>
            <a:r>
              <a:rPr lang="es-MX" sz="1100" dirty="0" err="1" smtClean="0"/>
              <a:t>Where</a:t>
            </a:r>
            <a:r>
              <a:rPr lang="es-MX" sz="1100" dirty="0" smtClean="0"/>
              <a:t> are data?</a:t>
            </a:r>
          </a:p>
          <a:p>
            <a:pPr>
              <a:lnSpc>
                <a:spcPct val="150000"/>
              </a:lnSpc>
            </a:pPr>
            <a:r>
              <a:rPr lang="es-MX" sz="1100" b="1" dirty="0" smtClean="0"/>
              <a:t>WHERE:</a:t>
            </a:r>
            <a:r>
              <a:rPr lang="es-MX" sz="1100" dirty="0" smtClean="0"/>
              <a:t> </a:t>
            </a:r>
            <a:r>
              <a:rPr lang="es-MX" sz="1100" dirty="0" err="1" smtClean="0"/>
              <a:t>Which</a:t>
            </a:r>
            <a:r>
              <a:rPr lang="es-MX" sz="1100" dirty="0" smtClean="0"/>
              <a:t> </a:t>
            </a:r>
            <a:r>
              <a:rPr lang="es-MX" sz="1100" dirty="0" err="1" smtClean="0"/>
              <a:t>requirements</a:t>
            </a:r>
            <a:r>
              <a:rPr lang="es-MX" sz="1100" dirty="0" smtClean="0"/>
              <a:t> </a:t>
            </a:r>
            <a:r>
              <a:rPr lang="es-MX" sz="1100" dirty="0" err="1" smtClean="0"/>
              <a:t>they</a:t>
            </a:r>
            <a:r>
              <a:rPr lang="es-MX" sz="1100" dirty="0" smtClean="0"/>
              <a:t> </a:t>
            </a:r>
            <a:r>
              <a:rPr lang="es-MX" sz="1100" dirty="0" err="1" smtClean="0"/>
              <a:t>have</a:t>
            </a:r>
            <a:r>
              <a:rPr lang="es-MX" sz="1100" dirty="0" smtClean="0"/>
              <a:t> to </a:t>
            </a:r>
            <a:r>
              <a:rPr lang="es-MX" sz="1100" dirty="0" err="1" smtClean="0"/>
              <a:t>accomplish</a:t>
            </a:r>
            <a:r>
              <a:rPr lang="es-MX" sz="1100" dirty="0" smtClean="0"/>
              <a:t>?</a:t>
            </a:r>
            <a:endParaRPr lang="es-MX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179512" y="4653137"/>
            <a:ext cx="3744416" cy="12961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100" b="1" dirty="0"/>
              <a:t>LOGICAL OPERATORS</a:t>
            </a:r>
            <a:r>
              <a:rPr lang="es-MX" sz="1100" b="1" dirty="0" smtClean="0"/>
              <a:t>: </a:t>
            </a:r>
          </a:p>
          <a:p>
            <a:r>
              <a:rPr lang="es-MX" sz="1100" dirty="0" smtClean="0"/>
              <a:t>AND, OR, NOT.</a:t>
            </a:r>
          </a:p>
          <a:p>
            <a:endParaRPr lang="es-MX" sz="1100" dirty="0" smtClean="0"/>
          </a:p>
          <a:p>
            <a:r>
              <a:rPr lang="es-MX" sz="1100" b="1" dirty="0" smtClean="0"/>
              <a:t>NUMERICAL </a:t>
            </a:r>
            <a:r>
              <a:rPr lang="es-MX" sz="1100" b="1" dirty="0"/>
              <a:t>OPERATORS: </a:t>
            </a:r>
          </a:p>
          <a:p>
            <a:r>
              <a:rPr lang="es-MX" sz="1100" dirty="0" smtClean="0"/>
              <a:t>=,  &lt;,  &lt;=,  &gt;,  &gt;=,  !=</a:t>
            </a:r>
            <a:endParaRPr lang="es-MX" sz="1100" dirty="0"/>
          </a:p>
          <a:p>
            <a:endParaRPr lang="es-MX" sz="11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4716016" y="863088"/>
            <a:ext cx="4176464" cy="5599040"/>
            <a:chOff x="4716016" y="863088"/>
            <a:chExt cx="4176464" cy="5599040"/>
          </a:xfrm>
        </p:grpSpPr>
        <p:sp>
          <p:nvSpPr>
            <p:cNvPr id="8" name="TextBox 7"/>
            <p:cNvSpPr txBox="1"/>
            <p:nvPr/>
          </p:nvSpPr>
          <p:spPr>
            <a:xfrm>
              <a:off x="4716016" y="863088"/>
              <a:ext cx="417646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1. Get all Shipping Zones</a:t>
              </a: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SELECT * FROM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shipping_zone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2. Get </a:t>
              </a:r>
              <a:r>
                <a:rPr lang="en-US" sz="900" i="1" dirty="0" smtClean="0">
                  <a:latin typeface="+mn-lt"/>
                  <a:cs typeface="Courier New" panose="02070309020205020404" pitchFamily="49" charset="0"/>
                </a:rPr>
                <a:t>id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 and </a:t>
              </a:r>
              <a:r>
                <a:rPr lang="en-US" sz="900" i="1" dirty="0" smtClean="0">
                  <a:latin typeface="+mn-lt"/>
                  <a:cs typeface="Courier New" panose="02070309020205020404" pitchFamily="49" charset="0"/>
                </a:rPr>
                <a:t>description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from </a:t>
              </a:r>
              <a:r>
                <a:rPr lang="en-US" sz="900" i="1" dirty="0" smtClean="0">
                  <a:latin typeface="+mn-lt"/>
                  <a:cs typeface="Courier New" panose="02070309020205020404" pitchFamily="49" charset="0"/>
                </a:rPr>
                <a:t>States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 of Central Shipping Zone (CT).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state_id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description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state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shipping_zone_id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'CT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 smtClean="0">
                  <a:cs typeface="Courier New" panose="02070309020205020404" pitchFamily="49" charset="0"/>
                </a:rPr>
                <a:t>3. </a:t>
              </a:r>
              <a:r>
                <a:rPr lang="en-US" sz="900" dirty="0">
                  <a:cs typeface="Courier New" panose="02070309020205020404" pitchFamily="49" charset="0"/>
                </a:rPr>
                <a:t>Get </a:t>
              </a:r>
              <a:r>
                <a:rPr lang="en-US" sz="900" i="1" dirty="0" smtClean="0">
                  <a:cs typeface="Courier New" panose="02070309020205020404" pitchFamily="49" charset="0"/>
                </a:rPr>
                <a:t>Cities</a:t>
              </a:r>
              <a:r>
                <a:rPr lang="en-US" sz="900" dirty="0" smtClean="0">
                  <a:cs typeface="Courier New" panose="02070309020205020404" pitchFamily="49" charset="0"/>
                </a:rPr>
                <a:t> with </a:t>
              </a:r>
              <a:r>
                <a:rPr lang="en-US" sz="900" i="1" dirty="0" smtClean="0">
                  <a:cs typeface="Courier New" panose="02070309020205020404" pitchFamily="49" charset="0"/>
                </a:rPr>
                <a:t>id </a:t>
              </a:r>
              <a:r>
                <a:rPr lang="en-US" sz="900" dirty="0" smtClean="0">
                  <a:cs typeface="Courier New" panose="02070309020205020404" pitchFamily="49" charset="0"/>
                </a:rPr>
                <a:t>less than 150 and </a:t>
              </a:r>
              <a:r>
                <a:rPr lang="en-US" sz="900" i="1" dirty="0" err="1" smtClean="0">
                  <a:cs typeface="Courier New" panose="02070309020205020404" pitchFamily="49" charset="0"/>
                </a:rPr>
                <a:t>state_id</a:t>
              </a:r>
              <a:r>
                <a:rPr lang="en-US" sz="900" dirty="0" smtClean="0">
                  <a:cs typeface="Courier New" panose="02070309020205020404" pitchFamily="49" charset="0"/>
                </a:rPr>
                <a:t> </a:t>
              </a:r>
              <a:r>
                <a:rPr lang="en-US" sz="900" dirty="0">
                  <a:cs typeface="Courier New" panose="02070309020205020404" pitchFamily="49" charset="0"/>
                </a:rPr>
                <a:t>greater than </a:t>
              </a:r>
              <a:r>
                <a:rPr lang="en-US" sz="900" dirty="0" smtClean="0">
                  <a:cs typeface="Courier New" panose="02070309020205020404" pitchFamily="49" charset="0"/>
                </a:rPr>
                <a:t>15.</a:t>
              </a:r>
              <a:endParaRPr lang="en-US" sz="900" dirty="0"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*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city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city_id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150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AND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state_id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15;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8024" y="1406673"/>
              <a:ext cx="3765301" cy="699517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8024" y="3212976"/>
              <a:ext cx="2160240" cy="937779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8024" y="5425213"/>
              <a:ext cx="2592288" cy="1036915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086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53451"/>
            <a:ext cx="7194430" cy="500608"/>
          </a:xfrm>
        </p:spPr>
        <p:txBody>
          <a:bodyPr/>
          <a:lstStyle/>
          <a:p>
            <a:pPr algn="l"/>
            <a:r>
              <a:rPr lang="es-419" sz="2400" dirty="0" err="1" smtClean="0">
                <a:latin typeface="+mn-lt"/>
              </a:rPr>
              <a:t>Query</a:t>
            </a:r>
            <a:r>
              <a:rPr lang="es-419" sz="2400" dirty="0" smtClean="0">
                <a:latin typeface="+mn-lt"/>
              </a:rPr>
              <a:t> Basic </a:t>
            </a:r>
            <a:r>
              <a:rPr lang="es-419" sz="2400" dirty="0" err="1" smtClean="0">
                <a:latin typeface="+mn-lt"/>
              </a:rPr>
              <a:t>Structure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4</a:t>
            </a:fld>
            <a:endParaRPr lang="es-MX"/>
          </a:p>
        </p:txBody>
      </p:sp>
      <p:sp>
        <p:nvSpPr>
          <p:cNvPr id="10" name="Rounded Rectangle 9"/>
          <p:cNvSpPr/>
          <p:nvPr/>
        </p:nvSpPr>
        <p:spPr>
          <a:xfrm>
            <a:off x="5148064" y="980728"/>
            <a:ext cx="3384376" cy="12961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100" b="1" dirty="0" smtClean="0"/>
              <a:t>FIELD </a:t>
            </a:r>
            <a:r>
              <a:rPr lang="es-MX" sz="1100" b="1" dirty="0"/>
              <a:t>CONTENT </a:t>
            </a:r>
            <a:r>
              <a:rPr lang="es-MX" sz="1100" b="1" dirty="0" smtClean="0"/>
              <a:t>SEARCH:</a:t>
            </a:r>
          </a:p>
          <a:p>
            <a:r>
              <a:rPr lang="es-MX" sz="1100" dirty="0"/>
              <a:t> </a:t>
            </a:r>
            <a:r>
              <a:rPr lang="es-MX" sz="1100" dirty="0" err="1"/>
              <a:t>Like</a:t>
            </a:r>
            <a:r>
              <a:rPr lang="es-MX" sz="1100" dirty="0"/>
              <a:t> '%' and NULL.</a:t>
            </a:r>
            <a:endParaRPr lang="es-MX" sz="1100" dirty="0" smtClean="0"/>
          </a:p>
          <a:p>
            <a:endParaRPr lang="es-MX" sz="1100" dirty="0" smtClean="0"/>
          </a:p>
          <a:p>
            <a:r>
              <a:rPr lang="es-MX" sz="1100" b="1" dirty="0"/>
              <a:t>RANGE SEARCH </a:t>
            </a:r>
            <a:r>
              <a:rPr lang="es-MX" sz="1100" b="1" dirty="0" smtClean="0"/>
              <a:t> </a:t>
            </a:r>
            <a:endParaRPr lang="es-MX" sz="1100" b="1" dirty="0"/>
          </a:p>
          <a:p>
            <a:r>
              <a:rPr lang="es-MX" sz="1100" dirty="0" smtClean="0"/>
              <a:t>BETWEEN – AND , IN ( )</a:t>
            </a:r>
            <a:endParaRPr lang="es-MX" sz="1100" dirty="0"/>
          </a:p>
          <a:p>
            <a:endParaRPr lang="es-MX" sz="11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395536" y="1197907"/>
            <a:ext cx="4680520" cy="4247317"/>
            <a:chOff x="395536" y="1197907"/>
            <a:chExt cx="4680520" cy="4247317"/>
          </a:xfrm>
        </p:grpSpPr>
        <p:sp>
          <p:nvSpPr>
            <p:cNvPr id="8" name="TextBox 7"/>
            <p:cNvSpPr txBox="1"/>
            <p:nvPr/>
          </p:nvSpPr>
          <p:spPr>
            <a:xfrm>
              <a:off x="395536" y="1197907"/>
              <a:ext cx="4680520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4. Get all </a:t>
              </a:r>
              <a:r>
                <a:rPr lang="en-US" sz="900" i="1" dirty="0" smtClean="0">
                  <a:latin typeface="+mn-lt"/>
                  <a:cs typeface="Courier New" panose="02070309020205020404" pitchFamily="49" charset="0"/>
                </a:rPr>
                <a:t>States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n-US" sz="900" dirty="0" err="1" smtClean="0">
                  <a:latin typeface="+mn-lt"/>
                  <a:cs typeface="Courier New" panose="02070309020205020404" pitchFamily="49" charset="0"/>
                </a:rPr>
                <a:t>containin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g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smtClean="0">
                  <a:cs typeface="Courier New" panose="02070309020205020404" pitchFamily="49" charset="0"/>
                </a:rPr>
                <a:t>“</a:t>
              </a:r>
              <a:r>
                <a:rPr lang="en-US" sz="900" dirty="0" err="1" smtClean="0">
                  <a:cs typeface="Courier New" panose="02070309020205020404" pitchFamily="49" charset="0"/>
                </a:rPr>
                <a:t>ch</a:t>
              </a:r>
              <a:r>
                <a:rPr lang="es-419" sz="900" dirty="0" smtClean="0">
                  <a:cs typeface="Courier New" panose="02070309020205020404" pitchFamily="49" charset="0"/>
                </a:rPr>
                <a:t>”</a:t>
              </a:r>
              <a:r>
                <a:rPr lang="en-US" sz="900" dirty="0" smtClean="0"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as description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or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state_id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between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1 and 10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.</a:t>
              </a: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*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state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description LIKE '%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%'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OR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state_id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BETWEEN 1 AND </a:t>
              </a:r>
              <a:r>
                <a:rPr lang="es-419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5. Get </a:t>
              </a:r>
              <a:r>
                <a:rPr lang="en-US" sz="900" i="1" dirty="0" smtClean="0">
                  <a:latin typeface="+mn-lt"/>
                  <a:cs typeface="Courier New" panose="02070309020205020404" pitchFamily="49" charset="0"/>
                </a:rPr>
                <a:t>id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 and </a:t>
              </a:r>
              <a:r>
                <a:rPr lang="en-US" sz="900" i="1" dirty="0" smtClean="0">
                  <a:latin typeface="+mn-lt"/>
                  <a:cs typeface="Courier New" panose="02070309020205020404" pitchFamily="49" charset="0"/>
                </a:rPr>
                <a:t>description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from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Item</a:t>
              </a:r>
              <a:r>
                <a:rPr lang="en-US" sz="900" i="1" dirty="0" smtClean="0">
                  <a:latin typeface="+mn-lt"/>
                  <a:cs typeface="Courier New" panose="02070309020205020404" pitchFamily="49" charset="0"/>
                </a:rPr>
                <a:t>s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starting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with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“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Sams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” and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with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no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features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.</a:t>
              </a: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description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features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FROM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item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 LIKE '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Sams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%'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 features IS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NULL;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2249357"/>
              <a:ext cx="3168351" cy="1107635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5057345"/>
              <a:ext cx="4176464" cy="387879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  <p:grpSp>
        <p:nvGrpSpPr>
          <p:cNvPr id="5" name="Group 4"/>
          <p:cNvGrpSpPr/>
          <p:nvPr/>
        </p:nvGrpSpPr>
        <p:grpSpPr>
          <a:xfrm>
            <a:off x="5076056" y="2924944"/>
            <a:ext cx="3816424" cy="3000821"/>
            <a:chOff x="5076056" y="2780928"/>
            <a:chExt cx="3816424" cy="3000821"/>
          </a:xfrm>
        </p:grpSpPr>
        <p:sp>
          <p:nvSpPr>
            <p:cNvPr id="12" name="TextBox 11"/>
            <p:cNvSpPr txBox="1"/>
            <p:nvPr/>
          </p:nvSpPr>
          <p:spPr>
            <a:xfrm>
              <a:off x="5076056" y="2780928"/>
              <a:ext cx="3384376" cy="30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cs typeface="Courier New" panose="02070309020205020404" pitchFamily="49" charset="0"/>
                </a:rPr>
                <a:t>6</a:t>
              </a:r>
              <a:r>
                <a:rPr lang="en-US" sz="900" dirty="0" smtClean="0">
                  <a:cs typeface="Courier New" panose="02070309020205020404" pitchFamily="49" charset="0"/>
                </a:rPr>
                <a:t>. </a:t>
              </a:r>
              <a:r>
                <a:rPr lang="en-US" sz="900" dirty="0">
                  <a:cs typeface="Courier New" panose="02070309020205020404" pitchFamily="49" charset="0"/>
                </a:rPr>
                <a:t>Get </a:t>
              </a:r>
              <a:r>
                <a:rPr lang="en-US" sz="900" i="1" dirty="0">
                  <a:cs typeface="Courier New" panose="02070309020205020404" pitchFamily="49" charset="0"/>
                </a:rPr>
                <a:t>id</a:t>
              </a:r>
              <a:r>
                <a:rPr lang="en-US" sz="900" dirty="0">
                  <a:cs typeface="Courier New" panose="02070309020205020404" pitchFamily="49" charset="0"/>
                </a:rPr>
                <a:t> and </a:t>
              </a:r>
              <a:r>
                <a:rPr lang="en-US" sz="900" i="1" dirty="0">
                  <a:cs typeface="Courier New" panose="02070309020205020404" pitchFamily="49" charset="0"/>
                </a:rPr>
                <a:t>description</a:t>
              </a:r>
              <a:r>
                <a:rPr lang="en-US" sz="900" dirty="0">
                  <a:cs typeface="Courier New" panose="02070309020205020404" pitchFamily="49" charset="0"/>
                </a:rPr>
                <a:t> from </a:t>
              </a:r>
              <a:r>
                <a:rPr lang="es-419" sz="900" i="1" dirty="0" err="1">
                  <a:cs typeface="Courier New" panose="02070309020205020404" pitchFamily="49" charset="0"/>
                </a:rPr>
                <a:t>Item</a:t>
              </a:r>
              <a:r>
                <a:rPr lang="en-US" sz="900" i="1" dirty="0">
                  <a:cs typeface="Courier New" panose="02070309020205020404" pitchFamily="49" charset="0"/>
                </a:rPr>
                <a:t>s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with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cs typeface="Courier New" panose="02070309020205020404" pitchFamily="49" charset="0"/>
                </a:rPr>
                <a:t>price</a:t>
              </a:r>
              <a:r>
                <a:rPr lang="es-419" sz="900" dirty="0" smtClean="0">
                  <a:cs typeface="Courier New" panose="02070309020205020404" pitchFamily="49" charset="0"/>
                </a:rPr>
                <a:t> in a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range</a:t>
              </a:r>
              <a:r>
                <a:rPr lang="es-419" sz="900" dirty="0" smtClean="0">
                  <a:cs typeface="Courier New" panose="02070309020205020404" pitchFamily="49" charset="0"/>
                </a:rPr>
                <a:t> ($ 1,500 - $ 7,500) and </a:t>
              </a:r>
              <a:r>
                <a:rPr lang="es-419" sz="900" i="1" dirty="0" smtClean="0">
                  <a:cs typeface="Courier New" panose="02070309020205020404" pitchFamily="49" charset="0"/>
                </a:rPr>
                <a:t>id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among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smtClean="0">
                  <a:cs typeface="Courier New" panose="02070309020205020404" pitchFamily="49" charset="0"/>
                </a:rPr>
                <a:t>2,6,20,28,40,45,60 and 70.</a:t>
              </a:r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description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FROM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item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BETWEEN 1500 AND 7500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AND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(2,6,20,28,40,45,60,70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7590" y="4308450"/>
              <a:ext cx="3784890" cy="992758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194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53451"/>
            <a:ext cx="7194430" cy="500608"/>
          </a:xfrm>
        </p:spPr>
        <p:txBody>
          <a:bodyPr/>
          <a:lstStyle/>
          <a:p>
            <a:pPr algn="l"/>
            <a:r>
              <a:rPr lang="es-419" sz="2400" dirty="0" err="1" smtClean="0">
                <a:latin typeface="+mn-lt"/>
              </a:rPr>
              <a:t>Query</a:t>
            </a:r>
            <a:r>
              <a:rPr lang="es-419" sz="2400" dirty="0" smtClean="0">
                <a:latin typeface="+mn-lt"/>
              </a:rPr>
              <a:t> Basic </a:t>
            </a:r>
            <a:r>
              <a:rPr lang="es-419" sz="2400" dirty="0" err="1" smtClean="0">
                <a:latin typeface="+mn-lt"/>
              </a:rPr>
              <a:t>Structure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5</a:t>
            </a:fld>
            <a:endParaRPr lang="es-MX"/>
          </a:p>
        </p:txBody>
      </p:sp>
      <p:sp>
        <p:nvSpPr>
          <p:cNvPr id="11" name="Rounded Rectangle 10"/>
          <p:cNvSpPr/>
          <p:nvPr/>
        </p:nvSpPr>
        <p:spPr>
          <a:xfrm>
            <a:off x="251520" y="950046"/>
            <a:ext cx="3744416" cy="10387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s-419" sz="1100" b="1" dirty="0" smtClean="0"/>
          </a:p>
          <a:p>
            <a:pPr>
              <a:lnSpc>
                <a:spcPct val="150000"/>
              </a:lnSpc>
            </a:pPr>
            <a:r>
              <a:rPr lang="es-419" sz="1100" b="1" dirty="0" smtClean="0"/>
              <a:t>DISTINCT</a:t>
            </a:r>
            <a:r>
              <a:rPr lang="es-MX" sz="1100" b="1" dirty="0" smtClean="0"/>
              <a:t>: </a:t>
            </a:r>
            <a:r>
              <a:rPr lang="es-419" sz="1100" dirty="0" err="1" smtClean="0"/>
              <a:t>Avoids</a:t>
            </a:r>
            <a:r>
              <a:rPr lang="es-419" sz="1100" dirty="0" smtClean="0"/>
              <a:t> </a:t>
            </a:r>
            <a:r>
              <a:rPr lang="es-419" sz="1100" dirty="0" err="1"/>
              <a:t>duplicate</a:t>
            </a:r>
            <a:r>
              <a:rPr lang="es-419" sz="1100" dirty="0"/>
              <a:t> </a:t>
            </a:r>
            <a:r>
              <a:rPr lang="es-419" sz="1100" dirty="0" err="1"/>
              <a:t>results</a:t>
            </a:r>
            <a:endParaRPr lang="es-MX" sz="1100" dirty="0" smtClean="0"/>
          </a:p>
          <a:p>
            <a:pPr>
              <a:lnSpc>
                <a:spcPct val="150000"/>
              </a:lnSpc>
            </a:pPr>
            <a:r>
              <a:rPr lang="es-419" sz="1100" b="1" dirty="0" smtClean="0"/>
              <a:t>GRUP BY</a:t>
            </a:r>
            <a:r>
              <a:rPr lang="es-MX" sz="1100" b="1" dirty="0" smtClean="0"/>
              <a:t>: </a:t>
            </a:r>
            <a:r>
              <a:rPr lang="es-419" sz="1100" dirty="0"/>
              <a:t>To </a:t>
            </a:r>
            <a:r>
              <a:rPr lang="es-419" sz="1100" dirty="0" err="1" smtClean="0"/>
              <a:t>group</a:t>
            </a:r>
            <a:r>
              <a:rPr lang="es-419" sz="1100" dirty="0" smtClean="0"/>
              <a:t> </a:t>
            </a:r>
            <a:r>
              <a:rPr lang="es-419" sz="1100" dirty="0" err="1"/>
              <a:t>duplicate</a:t>
            </a:r>
            <a:r>
              <a:rPr lang="es-419" sz="1100" dirty="0"/>
              <a:t> </a:t>
            </a:r>
            <a:r>
              <a:rPr lang="es-419" sz="1100" dirty="0" err="1" smtClean="0"/>
              <a:t>results</a:t>
            </a:r>
            <a:r>
              <a:rPr lang="es-419" sz="1100" dirty="0" smtClean="0"/>
              <a:t> in a single </a:t>
            </a:r>
            <a:r>
              <a:rPr lang="es-419" sz="1100" dirty="0" err="1" smtClean="0"/>
              <a:t>result</a:t>
            </a:r>
            <a:endParaRPr lang="es-MX" sz="1100" dirty="0" smtClean="0"/>
          </a:p>
          <a:p>
            <a:pPr>
              <a:lnSpc>
                <a:spcPct val="150000"/>
              </a:lnSpc>
            </a:pPr>
            <a:r>
              <a:rPr lang="es-419" sz="1100" b="1" dirty="0" smtClean="0"/>
              <a:t>ORDER BY</a:t>
            </a:r>
            <a:r>
              <a:rPr lang="es-MX" sz="1100" b="1" dirty="0" smtClean="0"/>
              <a:t>:</a:t>
            </a:r>
            <a:r>
              <a:rPr lang="es-MX" sz="1100" dirty="0" smtClean="0"/>
              <a:t> </a:t>
            </a:r>
            <a:r>
              <a:rPr lang="es-419" sz="1100" dirty="0"/>
              <a:t>To </a:t>
            </a:r>
            <a:r>
              <a:rPr lang="es-419" sz="1100" dirty="0" err="1" smtClean="0"/>
              <a:t>sort</a:t>
            </a:r>
            <a:r>
              <a:rPr lang="es-419" sz="1100" dirty="0" smtClean="0"/>
              <a:t> </a:t>
            </a:r>
            <a:r>
              <a:rPr lang="es-419" sz="1100" dirty="0" err="1" smtClean="0"/>
              <a:t>the</a:t>
            </a:r>
            <a:r>
              <a:rPr lang="es-419" sz="1100" dirty="0" smtClean="0"/>
              <a:t> </a:t>
            </a:r>
            <a:r>
              <a:rPr lang="es-419" sz="1100" dirty="0" err="1" smtClean="0"/>
              <a:t>the</a:t>
            </a:r>
            <a:r>
              <a:rPr lang="es-419" sz="1100" dirty="0" smtClean="0"/>
              <a:t> </a:t>
            </a:r>
            <a:r>
              <a:rPr lang="es-419" sz="1100" dirty="0" err="1" smtClean="0"/>
              <a:t>result</a:t>
            </a:r>
            <a:endParaRPr lang="es-419" sz="1100" dirty="0" smtClean="0"/>
          </a:p>
          <a:p>
            <a:pPr>
              <a:lnSpc>
                <a:spcPct val="150000"/>
              </a:lnSpc>
            </a:pPr>
            <a:endParaRPr lang="es-MX" sz="11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99992" y="908720"/>
            <a:ext cx="4311923" cy="5215171"/>
            <a:chOff x="4499992" y="908720"/>
            <a:chExt cx="4311923" cy="5215171"/>
          </a:xfrm>
        </p:grpSpPr>
        <p:sp>
          <p:nvSpPr>
            <p:cNvPr id="8" name="TextBox 7"/>
            <p:cNvSpPr txBox="1"/>
            <p:nvPr/>
          </p:nvSpPr>
          <p:spPr>
            <a:xfrm>
              <a:off x="4499992" y="908720"/>
              <a:ext cx="4311923" cy="410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7. Get all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distinct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n-US" sz="900" i="1" dirty="0" err="1" smtClean="0">
                  <a:latin typeface="+mn-lt"/>
                  <a:cs typeface="Courier New" panose="02070309020205020404" pitchFamily="49" charset="0"/>
                </a:rPr>
                <a:t>uom_id</a:t>
              </a:r>
              <a:r>
                <a:rPr lang="en-US" sz="900" i="1" dirty="0" smtClean="0">
                  <a:latin typeface="+mn-lt"/>
                  <a:cs typeface="Courier New" panose="02070309020205020404" pitchFamily="49" charset="0"/>
                </a:rPr>
                <a:t>, price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 from </a:t>
              </a:r>
              <a:r>
                <a:rPr lang="en-US" sz="900" i="1" dirty="0" smtClean="0">
                  <a:latin typeface="+mn-lt"/>
                  <a:cs typeface="Courier New" panose="02070309020205020404" pitchFamily="49" charset="0"/>
                </a:rPr>
                <a:t>Items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 where </a:t>
              </a:r>
              <a:r>
                <a:rPr lang="en-US" sz="900" i="1" dirty="0" smtClean="0">
                  <a:latin typeface="+mn-lt"/>
                  <a:cs typeface="Courier New" panose="02070309020205020404" pitchFamily="49" charset="0"/>
                </a:rPr>
                <a:t>price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 are 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l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ess than 500.</a:t>
              </a: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DISTINCT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uom_id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FROM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item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500;</a:t>
              </a: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8. Get grouping values to </a:t>
              </a:r>
              <a:r>
                <a:rPr lang="en-US" sz="900" i="1" dirty="0" err="1">
                  <a:cs typeface="Courier New" panose="02070309020205020404" pitchFamily="49" charset="0"/>
                </a:rPr>
                <a:t>uom_id</a:t>
              </a:r>
              <a:r>
                <a:rPr lang="en-US" sz="900" i="1" dirty="0">
                  <a:cs typeface="Courier New" panose="02070309020205020404" pitchFamily="49" charset="0"/>
                </a:rPr>
                <a:t>, price</a:t>
              </a:r>
              <a:r>
                <a:rPr lang="en-US" sz="900" dirty="0">
                  <a:cs typeface="Courier New" panose="02070309020205020404" pitchFamily="49" charset="0"/>
                </a:rPr>
                <a:t> from </a:t>
              </a:r>
              <a:r>
                <a:rPr lang="en-US" sz="900" i="1" dirty="0">
                  <a:cs typeface="Courier New" panose="02070309020205020404" pitchFamily="49" charset="0"/>
                </a:rPr>
                <a:t>Items</a:t>
              </a:r>
              <a:r>
                <a:rPr lang="en-US" sz="900" dirty="0">
                  <a:cs typeface="Courier New" panose="02070309020205020404" pitchFamily="49" charset="0"/>
                </a:rPr>
                <a:t> where </a:t>
              </a:r>
              <a:r>
                <a:rPr lang="en-US" sz="900" i="1" dirty="0">
                  <a:cs typeface="Courier New" panose="02070309020205020404" pitchFamily="49" charset="0"/>
                </a:rPr>
                <a:t>price</a:t>
              </a:r>
              <a:r>
                <a:rPr lang="en-US" sz="900" dirty="0">
                  <a:cs typeface="Courier New" panose="02070309020205020404" pitchFamily="49" charset="0"/>
                </a:rPr>
                <a:t> are less than </a:t>
              </a:r>
              <a:r>
                <a:rPr lang="en-US" sz="900" dirty="0" smtClean="0">
                  <a:cs typeface="Courier New" panose="02070309020205020404" pitchFamily="49" charset="0"/>
                </a:rPr>
                <a:t>500, ordered first by </a:t>
              </a:r>
              <a:r>
                <a:rPr lang="en-US" sz="900" i="1" dirty="0" err="1">
                  <a:cs typeface="Courier New" panose="02070309020205020404" pitchFamily="49" charset="0"/>
                </a:rPr>
                <a:t>uom_id</a:t>
              </a:r>
              <a:r>
                <a:rPr lang="en-US" sz="900" dirty="0" smtClean="0">
                  <a:cs typeface="Courier New" panose="02070309020205020404" pitchFamily="49" charset="0"/>
                </a:rPr>
                <a:t>, and then by </a:t>
              </a:r>
              <a:r>
                <a:rPr lang="en-US" sz="900" i="1" dirty="0">
                  <a:cs typeface="Courier New" panose="02070309020205020404" pitchFamily="49" charset="0"/>
                </a:rPr>
                <a:t>price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.</a:t>
              </a:r>
            </a:p>
            <a:p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uom_id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500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uom_id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DESC;</a:t>
              </a: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9563" y="1718392"/>
              <a:ext cx="1338173" cy="1555626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2242" y="4581128"/>
              <a:ext cx="1349918" cy="1542763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273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53451"/>
            <a:ext cx="7194430" cy="500608"/>
          </a:xfrm>
        </p:spPr>
        <p:txBody>
          <a:bodyPr/>
          <a:lstStyle/>
          <a:p>
            <a:pPr algn="l"/>
            <a:r>
              <a:rPr lang="es-419" sz="2400" dirty="0" err="1" smtClean="0">
                <a:latin typeface="+mn-lt"/>
              </a:rPr>
              <a:t>Agregate</a:t>
            </a:r>
            <a:r>
              <a:rPr lang="es-419" sz="2400" dirty="0" smtClean="0">
                <a:latin typeface="+mn-lt"/>
              </a:rPr>
              <a:t> </a:t>
            </a:r>
            <a:r>
              <a:rPr lang="es-419" sz="2400" dirty="0" err="1" smtClean="0">
                <a:latin typeface="+mn-lt"/>
              </a:rPr>
              <a:t>Functions</a:t>
            </a:r>
            <a:r>
              <a:rPr lang="es-419" sz="2400" dirty="0" smtClean="0">
                <a:latin typeface="+mn-lt"/>
              </a:rPr>
              <a:t> and </a:t>
            </a:r>
            <a:r>
              <a:rPr lang="es-419" sz="2400" dirty="0">
                <a:latin typeface="+mn-lt"/>
              </a:rPr>
              <a:t>Aliases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6</a:t>
            </a:fld>
            <a:endParaRPr lang="es-MX"/>
          </a:p>
        </p:txBody>
      </p:sp>
      <p:sp>
        <p:nvSpPr>
          <p:cNvPr id="11" name="Rounded Rectangle 10"/>
          <p:cNvSpPr/>
          <p:nvPr/>
        </p:nvSpPr>
        <p:spPr>
          <a:xfrm>
            <a:off x="329898" y="764704"/>
            <a:ext cx="7986518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dirty="0" smtClean="0"/>
              <a:t>Only </a:t>
            </a:r>
            <a:r>
              <a:rPr lang="en-US" sz="1100" dirty="0"/>
              <a:t>"</a:t>
            </a:r>
            <a:r>
              <a:rPr lang="en-US" sz="1100" i="1" dirty="0"/>
              <a:t>Group By</a:t>
            </a:r>
            <a:r>
              <a:rPr lang="en-US" sz="1100" dirty="0"/>
              <a:t>" </a:t>
            </a:r>
            <a:r>
              <a:rPr lang="es-419" sz="1100" dirty="0" err="1" smtClean="0"/>
              <a:t>columns</a:t>
            </a:r>
            <a:r>
              <a:rPr lang="es-419" sz="1100" dirty="0" smtClean="0"/>
              <a:t> </a:t>
            </a:r>
            <a:r>
              <a:rPr lang="en-US" sz="1100" dirty="0" smtClean="0"/>
              <a:t>and </a:t>
            </a:r>
            <a:r>
              <a:rPr lang="en-US" sz="1100" dirty="0"/>
              <a:t>Summarized </a:t>
            </a:r>
            <a:r>
              <a:rPr lang="es-419" sz="1100" dirty="0" err="1" smtClean="0"/>
              <a:t>expression</a:t>
            </a:r>
            <a:r>
              <a:rPr lang="en-US" sz="1100" dirty="0" smtClean="0"/>
              <a:t>s(</a:t>
            </a:r>
            <a:r>
              <a:rPr lang="en-US" sz="1100" b="1" dirty="0" smtClean="0"/>
              <a:t>COUNT</a:t>
            </a:r>
            <a:r>
              <a:rPr lang="en-US" sz="1100" b="1" dirty="0"/>
              <a:t>, SUM, AVG, MAX, MIN</a:t>
            </a:r>
            <a:r>
              <a:rPr lang="en-US" sz="1100" dirty="0"/>
              <a:t>) </a:t>
            </a:r>
            <a:r>
              <a:rPr lang="es-419" sz="1100" dirty="0" err="1" smtClean="0"/>
              <a:t>should</a:t>
            </a:r>
            <a:r>
              <a:rPr lang="en-US" sz="1100" dirty="0" smtClean="0"/>
              <a:t> </a:t>
            </a:r>
            <a:r>
              <a:rPr lang="en-US" sz="1100" dirty="0"/>
              <a:t>belong to SELECT </a:t>
            </a:r>
            <a:r>
              <a:rPr lang="en-US" sz="1100" dirty="0" smtClean="0"/>
              <a:t>clause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23528" y="1772816"/>
            <a:ext cx="3528392" cy="3240360"/>
            <a:chOff x="323528" y="1772816"/>
            <a:chExt cx="3528392" cy="3240360"/>
          </a:xfrm>
        </p:grpSpPr>
        <p:sp>
          <p:nvSpPr>
            <p:cNvPr id="8" name="TextBox 7"/>
            <p:cNvSpPr txBox="1"/>
            <p:nvPr/>
          </p:nvSpPr>
          <p:spPr>
            <a:xfrm>
              <a:off x="323528" y="1772816"/>
              <a:ext cx="35283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9. Get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total_carts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containing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an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item</a:t>
              </a:r>
              <a:r>
                <a:rPr lang="en-US" sz="900" i="1" dirty="0" smtClean="0">
                  <a:latin typeface="+mn-lt"/>
                  <a:cs typeface="Courier New" panose="02070309020205020404" pitchFamily="49" charset="0"/>
                </a:rPr>
                <a:t>,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total_ítems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and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average</a:t>
              </a:r>
              <a:r>
                <a:rPr lang="es-419" sz="900" i="1" dirty="0" smtClean="0">
                  <a:latin typeface="+mn-lt"/>
                  <a:cs typeface="Courier New" panose="02070309020205020404" pitchFamily="49" charset="0"/>
                </a:rPr>
                <a:t> of ítem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by</a:t>
              </a:r>
              <a:r>
                <a:rPr lang="es-419" sz="900" i="1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carts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;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all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 from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each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ítem in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CartILine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.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Sort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the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result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by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ittem_id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.</a:t>
              </a:r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COUNT(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total_carts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SUM(quantity)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total_items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AVG(quantity) AS </a:t>
              </a:r>
              <a:r>
                <a:rPr lang="es-419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items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by_cart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cart_line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ORDER BY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3641314"/>
              <a:ext cx="3043039" cy="1371862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  <p:grpSp>
        <p:nvGrpSpPr>
          <p:cNvPr id="15" name="Group 14"/>
          <p:cNvGrpSpPr/>
          <p:nvPr/>
        </p:nvGrpSpPr>
        <p:grpSpPr>
          <a:xfrm>
            <a:off x="4572000" y="1772816"/>
            <a:ext cx="3744416" cy="3528392"/>
            <a:chOff x="4572000" y="1772816"/>
            <a:chExt cx="3744416" cy="3528392"/>
          </a:xfrm>
        </p:grpSpPr>
        <p:sp>
          <p:nvSpPr>
            <p:cNvPr id="3" name="TextBox 2"/>
            <p:cNvSpPr txBox="1"/>
            <p:nvPr/>
          </p:nvSpPr>
          <p:spPr>
            <a:xfrm>
              <a:off x="4572000" y="1772816"/>
              <a:ext cx="374441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cs typeface="Courier New" panose="02070309020205020404" pitchFamily="49" charset="0"/>
                </a:rPr>
                <a:t>10. </a:t>
              </a:r>
              <a:r>
                <a:rPr lang="en-US" sz="900" dirty="0">
                  <a:cs typeface="Courier New" panose="02070309020205020404" pitchFamily="49" charset="0"/>
                </a:rPr>
                <a:t>Get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the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cs typeface="Courier New" panose="02070309020205020404" pitchFamily="49" charset="0"/>
                </a:rPr>
                <a:t>least</a:t>
              </a:r>
              <a:r>
                <a:rPr lang="es-419" sz="900" dirty="0" smtClean="0">
                  <a:cs typeface="Courier New" panose="02070309020205020404" pitchFamily="49" charset="0"/>
                </a:rPr>
                <a:t> and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the</a:t>
              </a:r>
              <a:r>
                <a:rPr lang="en-US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cs typeface="Courier New" panose="02070309020205020404" pitchFamily="49" charset="0"/>
                </a:rPr>
                <a:t>greatest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amounts</a:t>
              </a:r>
              <a:r>
                <a:rPr lang="es-419" sz="900" dirty="0" smtClean="0">
                  <a:cs typeface="Courier New" panose="02070309020205020404" pitchFamily="49" charset="0"/>
                </a:rPr>
                <a:t> f</a:t>
              </a:r>
              <a:r>
                <a:rPr lang="en-US" sz="900" dirty="0" smtClean="0">
                  <a:cs typeface="Courier New" panose="02070309020205020404" pitchFamily="49" charset="0"/>
                </a:rPr>
                <a:t>rom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each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cs typeface="Courier New" panose="02070309020205020404" pitchFamily="49" charset="0"/>
                </a:rPr>
                <a:t>ship_to_id</a:t>
              </a:r>
              <a:r>
                <a:rPr lang="es-419" sz="900" dirty="0" smtClean="0">
                  <a:cs typeface="Courier New" panose="02070309020205020404" pitchFamily="49" charset="0"/>
                </a:rPr>
                <a:t> and </a:t>
              </a:r>
              <a:r>
                <a:rPr lang="es-419" sz="900" i="1" dirty="0" err="1" smtClean="0">
                  <a:cs typeface="Courier New" panose="02070309020205020404" pitchFamily="49" charset="0"/>
                </a:rPr>
                <a:t>status_id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from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cs typeface="Courier New" panose="02070309020205020404" pitchFamily="49" charset="0"/>
                </a:rPr>
                <a:t>Cart</a:t>
              </a:r>
              <a:r>
                <a:rPr lang="en-US" sz="900" i="1" dirty="0" smtClean="0">
                  <a:cs typeface="Courier New" panose="02070309020205020404" pitchFamily="49" charset="0"/>
                </a:rPr>
                <a:t>s</a:t>
              </a:r>
              <a:r>
                <a:rPr lang="en-US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smtClean="0">
                  <a:cs typeface="Courier New" panose="02070309020205020404" pitchFamily="49" charset="0"/>
                </a:rPr>
                <a:t>and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sort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result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by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cs typeface="Courier New" panose="02070309020205020404" pitchFamily="49" charset="0"/>
                </a:rPr>
                <a:t>ship_to_id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smtClean="0">
                  <a:cs typeface="Courier New" panose="02070309020205020404" pitchFamily="49" charset="0"/>
                </a:rPr>
                <a:t>and </a:t>
              </a:r>
              <a:r>
                <a:rPr lang="es-419" sz="900" i="1" dirty="0" err="1" smtClean="0">
                  <a:cs typeface="Courier New" panose="02070309020205020404" pitchFamily="49" charset="0"/>
                </a:rPr>
                <a:t>status_id</a:t>
              </a:r>
              <a:r>
                <a:rPr lang="es-419" sz="900" dirty="0" smtClean="0">
                  <a:cs typeface="Courier New" panose="02070309020205020404" pitchFamily="49" charset="0"/>
                </a:rPr>
                <a:t>.</a:t>
              </a:r>
              <a:endParaRPr lang="es-419" sz="900" dirty="0">
                <a:cs typeface="Courier New" panose="02070309020205020404" pitchFamily="49" charset="0"/>
              </a:endParaRPr>
            </a:p>
            <a:p>
              <a:endParaRPr lang="en-US" sz="900" dirty="0" smtClean="0">
                <a:cs typeface="Courier New" panose="02070309020205020404" pitchFamily="49" charset="0"/>
              </a:endParaRPr>
            </a:p>
            <a:p>
              <a:endParaRPr lang="en-US" sz="900" dirty="0"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MIN(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least_amount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MAX(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greatest_amount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cart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ORDER BY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934" y="3683093"/>
              <a:ext cx="3107426" cy="1618115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864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53451"/>
            <a:ext cx="7194430" cy="500608"/>
          </a:xfrm>
        </p:spPr>
        <p:txBody>
          <a:bodyPr/>
          <a:lstStyle/>
          <a:p>
            <a:pPr algn="l"/>
            <a:r>
              <a:rPr lang="es-419" sz="2400" dirty="0" err="1" smtClean="0">
                <a:latin typeface="+mn-lt"/>
              </a:rPr>
              <a:t>Having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7</a:t>
            </a:fld>
            <a:endParaRPr lang="es-MX"/>
          </a:p>
        </p:txBody>
      </p:sp>
      <p:sp>
        <p:nvSpPr>
          <p:cNvPr id="11" name="Rounded Rectangle 10"/>
          <p:cNvSpPr/>
          <p:nvPr/>
        </p:nvSpPr>
        <p:spPr>
          <a:xfrm>
            <a:off x="329898" y="764704"/>
            <a:ext cx="7842502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dirty="0"/>
              <a:t>Lets us to set filters on results of Aggregate functions in a </a:t>
            </a:r>
            <a:r>
              <a:rPr lang="en-US" sz="1100" dirty="0" smtClean="0"/>
              <a:t>Query</a:t>
            </a:r>
            <a:r>
              <a:rPr lang="en-US" sz="1100" dirty="0"/>
              <a:t>. </a:t>
            </a:r>
            <a:r>
              <a:rPr lang="en-US" sz="1100" b="1" dirty="0"/>
              <a:t>Only "Summary Columns" can belong Having </a:t>
            </a:r>
            <a:r>
              <a:rPr lang="en-US" sz="1100" b="1" dirty="0" smtClean="0"/>
              <a:t>clause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3528" y="1772816"/>
            <a:ext cx="3528392" cy="3459397"/>
            <a:chOff x="323528" y="1772816"/>
            <a:chExt cx="3528392" cy="3459397"/>
          </a:xfrm>
        </p:grpSpPr>
        <p:sp>
          <p:nvSpPr>
            <p:cNvPr id="8" name="TextBox 7"/>
            <p:cNvSpPr txBox="1"/>
            <p:nvPr/>
          </p:nvSpPr>
          <p:spPr>
            <a:xfrm>
              <a:off x="323528" y="1772816"/>
              <a:ext cx="352839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11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. Get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cart_id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and</a:t>
              </a:r>
              <a:r>
                <a:rPr lang="en-US" sz="900" i="1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total_ítems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n-US" sz="900" dirty="0" err="1" smtClean="0">
                  <a:latin typeface="+mn-lt"/>
                  <a:cs typeface="Courier New" panose="02070309020205020404" pitchFamily="49" charset="0"/>
                </a:rPr>
                <a:t>fo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r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each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Cart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in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CartILine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where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total_ítems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is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greater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than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4.</a:t>
              </a:r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SUM(quantity)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total_items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cart_line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HAVING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SUM(quantity)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4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ORDER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7" y="3356992"/>
              <a:ext cx="1564124" cy="1875221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4355976" y="1772816"/>
            <a:ext cx="3960440" cy="3330428"/>
            <a:chOff x="4355976" y="1772816"/>
            <a:chExt cx="3960440" cy="3330428"/>
          </a:xfrm>
        </p:grpSpPr>
        <p:sp>
          <p:nvSpPr>
            <p:cNvPr id="3" name="TextBox 2"/>
            <p:cNvSpPr txBox="1"/>
            <p:nvPr/>
          </p:nvSpPr>
          <p:spPr>
            <a:xfrm>
              <a:off x="4572000" y="1772816"/>
              <a:ext cx="374441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cs typeface="Courier New" panose="02070309020205020404" pitchFamily="49" charset="0"/>
                </a:rPr>
                <a:t>1</a:t>
              </a:r>
              <a:r>
                <a:rPr lang="es-419" sz="900" dirty="0" smtClean="0">
                  <a:cs typeface="Courier New" panose="02070309020205020404" pitchFamily="49" charset="0"/>
                </a:rPr>
                <a:t>2</a:t>
              </a:r>
              <a:r>
                <a:rPr lang="en-US" sz="900" dirty="0" smtClean="0">
                  <a:cs typeface="Courier New" panose="02070309020205020404" pitchFamily="49" charset="0"/>
                </a:rPr>
                <a:t>. Get the number of </a:t>
              </a:r>
              <a:r>
                <a:rPr lang="es-MX" sz="900" dirty="0" err="1" smtClean="0">
                  <a:cs typeface="Courier New" panose="02070309020205020404" pitchFamily="49" charset="0"/>
                </a:rPr>
                <a:t>carts</a:t>
              </a:r>
              <a:r>
                <a:rPr lang="es-MX" sz="900" dirty="0" smtClean="0">
                  <a:cs typeface="Courier New" panose="02070309020205020404" pitchFamily="49" charset="0"/>
                </a:rPr>
                <a:t> </a:t>
              </a:r>
              <a:r>
                <a:rPr lang="es-MX" sz="900" dirty="0" err="1" smtClean="0">
                  <a:cs typeface="Courier New" panose="02070309020205020404" pitchFamily="49" charset="0"/>
                </a:rPr>
                <a:t>by</a:t>
              </a:r>
              <a:r>
                <a:rPr lang="es-MX" sz="900" dirty="0" smtClean="0">
                  <a:cs typeface="Courier New" panose="02070309020205020404" pitchFamily="49" charset="0"/>
                </a:rPr>
                <a:t> </a:t>
              </a:r>
              <a:r>
                <a:rPr lang="es-MX" sz="900" i="1" dirty="0" err="1" smtClean="0">
                  <a:cs typeface="Courier New" panose="02070309020205020404" pitchFamily="49" charset="0"/>
                </a:rPr>
                <a:t>ShipTo</a:t>
              </a:r>
              <a:r>
                <a:rPr lang="es-MX" sz="900" dirty="0" smtClean="0">
                  <a:cs typeface="Courier New" panose="02070309020205020404" pitchFamily="49" charset="0"/>
                </a:rPr>
                <a:t> and </a:t>
              </a:r>
              <a:r>
                <a:rPr lang="es-MX" sz="900" i="1" dirty="0" smtClean="0">
                  <a:cs typeface="Courier New" panose="02070309020205020404" pitchFamily="49" charset="0"/>
                </a:rPr>
                <a:t>Status</a:t>
              </a:r>
              <a:r>
                <a:rPr lang="es-MX" sz="900" dirty="0" smtClean="0">
                  <a:cs typeface="Courier New" panose="02070309020205020404" pitchFamily="49" charset="0"/>
                </a:rPr>
                <a:t> </a:t>
              </a:r>
              <a:r>
                <a:rPr lang="es-MX" sz="900" dirty="0" err="1" smtClean="0">
                  <a:cs typeface="Courier New" panose="02070309020205020404" pitchFamily="49" charset="0"/>
                </a:rPr>
                <a:t>from</a:t>
              </a:r>
              <a:r>
                <a:rPr lang="es-MX" sz="900" dirty="0" smtClean="0">
                  <a:cs typeface="Courier New" panose="02070309020205020404" pitchFamily="49" charset="0"/>
                </a:rPr>
                <a:t> </a:t>
              </a:r>
              <a:r>
                <a:rPr lang="es-MX" sz="900" i="1" dirty="0" err="1" smtClean="0">
                  <a:cs typeface="Courier New" panose="02070309020205020404" pitchFamily="49" charset="0"/>
                </a:rPr>
                <a:t>Carts</a:t>
              </a:r>
              <a:r>
                <a:rPr lang="es-MX" sz="900" dirty="0" smtClean="0">
                  <a:cs typeface="Courier New" panose="02070309020205020404" pitchFamily="49" charset="0"/>
                </a:rPr>
                <a:t> “NOT-CANCELED” and </a:t>
              </a:r>
              <a:r>
                <a:rPr lang="es-MX" sz="900" dirty="0" err="1" smtClean="0">
                  <a:cs typeface="Courier New" panose="02070309020205020404" pitchFamily="49" charset="0"/>
                </a:rPr>
                <a:t>the</a:t>
              </a:r>
              <a:r>
                <a:rPr lang="es-MX" sz="900" dirty="0" smtClean="0">
                  <a:cs typeface="Courier New" panose="02070309020205020404" pitchFamily="49" charset="0"/>
                </a:rPr>
                <a:t> 50% of sum of </a:t>
              </a:r>
              <a:r>
                <a:rPr lang="es-MX" sz="900" dirty="0" err="1" smtClean="0">
                  <a:cs typeface="Courier New" panose="02070309020205020404" pitchFamily="49" charset="0"/>
                </a:rPr>
                <a:t>cart_amount</a:t>
              </a:r>
              <a:r>
                <a:rPr lang="es-MX" sz="900" dirty="0" smtClean="0">
                  <a:cs typeface="Courier New" panose="02070309020205020404" pitchFamily="49" charset="0"/>
                </a:rPr>
                <a:t> </a:t>
              </a:r>
              <a:r>
                <a:rPr lang="es-MX" sz="900" dirty="0" err="1" smtClean="0">
                  <a:cs typeface="Courier New" panose="02070309020205020404" pitchFamily="49" charset="0"/>
                </a:rPr>
                <a:t>on</a:t>
              </a:r>
              <a:r>
                <a:rPr lang="es-MX" sz="900" dirty="0" smtClean="0">
                  <a:cs typeface="Courier New" panose="02070309020205020404" pitchFamily="49" charset="0"/>
                </a:rPr>
                <a:t> </a:t>
              </a:r>
              <a:r>
                <a:rPr lang="es-MX" sz="900" dirty="0" err="1" smtClean="0">
                  <a:cs typeface="Courier New" panose="02070309020205020404" pitchFamily="49" charset="0"/>
                </a:rPr>
                <a:t>each</a:t>
              </a:r>
              <a:r>
                <a:rPr lang="es-MX" sz="900" dirty="0" smtClean="0">
                  <a:cs typeface="Courier New" panose="02070309020205020404" pitchFamily="49" charset="0"/>
                </a:rPr>
                <a:t> </a:t>
              </a:r>
              <a:r>
                <a:rPr lang="es-MX" sz="900" dirty="0" err="1" smtClean="0">
                  <a:cs typeface="Courier New" panose="02070309020205020404" pitchFamily="49" charset="0"/>
                </a:rPr>
                <a:t>group</a:t>
              </a:r>
              <a:r>
                <a:rPr lang="es-MX" sz="900" dirty="0" smtClean="0">
                  <a:cs typeface="Courier New" panose="02070309020205020404" pitchFamily="49" charset="0"/>
                </a:rPr>
                <a:t> </a:t>
              </a:r>
              <a:r>
                <a:rPr lang="es-MX" sz="900" dirty="0" err="1" smtClean="0">
                  <a:cs typeface="Courier New" panose="02070309020205020404" pitchFamily="49" charset="0"/>
                </a:rPr>
                <a:t>is</a:t>
              </a:r>
              <a:r>
                <a:rPr lang="es-MX" sz="900" dirty="0" smtClean="0">
                  <a:cs typeface="Courier New" panose="02070309020205020404" pitchFamily="49" charset="0"/>
                </a:rPr>
                <a:t> </a:t>
              </a:r>
              <a:r>
                <a:rPr lang="es-MX" sz="900" dirty="0" err="1" smtClean="0">
                  <a:cs typeface="Courier New" panose="02070309020205020404" pitchFamily="49" charset="0"/>
                </a:rPr>
                <a:t>greater</a:t>
              </a:r>
              <a:r>
                <a:rPr lang="es-MX" sz="900" dirty="0" smtClean="0">
                  <a:cs typeface="Courier New" panose="02070309020205020404" pitchFamily="49" charset="0"/>
                </a:rPr>
                <a:t> </a:t>
              </a:r>
              <a:r>
                <a:rPr lang="es-MX" sz="900" dirty="0" err="1" smtClean="0">
                  <a:cs typeface="Courier New" panose="02070309020205020404" pitchFamily="49" charset="0"/>
                </a:rPr>
                <a:t>than</a:t>
              </a:r>
              <a:r>
                <a:rPr lang="es-MX" sz="900" dirty="0" smtClean="0">
                  <a:cs typeface="Courier New" panose="02070309020205020404" pitchFamily="49" charset="0"/>
                </a:rPr>
                <a:t> $ 4,000.</a:t>
              </a:r>
              <a:endParaRPr lang="es-419" sz="900" dirty="0">
                <a:cs typeface="Courier New" panose="02070309020205020404" pitchFamily="49" charset="0"/>
              </a:endParaRPr>
            </a:p>
            <a:p>
              <a:endParaRPr lang="en-US" sz="900" dirty="0" smtClean="0">
                <a:cs typeface="Courier New" panose="02070309020205020404" pitchFamily="49" charset="0"/>
              </a:endParaRPr>
            </a:p>
            <a:p>
              <a:endParaRPr lang="en-US" sz="900" dirty="0"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COUNT(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carts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carts_amount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0.5) AS carts_amount_50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cart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!= 1400 --1400: Canceled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HAVING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carts_amount_50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4000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ORDER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5976" y="4077072"/>
              <a:ext cx="3829819" cy="1026172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44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92088"/>
            <a:ext cx="7194430" cy="500608"/>
          </a:xfrm>
        </p:spPr>
        <p:txBody>
          <a:bodyPr/>
          <a:lstStyle/>
          <a:p>
            <a:pPr algn="l"/>
            <a:r>
              <a:rPr lang="es-419" sz="2400" dirty="0" err="1" smtClean="0">
                <a:latin typeface="+mn-lt"/>
              </a:rPr>
              <a:t>MySQL</a:t>
            </a:r>
            <a:r>
              <a:rPr lang="es-419" sz="2400" dirty="0" smtClean="0">
                <a:latin typeface="+mn-lt"/>
              </a:rPr>
              <a:t> </a:t>
            </a:r>
            <a:r>
              <a:rPr lang="es-419" sz="2400" dirty="0" err="1" smtClean="0">
                <a:latin typeface="+mn-lt"/>
              </a:rPr>
              <a:t>Functions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8</a:t>
            </a:fld>
            <a:endParaRPr lang="es-MX"/>
          </a:p>
        </p:txBody>
      </p:sp>
      <p:sp>
        <p:nvSpPr>
          <p:cNvPr id="11" name="Rounded Rectangle 10"/>
          <p:cNvSpPr/>
          <p:nvPr/>
        </p:nvSpPr>
        <p:spPr>
          <a:xfrm>
            <a:off x="179512" y="980728"/>
            <a:ext cx="4248472" cy="15841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100" b="1" dirty="0" smtClean="0"/>
              <a:t>STRING FUNCTIONS: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CONCAT(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string1, string2, </a:t>
            </a:r>
            <a:r>
              <a:rPr lang="es-419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stringN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r>
              <a:rPr lang="es-419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LENGTH(</a:t>
            </a:r>
            <a:r>
              <a:rPr lang="es-419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419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SUBSTR(</a:t>
            </a:r>
            <a:r>
              <a:rPr lang="es-419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419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index_init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419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nun_characters</a:t>
            </a:r>
            <a:r>
              <a:rPr lang="es-419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s-419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MX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to_replace</a:t>
            </a:r>
            <a:r>
              <a:rPr lang="es-MX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es-MX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419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s-419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contidion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419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vaule_true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419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vaue_false</a:t>
            </a:r>
            <a:r>
              <a:rPr lang="es-419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95536" y="3140968"/>
            <a:ext cx="3600400" cy="2280449"/>
            <a:chOff x="395536" y="3380799"/>
            <a:chExt cx="3600400" cy="2280449"/>
          </a:xfrm>
        </p:grpSpPr>
        <p:sp>
          <p:nvSpPr>
            <p:cNvPr id="14" name="TextBox 13"/>
            <p:cNvSpPr txBox="1"/>
            <p:nvPr/>
          </p:nvSpPr>
          <p:spPr>
            <a:xfrm>
              <a:off x="395536" y="3380799"/>
              <a:ext cx="3600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14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. Get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item_id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and</a:t>
              </a:r>
              <a:r>
                <a:rPr lang="en-US" sz="900" i="1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uom_id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c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oncatenated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to </a:t>
              </a:r>
              <a:r>
                <a:rPr lang="es-419" sz="900" i="1" dirty="0" err="1">
                  <a:cs typeface="Courier New" panose="02070309020205020404" pitchFamily="49" charset="0"/>
                </a:rPr>
                <a:t>description</a:t>
              </a:r>
              <a:r>
                <a:rPr lang="es-419" sz="900" i="1" dirty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from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Items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where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length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of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description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is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less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than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25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characters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.</a:t>
              </a:r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419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CONCAT(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uom_id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' - ', description) </a:t>
              </a:r>
              <a:r>
                <a:rPr lang="es-419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desc</a:t>
              </a:r>
              <a:r>
                <a:rPr lang="es-419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LENGTH(description) &lt;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25;</a:t>
              </a:r>
              <a:endParaRPr lang="es-419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724" y="4864027"/>
              <a:ext cx="2599632" cy="797221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  <p:grpSp>
        <p:nvGrpSpPr>
          <p:cNvPr id="23" name="Group 22"/>
          <p:cNvGrpSpPr/>
          <p:nvPr/>
        </p:nvGrpSpPr>
        <p:grpSpPr>
          <a:xfrm>
            <a:off x="5076056" y="3140968"/>
            <a:ext cx="3666038" cy="2901588"/>
            <a:chOff x="5076056" y="3356992"/>
            <a:chExt cx="3666038" cy="290158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3803" y="4941168"/>
              <a:ext cx="2762573" cy="1317412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sp>
          <p:nvSpPr>
            <p:cNvPr id="19" name="Rectangle 18"/>
            <p:cNvSpPr/>
            <p:nvPr/>
          </p:nvSpPr>
          <p:spPr>
            <a:xfrm>
              <a:off x="5076056" y="3356992"/>
              <a:ext cx="3666038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419" sz="900" dirty="0">
                  <a:cs typeface="Courier New" panose="02070309020205020404" pitchFamily="49" charset="0"/>
                </a:rPr>
                <a:t>15</a:t>
              </a:r>
              <a:r>
                <a:rPr lang="en-US" sz="900" dirty="0">
                  <a:cs typeface="Courier New" panose="02070309020205020404" pitchFamily="49" charset="0"/>
                </a:rPr>
                <a:t>. Get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first</a:t>
              </a:r>
              <a:r>
                <a:rPr lang="es-419" sz="900" dirty="0">
                  <a:cs typeface="Courier New" panose="02070309020205020404" pitchFamily="49" charset="0"/>
                </a:rPr>
                <a:t> 25 </a:t>
              </a:r>
              <a:r>
                <a:rPr lang="es-419" sz="900" dirty="0" err="1">
                  <a:cs typeface="Courier New" panose="02070309020205020404" pitchFamily="49" charset="0"/>
                </a:rPr>
                <a:t>characters</a:t>
              </a:r>
              <a:r>
                <a:rPr lang="es-419" sz="900" dirty="0">
                  <a:cs typeface="Courier New" panose="02070309020205020404" pitchFamily="49" charset="0"/>
                </a:rPr>
                <a:t> of </a:t>
              </a:r>
              <a:r>
                <a:rPr lang="es-419" sz="900" dirty="0" err="1">
                  <a:cs typeface="Courier New" panose="02070309020205020404" pitchFamily="49" charset="0"/>
                </a:rPr>
                <a:t>description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Items</a:t>
              </a:r>
              <a:r>
                <a:rPr lang="es-419" sz="900" dirty="0">
                  <a:cs typeface="Courier New" panose="02070309020205020404" pitchFamily="49" charset="0"/>
                </a:rPr>
                <a:t>. </a:t>
              </a:r>
              <a:r>
                <a:rPr lang="es-419" sz="900" dirty="0" err="1">
                  <a:cs typeface="Courier New" panose="02070309020205020404" pitchFamily="49" charset="0"/>
                </a:rPr>
                <a:t>If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legth</a:t>
              </a:r>
              <a:r>
                <a:rPr lang="es-419" sz="900" dirty="0">
                  <a:cs typeface="Courier New" panose="02070309020205020404" pitchFamily="49" charset="0"/>
                </a:rPr>
                <a:t> of </a:t>
              </a:r>
              <a:r>
                <a:rPr lang="es-419" sz="900" dirty="0" err="1">
                  <a:cs typeface="Courier New" panose="02070309020205020404" pitchFamily="49" charset="0"/>
                </a:rPr>
                <a:t>description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is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greater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htan</a:t>
              </a:r>
              <a:r>
                <a:rPr lang="es-419" sz="900" dirty="0">
                  <a:cs typeface="Courier New" panose="02070309020205020404" pitchFamily="49" charset="0"/>
                </a:rPr>
                <a:t> 25 </a:t>
              </a:r>
              <a:r>
                <a:rPr lang="es-419" sz="900" dirty="0" err="1">
                  <a:cs typeface="Courier New" panose="02070309020205020404" pitchFamily="49" charset="0"/>
                </a:rPr>
                <a:t>it</a:t>
              </a:r>
              <a:r>
                <a:rPr lang="es-419" sz="900" dirty="0">
                  <a:cs typeface="Courier New" panose="02070309020205020404" pitchFamily="49" charset="0"/>
                </a:rPr>
                <a:t> has to be </a:t>
              </a:r>
              <a:r>
                <a:rPr lang="es-419" sz="900" dirty="0" err="1">
                  <a:cs typeface="Courier New" panose="02070309020205020404" pitchFamily="49" charset="0"/>
                </a:rPr>
                <a:t>truncated</a:t>
              </a:r>
              <a:r>
                <a:rPr lang="es-419" sz="900" dirty="0">
                  <a:cs typeface="Courier New" panose="02070309020205020404" pitchFamily="49" charset="0"/>
                </a:rPr>
                <a:t> to 25 and </a:t>
              </a:r>
              <a:r>
                <a:rPr lang="es-419" sz="900" dirty="0" err="1">
                  <a:cs typeface="Courier New" panose="02070309020205020404" pitchFamily="49" charset="0"/>
                </a:rPr>
                <a:t>concatenated</a:t>
              </a:r>
              <a:r>
                <a:rPr lang="es-419" sz="900" dirty="0">
                  <a:cs typeface="Courier New" panose="02070309020205020404" pitchFamily="49" charset="0"/>
                </a:rPr>
                <a:t> to “…”.</a:t>
              </a:r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, IF (LENGTH(description) &gt; 25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, CONCAT(SUBSTR(description,1,25), '...')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, description) AS description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item;</a:t>
              </a:r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65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92088"/>
            <a:ext cx="7194430" cy="500608"/>
          </a:xfrm>
        </p:spPr>
        <p:txBody>
          <a:bodyPr/>
          <a:lstStyle/>
          <a:p>
            <a:pPr algn="l"/>
            <a:r>
              <a:rPr lang="es-419" sz="2400" dirty="0" err="1" smtClean="0">
                <a:latin typeface="+mn-lt"/>
              </a:rPr>
              <a:t>MySQL</a:t>
            </a:r>
            <a:r>
              <a:rPr lang="es-419" sz="2400" dirty="0" smtClean="0">
                <a:latin typeface="+mn-lt"/>
              </a:rPr>
              <a:t> </a:t>
            </a:r>
            <a:r>
              <a:rPr lang="es-419" sz="2400" dirty="0" err="1" smtClean="0">
                <a:latin typeface="+mn-lt"/>
              </a:rPr>
              <a:t>Functions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9</a:t>
            </a:fld>
            <a:endParaRPr lang="es-MX"/>
          </a:p>
        </p:txBody>
      </p:sp>
      <p:sp>
        <p:nvSpPr>
          <p:cNvPr id="11" name="Rounded Rectangle 10"/>
          <p:cNvSpPr/>
          <p:nvPr/>
        </p:nvSpPr>
        <p:spPr>
          <a:xfrm>
            <a:off x="323528" y="1052736"/>
            <a:ext cx="4248472" cy="13161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s-419" sz="1100" b="1" dirty="0" smtClean="0"/>
              <a:t>DATE / TIME </a:t>
            </a:r>
            <a:r>
              <a:rPr lang="es-419" sz="1100" b="1" dirty="0"/>
              <a:t>FUNCTIONS: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CURRENT_DATE(), LOCALTIME()</a:t>
            </a:r>
            <a:endParaRPr lang="es-419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DATE_FORMAT(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date, </a:t>
            </a:r>
            <a:r>
              <a:rPr lang="es-419" sz="11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format</a:t>
            </a:r>
            <a:r>
              <a:rPr lang="es-419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DATE_ADD(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date, INTERVAL n (DAY|MONTH|YEAR)</a:t>
            </a:r>
            <a:r>
              <a:rPr lang="es-419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s-419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DATEDIFF</a:t>
            </a:r>
            <a:r>
              <a:rPr lang="es-MX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date1</a:t>
            </a:r>
            <a:r>
              <a:rPr lang="es-MX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date2</a:t>
            </a:r>
            <a:r>
              <a:rPr lang="es-MX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5536" y="2852936"/>
            <a:ext cx="5976664" cy="3384376"/>
            <a:chOff x="395536" y="2852936"/>
            <a:chExt cx="5976664" cy="3384376"/>
          </a:xfrm>
        </p:grpSpPr>
        <p:sp>
          <p:nvSpPr>
            <p:cNvPr id="16" name="TextBox 15"/>
            <p:cNvSpPr txBox="1"/>
            <p:nvPr/>
          </p:nvSpPr>
          <p:spPr>
            <a:xfrm>
              <a:off x="395536" y="2852936"/>
              <a:ext cx="597666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16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.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Create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a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report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with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the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relevant</a:t>
              </a:r>
              <a:r>
                <a:rPr lang="en-US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smtClean="0">
                  <a:latin typeface="+mn-lt"/>
                  <a:cs typeface="Courier New" panose="02070309020205020404" pitchFamily="49" charset="0"/>
                </a:rPr>
                <a:t>dates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with</a:t>
              </a:r>
              <a:r>
                <a:rPr lang="es-419" sz="900" i="1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format</a:t>
              </a:r>
              <a:r>
                <a:rPr lang="es-419" sz="900" i="1" dirty="0" smtClean="0">
                  <a:latin typeface="+mn-lt"/>
                  <a:cs typeface="Courier New" panose="02070309020205020404" pitchFamily="49" charset="0"/>
                </a:rPr>
                <a:t> “YYYY-MM-DD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”</a:t>
              </a:r>
              <a:r>
                <a:rPr lang="es-419" sz="900" i="1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from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Orders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“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Delivered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” and “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Partially</a:t>
              </a:r>
              <a:r>
                <a:rPr lang="es-419" sz="900" i="1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Delivered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”,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created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in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the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last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year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.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Include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the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Delivery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Span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(in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days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)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between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scheduled_date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and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delivery_date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, and a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ontime_delivery_flag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showing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if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Orders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were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 smtClean="0">
                  <a:latin typeface="+mn-lt"/>
                  <a:cs typeface="Courier New" panose="02070309020205020404" pitchFamily="49" charset="0"/>
                </a:rPr>
                <a:t>delivered_ontime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(Y)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or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latin typeface="+mn-lt"/>
                  <a:cs typeface="Courier New" panose="02070309020205020404" pitchFamily="49" charset="0"/>
                </a:rPr>
                <a:t>not</a:t>
              </a:r>
              <a:r>
                <a:rPr lang="es-419" sz="900" dirty="0" smtClean="0">
                  <a:latin typeface="+mn-lt"/>
                  <a:cs typeface="Courier New" panose="02070309020205020404" pitchFamily="49" charset="0"/>
                </a:rPr>
                <a:t> (N).</a:t>
              </a:r>
              <a:endParaRPr lang="en-US" sz="900" dirty="0" smtClean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DATE_FORMAT(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order_date,'%Y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-%m-%d')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order_date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DATE_FORMAT(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schedule_date,'%Y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-%m-%d')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schedule_date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DATE_FORMAT(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delivery_date,'%Y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-%m-%d')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delivery_date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DATEDIFF(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schedule_date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delivery_date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delivery_span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IF (DATEDIFF(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schedule_date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delivery_date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s-419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es-419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0,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'Y', 'N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r>
                <a:rPr lang="es-419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AS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ontime_delivery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orders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(2300,2350)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AND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order_date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DATE_ADD(CURRENT_DATE, INTERVAL -1 YEAR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s-419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59" y="4941168"/>
              <a:ext cx="4516867" cy="1296144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593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nternoTemplate_SP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78CFFA-FA4D-496F-B8D2-C7DD46C2A279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90e5e253-50b2-47e0-ab40-088f51eedbac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 - Conceptos Basicos</Template>
  <TotalTime>1782</TotalTime>
  <Words>1008</Words>
  <Application>Microsoft Office PowerPoint</Application>
  <PresentationFormat>On-screen Show (4:3)</PresentationFormat>
  <Paragraphs>229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Rounded MT Bold</vt:lpstr>
      <vt:lpstr>Calibri</vt:lpstr>
      <vt:lpstr>Courier New</vt:lpstr>
      <vt:lpstr>Lucida Grande</vt:lpstr>
      <vt:lpstr>Rockwell</vt:lpstr>
      <vt:lpstr>PPT_InternoTemplate_SP_2015</vt:lpstr>
      <vt:lpstr>Original_Logo/ Upper layout</vt:lpstr>
      <vt:lpstr>SQL</vt:lpstr>
      <vt:lpstr>eCommerce DB model</vt:lpstr>
      <vt:lpstr>Query Basic Structure</vt:lpstr>
      <vt:lpstr>Query Basic Structure</vt:lpstr>
      <vt:lpstr>Query Basic Structure</vt:lpstr>
      <vt:lpstr>Agregate Functions and Aliases</vt:lpstr>
      <vt:lpstr>Having</vt:lpstr>
      <vt:lpstr>MySQL Functions</vt:lpstr>
      <vt:lpstr>MySQL Functions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Jorge Luis González Martínez</dc:creator>
  <cp:lastModifiedBy>Jorge Luis González Martínez</cp:lastModifiedBy>
  <cp:revision>95</cp:revision>
  <dcterms:created xsi:type="dcterms:W3CDTF">2015-07-21T17:59:36Z</dcterms:created>
  <dcterms:modified xsi:type="dcterms:W3CDTF">2015-08-28T19:10:10Z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