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8"/>
  </p:notesMasterIdLst>
  <p:handoutMasterIdLst>
    <p:handoutMasterId r:id="rId19"/>
  </p:handoutMasterIdLst>
  <p:sldIdLst>
    <p:sldId id="290" r:id="rId6"/>
    <p:sldId id="285" r:id="rId7"/>
    <p:sldId id="293" r:id="rId8"/>
    <p:sldId id="294" r:id="rId9"/>
    <p:sldId id="296" r:id="rId10"/>
    <p:sldId id="295" r:id="rId11"/>
    <p:sldId id="297" r:id="rId12"/>
    <p:sldId id="298" r:id="rId13"/>
    <p:sldId id="300" r:id="rId14"/>
    <p:sldId id="288" r:id="rId15"/>
    <p:sldId id="301" r:id="rId16"/>
    <p:sldId id="30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58B"/>
    <a:srgbClr val="3AC791"/>
    <a:srgbClr val="25BBD4"/>
    <a:srgbClr val="276B9B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>
      <p:cViewPr varScale="1">
        <p:scale>
          <a:sx n="108" d="100"/>
          <a:sy n="108" d="100"/>
        </p:scale>
        <p:origin x="11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28/08/2015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28/08/2015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smtClean="0"/>
              <a:t> </a:t>
            </a:r>
            <a:endParaRPr lang="es-MX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 smtClean="0"/>
              <a:t>Click to edit Master text</a:t>
            </a:r>
            <a:br>
              <a:rPr lang="es-MX" noProof="0" smtClean="0"/>
            </a:br>
            <a:r>
              <a:rPr lang="es-MX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At a Glance</a:t>
            </a:r>
            <a:endParaRPr lang="es-MX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Challenge</a:t>
            </a:r>
            <a:endParaRPr lang="es-MX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The Solution</a:t>
            </a:r>
            <a:endParaRPr lang="es-MX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 smtClean="0"/>
              <a:t>Voice of the Costumer</a:t>
            </a:r>
            <a:endParaRPr lang="es-MX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At a Glance</a:t>
            </a:r>
            <a:endParaRPr lang="es-MX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Challenge</a:t>
            </a:r>
            <a:endParaRPr lang="es-MX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The Solution</a:t>
            </a:r>
            <a:endParaRPr lang="es-MX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Benefits</a:t>
            </a:r>
            <a:endParaRPr lang="es-MX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</a:t>
            </a:r>
            <a:br>
              <a:rPr lang="es-MX" noProof="0" smtClean="0"/>
            </a:br>
            <a:r>
              <a:rPr lang="es-MX" noProof="0" smtClean="0"/>
              <a:t>edit Master </a:t>
            </a:r>
            <a:br>
              <a:rPr lang="es-MX" noProof="0" smtClean="0"/>
            </a:br>
            <a:r>
              <a:rPr lang="es-MX" noProof="0" smtClean="0"/>
              <a:t>title style</a:t>
            </a:r>
            <a:endParaRPr lang="es-MX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 smtClean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s-MX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87732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  <a:p>
            <a:pPr lvl="2"/>
            <a:endParaRPr lang="es-MX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cs typeface="Arial" charset="0"/>
              </a:rPr>
              <a:t>|</a:t>
            </a:r>
            <a:r>
              <a:rPr lang="es-MX" sz="800" baseline="0" noProof="0" smtClean="0">
                <a:cs typeface="Arial" charset="0"/>
              </a:rPr>
              <a:t>  </a:t>
            </a:r>
            <a:r>
              <a:rPr lang="es-MX" sz="800" noProof="0" smtClean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://www.theinformationlab.co.uk/2015/02/05/joining-data-tables-tableau-alteryx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theinformationlab.co.uk/2015/02/05/joining-data-tables-tableau-alteryx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419" dirty="0" err="1" smtClean="0"/>
              <a:t>Joins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pPr algn="l"/>
            <a:r>
              <a:rPr lang="es-419" sz="2400" dirty="0" err="1" smtClean="0">
                <a:latin typeface="+mj-lt"/>
              </a:rPr>
              <a:t>Exercises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11</a:t>
            </a:fld>
            <a:endParaRPr lang="es-MX" noProof="0"/>
          </a:p>
        </p:txBody>
      </p:sp>
      <p:sp>
        <p:nvSpPr>
          <p:cNvPr id="29" name="TextBox 28"/>
          <p:cNvSpPr txBox="1"/>
          <p:nvPr/>
        </p:nvSpPr>
        <p:spPr>
          <a:xfrm>
            <a:off x="929426" y="1052736"/>
            <a:ext cx="501072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cs typeface="Courier New" panose="02070309020205020404" pitchFamily="49" charset="0"/>
              </a:rPr>
              <a:t>1. Get the </a:t>
            </a:r>
            <a:r>
              <a:rPr lang="en-US" sz="900" i="1" dirty="0" smtClean="0">
                <a:cs typeface="Courier New" panose="02070309020205020404" pitchFamily="49" charset="0"/>
              </a:rPr>
              <a:t>number of </a:t>
            </a:r>
            <a:r>
              <a:rPr lang="es-MX" sz="900" i="1" dirty="0" err="1" smtClean="0">
                <a:cs typeface="Courier New" panose="02070309020205020404" pitchFamily="49" charset="0"/>
              </a:rPr>
              <a:t>carts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err="1" smtClean="0">
                <a:cs typeface="Courier New" panose="02070309020205020404" pitchFamily="49" charset="0"/>
              </a:rPr>
              <a:t>by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i="1" dirty="0" err="1" smtClean="0">
                <a:cs typeface="Courier New" panose="02070309020205020404" pitchFamily="49" charset="0"/>
              </a:rPr>
              <a:t>ShipTo</a:t>
            </a:r>
            <a:r>
              <a:rPr lang="es-MX" sz="900" dirty="0" smtClean="0">
                <a:cs typeface="Courier New" panose="02070309020205020404" pitchFamily="49" charset="0"/>
              </a:rPr>
              <a:t> and </a:t>
            </a:r>
            <a:r>
              <a:rPr lang="es-MX" sz="900" i="1" dirty="0" smtClean="0">
                <a:cs typeface="Courier New" panose="02070309020205020404" pitchFamily="49" charset="0"/>
              </a:rPr>
              <a:t>Status</a:t>
            </a:r>
            <a:r>
              <a:rPr lang="es-MX" sz="900" dirty="0" smtClean="0">
                <a:cs typeface="Courier New" panose="02070309020205020404" pitchFamily="49" charset="0"/>
              </a:rPr>
              <a:t>, </a:t>
            </a:r>
            <a:r>
              <a:rPr lang="es-MX" sz="900" dirty="0" err="1" smtClean="0">
                <a:cs typeface="Courier New" panose="02070309020205020404" pitchFamily="49" charset="0"/>
              </a:rPr>
              <a:t>from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i="1" dirty="0" err="1" smtClean="0">
                <a:cs typeface="Courier New" panose="02070309020205020404" pitchFamily="49" charset="0"/>
              </a:rPr>
              <a:t>Carts</a:t>
            </a:r>
            <a:r>
              <a:rPr lang="es-MX" sz="900" dirty="0" smtClean="0">
                <a:cs typeface="Courier New" panose="02070309020205020404" pitchFamily="49" charset="0"/>
              </a:rPr>
              <a:t> “CREATED” and “DELIVERED” and </a:t>
            </a:r>
            <a:r>
              <a:rPr lang="es-MX" sz="900" dirty="0" err="1" smtClean="0">
                <a:cs typeface="Courier New" panose="02070309020205020404" pitchFamily="49" charset="0"/>
              </a:rPr>
              <a:t>which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err="1" smtClean="0">
                <a:cs typeface="Courier New" panose="02070309020205020404" pitchFamily="49" charset="0"/>
              </a:rPr>
              <a:t>the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err="1" smtClean="0">
                <a:cs typeface="Courier New" panose="02070309020205020404" pitchFamily="49" charset="0"/>
              </a:rPr>
              <a:t>average</a:t>
            </a:r>
            <a:r>
              <a:rPr lang="es-MX" sz="900" dirty="0" smtClean="0">
                <a:cs typeface="Courier New" panose="02070309020205020404" pitchFamily="49" charset="0"/>
              </a:rPr>
              <a:t> of </a:t>
            </a:r>
            <a:r>
              <a:rPr lang="es-MX" sz="900" dirty="0" err="1" smtClean="0">
                <a:cs typeface="Courier New" panose="02070309020205020404" pitchFamily="49" charset="0"/>
              </a:rPr>
              <a:t>cart_amount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err="1" smtClean="0">
                <a:cs typeface="Courier New" panose="02070309020205020404" pitchFamily="49" charset="0"/>
              </a:rPr>
              <a:t>on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err="1" smtClean="0">
                <a:cs typeface="Courier New" panose="02070309020205020404" pitchFamily="49" charset="0"/>
              </a:rPr>
              <a:t>each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err="1" smtClean="0">
                <a:cs typeface="Courier New" panose="02070309020205020404" pitchFamily="49" charset="0"/>
              </a:rPr>
              <a:t>group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err="1" smtClean="0">
                <a:cs typeface="Courier New" panose="02070309020205020404" pitchFamily="49" charset="0"/>
              </a:rPr>
              <a:t>is</a:t>
            </a:r>
            <a:r>
              <a:rPr lang="es-MX" sz="900" dirty="0" smtClean="0">
                <a:cs typeface="Courier New" panose="02070309020205020404" pitchFamily="49" charset="0"/>
              </a:rPr>
              <a:t> </a:t>
            </a:r>
            <a:r>
              <a:rPr lang="es-MX" sz="900" dirty="0" err="1" smtClean="0">
                <a:cs typeface="Courier New" panose="02070309020205020404" pitchFamily="49" charset="0"/>
              </a:rPr>
              <a:t>between</a:t>
            </a:r>
            <a:r>
              <a:rPr lang="es-MX" sz="900" dirty="0" smtClean="0">
                <a:cs typeface="Courier New" panose="02070309020205020404" pitchFamily="49" charset="0"/>
              </a:rPr>
              <a:t> $ 3,000 and $ 15,000.</a:t>
            </a:r>
          </a:p>
          <a:p>
            <a:endParaRPr lang="es-419" sz="900" dirty="0" smtClean="0">
              <a:cs typeface="Courier New" panose="02070309020205020404" pitchFamily="49" charset="0"/>
            </a:endParaRPr>
          </a:p>
          <a:p>
            <a:r>
              <a:rPr lang="es-419" sz="900" dirty="0" err="1" smtClean="0">
                <a:cs typeface="Courier New" panose="02070309020205020404" pitchFamily="49" charset="0"/>
              </a:rPr>
              <a:t>Include</a:t>
            </a:r>
            <a:r>
              <a:rPr lang="es-419" sz="900" dirty="0" smtClean="0"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cs typeface="Courier New" panose="02070309020205020404" pitchFamily="49" charset="0"/>
              </a:rPr>
              <a:t>the</a:t>
            </a:r>
            <a:r>
              <a:rPr lang="es-419" sz="900" dirty="0" smtClean="0"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cs typeface="Courier New" panose="02070309020205020404" pitchFamily="49" charset="0"/>
              </a:rPr>
              <a:t>relevant</a:t>
            </a:r>
            <a:r>
              <a:rPr lang="es-419" sz="900" dirty="0" smtClean="0"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cs typeface="Courier New" panose="02070309020205020404" pitchFamily="49" charset="0"/>
              </a:rPr>
              <a:t>description</a:t>
            </a:r>
            <a:r>
              <a:rPr lang="es-419" sz="900" dirty="0" smtClean="0">
                <a:cs typeface="Courier New" panose="02070309020205020404" pitchFamily="49" charset="0"/>
              </a:rPr>
              <a:t> for </a:t>
            </a:r>
            <a:r>
              <a:rPr lang="es-419" sz="900" dirty="0" err="1" smtClean="0">
                <a:cs typeface="Courier New" panose="02070309020205020404" pitchFamily="49" charset="0"/>
              </a:rPr>
              <a:t>ShipTo</a:t>
            </a:r>
            <a:r>
              <a:rPr lang="es-419" sz="900" dirty="0" smtClean="0">
                <a:cs typeface="Courier New" panose="02070309020205020404" pitchFamily="49" charset="0"/>
              </a:rPr>
              <a:t> and Status</a:t>
            </a:r>
            <a:r>
              <a:rPr lang="es-419" sz="900" dirty="0" smtClean="0">
                <a:cs typeface="Courier New" panose="02070309020205020404" pitchFamily="49" charset="0"/>
              </a:rPr>
              <a:t>.</a:t>
            </a: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 smtClean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 smtClean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 smtClean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 smtClean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n-US" sz="900" dirty="0" smtClean="0">
              <a:cs typeface="Courier New" panose="02070309020205020404" pitchFamily="49" charset="0"/>
            </a:endParaRPr>
          </a:p>
          <a:p>
            <a:endParaRPr lang="en-US" sz="900" dirty="0" smtClean="0">
              <a:cs typeface="Courier New" panose="02070309020205020404" pitchFamily="49" charset="0"/>
            </a:endParaRPr>
          </a:p>
          <a:p>
            <a:r>
              <a:rPr lang="en-US" sz="900" dirty="0" smtClean="0">
                <a:cs typeface="Courier New" panose="02070309020205020404" pitchFamily="49" charset="0"/>
              </a:rPr>
              <a:t>2</a:t>
            </a:r>
            <a:r>
              <a:rPr lang="en-US" sz="900" dirty="0">
                <a:cs typeface="Courier New" panose="02070309020205020404" pitchFamily="49" charset="0"/>
              </a:rPr>
              <a:t>. Get the </a:t>
            </a:r>
            <a:r>
              <a:rPr lang="en-US" sz="900" i="1" dirty="0">
                <a:cs typeface="Courier New" panose="02070309020205020404" pitchFamily="49" charset="0"/>
              </a:rPr>
              <a:t>number of </a:t>
            </a:r>
            <a:r>
              <a:rPr lang="es-MX" sz="900" i="1" dirty="0" err="1">
                <a:cs typeface="Courier New" panose="02070309020205020404" pitchFamily="49" charset="0"/>
              </a:rPr>
              <a:t>Items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i="1" dirty="0" err="1">
                <a:cs typeface="Courier New" panose="02070309020205020404" pitchFamily="49" charset="0"/>
              </a:rPr>
              <a:t>UnitOfMeasure</a:t>
            </a:r>
            <a:r>
              <a:rPr lang="es-MX" sz="900" dirty="0">
                <a:cs typeface="Courier New" panose="02070309020205020404" pitchFamily="49" charset="0"/>
              </a:rPr>
              <a:t>. </a:t>
            </a:r>
          </a:p>
          <a:p>
            <a:endParaRPr lang="es-MX" sz="900" dirty="0">
              <a:cs typeface="Courier New" panose="02070309020205020404" pitchFamily="49" charset="0"/>
            </a:endParaRPr>
          </a:p>
          <a:p>
            <a:r>
              <a:rPr lang="es-MX" sz="900" dirty="0" err="1">
                <a:cs typeface="Courier New" panose="02070309020205020404" pitchFamily="49" charset="0"/>
              </a:rPr>
              <a:t>Sort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the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result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dirty="0" err="1">
                <a:cs typeface="Courier New" panose="02070309020205020404" pitchFamily="49" charset="0"/>
              </a:rPr>
              <a:t>then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>
                <a:cs typeface="Courier New" panose="02070309020205020404" pitchFamily="49" charset="0"/>
              </a:rPr>
              <a:t>UOM</a:t>
            </a:r>
            <a:r>
              <a:rPr lang="es-MX" sz="900" dirty="0">
                <a:cs typeface="Courier New" panose="02070309020205020404" pitchFamily="49" charset="0"/>
              </a:rPr>
              <a:t>.</a:t>
            </a:r>
            <a:endParaRPr lang="en-US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5760640" cy="898077"/>
          </a:xfrm>
          <a:prstGeom prst="rect">
            <a:avLst/>
          </a:prstGeom>
          <a:ln>
            <a:solidFill>
              <a:srgbClr val="276B9B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22" y="3501007"/>
            <a:ext cx="2172714" cy="2995713"/>
          </a:xfrm>
          <a:prstGeom prst="rect">
            <a:avLst/>
          </a:prstGeom>
          <a:ln>
            <a:solidFill>
              <a:srgbClr val="276B9B"/>
            </a:solidFill>
          </a:ln>
        </p:spPr>
      </p:pic>
    </p:spTree>
    <p:extLst>
      <p:ext uri="{BB962C8B-B14F-4D97-AF65-F5344CB8AC3E}">
        <p14:creationId xmlns:p14="http://schemas.microsoft.com/office/powerpoint/2010/main" val="4477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6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pic>
        <p:nvPicPr>
          <p:cNvPr id="1026" name="Picture 2" descr="https://www.codejobs.biz/www/lib/files/images/186fad67402f0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640"/>
            <a:ext cx="6239743" cy="62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r>
              <a:rPr lang="es-419" sz="2400" dirty="0" smtClean="0">
                <a:hlinkClick r:id="rId2"/>
              </a:rPr>
              <a:t>INNER JOIN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3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1988840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573016"/>
            <a:ext cx="237626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1. Get all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relevant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 smtClean="0">
                <a:latin typeface="+mn-lt"/>
                <a:cs typeface="Courier New" panose="02070309020205020404" pitchFamily="49" charset="0"/>
              </a:rPr>
              <a:t>Users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data and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their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i="1" dirty="0" smtClean="0">
                <a:latin typeface="+mn-lt"/>
                <a:cs typeface="Courier New" panose="02070309020205020404" pitchFamily="49" charset="0"/>
              </a:rPr>
              <a:t>Ship</a:t>
            </a:r>
            <a:r>
              <a:rPr lang="es-419" sz="900" i="1" dirty="0" smtClean="0">
                <a:latin typeface="+mn-lt"/>
                <a:cs typeface="Courier New" panose="02070309020205020404" pitchFamily="49" charset="0"/>
              </a:rPr>
              <a:t>To</a:t>
            </a:r>
            <a:r>
              <a:rPr lang="en-US" sz="900" i="1" dirty="0" smtClean="0">
                <a:latin typeface="+mn-lt"/>
                <a:cs typeface="Courier New" panose="02070309020205020404" pitchFamily="49" charset="0"/>
              </a:rPr>
              <a:t>s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u.user_id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u.name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ur.user_role_id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st.ship_to_id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st.name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ship_to_name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st.address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st.city_id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st.active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user u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u.user_role_id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ur.user_role_id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ship_to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u.user_id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st.user_id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72" y="4673754"/>
            <a:ext cx="5897076" cy="720080"/>
          </a:xfrm>
          <a:prstGeom prst="rect">
            <a:avLst/>
          </a:prstGeom>
          <a:ln>
            <a:solidFill>
              <a:srgbClr val="3F358B"/>
            </a:solidFill>
          </a:ln>
        </p:spPr>
      </p:pic>
      <p:grpSp>
        <p:nvGrpSpPr>
          <p:cNvPr id="38" name="Group 37"/>
          <p:cNvGrpSpPr/>
          <p:nvPr/>
        </p:nvGrpSpPr>
        <p:grpSpPr>
          <a:xfrm>
            <a:off x="3860684" y="827785"/>
            <a:ext cx="3055600" cy="2055806"/>
            <a:chOff x="3860684" y="827785"/>
            <a:chExt cx="3055600" cy="2055806"/>
          </a:xfrm>
        </p:grpSpPr>
        <p:cxnSp>
          <p:nvCxnSpPr>
            <p:cNvPr id="13" name="Straight Arrow Connector 12"/>
            <p:cNvCxnSpPr>
              <a:stCxn id="28" idx="2"/>
              <a:endCxn id="8" idx="0"/>
            </p:cNvCxnSpPr>
            <p:nvPr/>
          </p:nvCxnSpPr>
          <p:spPr>
            <a:xfrm>
              <a:off x="4570211" y="1585052"/>
              <a:ext cx="923379" cy="619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6124" y="827785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1819" y="2204864"/>
              <a:ext cx="2583541" cy="67872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 flipH="1">
              <a:off x="5493590" y="1585052"/>
              <a:ext cx="702614" cy="619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3860684" y="831923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" name="Picture 2" descr="Inner join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9" y="836712"/>
            <a:ext cx="1478059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r>
              <a:rPr lang="es-419" sz="2400" dirty="0" smtClean="0">
                <a:hlinkClick r:id="rId2"/>
              </a:rPr>
              <a:t>INNER JOIN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4</a:t>
            </a:fld>
            <a:endParaRPr lang="es-MX" noProof="0"/>
          </a:p>
        </p:txBody>
      </p:sp>
      <p:sp>
        <p:nvSpPr>
          <p:cNvPr id="18" name="TextBox 17"/>
          <p:cNvSpPr txBox="1"/>
          <p:nvPr/>
        </p:nvSpPr>
        <p:spPr>
          <a:xfrm>
            <a:off x="539552" y="1037635"/>
            <a:ext cx="346250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2. 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Get all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relevant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data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from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 smtClean="0">
                <a:latin typeface="+mn-lt"/>
                <a:cs typeface="Courier New" panose="02070309020205020404" pitchFamily="49" charset="0"/>
              </a:rPr>
              <a:t>Cities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containing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“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ca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” 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as </a:t>
            </a:r>
            <a:r>
              <a:rPr lang="es-419" sz="900" i="1" dirty="0" err="1" smtClean="0">
                <a:latin typeface="+mn-lt"/>
                <a:cs typeface="Courier New" panose="02070309020205020404" pitchFamily="49" charset="0"/>
              </a:rPr>
              <a:t>description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and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and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whose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 smtClean="0">
                <a:latin typeface="+mn-lt"/>
                <a:cs typeface="Courier New" panose="02070309020205020404" pitchFamily="49" charset="0"/>
              </a:rPr>
              <a:t>ShippingZone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price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is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greater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than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$ 50.</a:t>
            </a:r>
          </a:p>
          <a:p>
            <a:endParaRPr lang="en-US" sz="900" dirty="0" smtClean="0">
              <a:latin typeface="+mn-lt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c.city_id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city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s.description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sz.*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city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state 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shipping_zone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s.shipping_zone_id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sz.shipping_zone_id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'%ca%'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sz.shipping_price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50;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3431973"/>
            <a:ext cx="5400599" cy="2229275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23918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r>
              <a:rPr lang="es-419" sz="2400" dirty="0" smtClean="0">
                <a:hlinkClick r:id="rId2"/>
              </a:rPr>
              <a:t>LEFT JOIN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5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2060848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689814"/>
            <a:ext cx="3600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3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. 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Create a report 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f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rom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i="1" dirty="0" smtClean="0">
                <a:latin typeface="+mn-lt"/>
                <a:cs typeface="Courier New" panose="02070309020205020404" pitchFamily="49" charset="0"/>
              </a:rPr>
              <a:t>Carts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created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dirty="0" err="1" smtClean="0">
                <a:latin typeface="+mn-lt"/>
                <a:cs typeface="Courier New" panose="02070309020205020404" pitchFamily="49" charset="0"/>
              </a:rPr>
              <a:t>i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n 2015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their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i="1" dirty="0" smtClean="0">
                <a:latin typeface="+mn-lt"/>
                <a:cs typeface="Courier New" panose="02070309020205020404" pitchFamily="49" charset="0"/>
              </a:rPr>
              <a:t>Status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and their </a:t>
            </a:r>
            <a:r>
              <a:rPr lang="es-419" sz="900" i="1" dirty="0" err="1" smtClean="0">
                <a:latin typeface="+mn-lt"/>
                <a:cs typeface="Courier New" panose="02070309020205020404" pitchFamily="49" charset="0"/>
              </a:rPr>
              <a:t>order</a:t>
            </a:r>
            <a:r>
              <a:rPr lang="es-419" sz="900" i="1" dirty="0" smtClean="0">
                <a:latin typeface="+mn-lt"/>
                <a:cs typeface="Courier New" panose="02070309020205020404" pitchFamily="49" charset="0"/>
              </a:rPr>
              <a:t>_</a:t>
            </a:r>
            <a:r>
              <a:rPr lang="en-US" sz="900" i="1" dirty="0" smtClean="0">
                <a:latin typeface="+mn-lt"/>
                <a:cs typeface="Courier New" panose="02070309020205020404" pitchFamily="49" charset="0"/>
              </a:rPr>
              <a:t>date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if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they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have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sz="900" dirty="0" smtClean="0">
              <a:latin typeface="+mn-lt"/>
              <a:cs typeface="Courier New" panose="02070309020205020404" pitchFamily="49" charset="0"/>
            </a:endParaRPr>
          </a:p>
          <a:p>
            <a:endParaRPr lang="es-419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c.created_date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cart_status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o.order_id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o.order_date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cart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status 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c.status_id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s.status_id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LEFT JOIN orders o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o.cart_id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DATE_FORMAT(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c.created_date,'%Y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= '2015';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60684" y="825886"/>
            <a:ext cx="3055600" cy="2171066"/>
            <a:chOff x="3707904" y="841294"/>
            <a:chExt cx="3361160" cy="238817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488384" y="1674288"/>
              <a:ext cx="1015717" cy="648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4888" y="841294"/>
              <a:ext cx="1584176" cy="832994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504101" y="1674288"/>
              <a:ext cx="772875" cy="648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707904" y="845846"/>
              <a:ext cx="1560959" cy="828442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3153" y="2348880"/>
              <a:ext cx="2841895" cy="88058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670" y="3753443"/>
            <a:ext cx="3332626" cy="2267845"/>
          </a:xfrm>
          <a:prstGeom prst="rect">
            <a:avLst/>
          </a:prstGeom>
          <a:ln>
            <a:solidFill>
              <a:srgbClr val="3F358B"/>
            </a:solidFill>
          </a:ln>
        </p:spPr>
      </p:pic>
      <p:pic>
        <p:nvPicPr>
          <p:cNvPr id="16" name="Picture 4" descr="Left join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25537"/>
            <a:ext cx="1495703" cy="94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8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r>
              <a:rPr lang="es-419" sz="2400" dirty="0" smtClean="0">
                <a:hlinkClick r:id="rId2"/>
              </a:rPr>
              <a:t>LEFT </a:t>
            </a:r>
            <a:r>
              <a:rPr lang="es-419" sz="2400" dirty="0">
                <a:hlinkClick r:id="rId2"/>
              </a:rPr>
              <a:t>(</a:t>
            </a:r>
            <a:r>
              <a:rPr lang="es-419" sz="2400" dirty="0" err="1">
                <a:hlinkClick r:id="rId2"/>
              </a:rPr>
              <a:t>excluding</a:t>
            </a:r>
            <a:r>
              <a:rPr lang="es-419" sz="2400" dirty="0">
                <a:hlinkClick r:id="rId2"/>
              </a:rPr>
              <a:t>)</a:t>
            </a:r>
            <a:r>
              <a:rPr lang="es-419" sz="2400" dirty="0" smtClean="0">
                <a:hlinkClick r:id="rId2"/>
              </a:rPr>
              <a:t> JOIN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6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2060848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endParaRPr lang="es-419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689814"/>
            <a:ext cx="36004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4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. 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Create a report 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f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rom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i="1" dirty="0" smtClean="0">
                <a:latin typeface="+mn-lt"/>
                <a:cs typeface="Courier New" panose="02070309020205020404" pitchFamily="49" charset="0"/>
              </a:rPr>
              <a:t>Carts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created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dirty="0" err="1" smtClean="0">
                <a:latin typeface="+mn-lt"/>
                <a:cs typeface="Courier New" panose="02070309020205020404" pitchFamily="49" charset="0"/>
              </a:rPr>
              <a:t>i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n 2015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that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don't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have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any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 smtClean="0">
                <a:latin typeface="+mn-lt"/>
                <a:cs typeface="Courier New" panose="02070309020205020404" pitchFamily="49" charset="0"/>
              </a:rPr>
              <a:t>Order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.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Include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their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Status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sz="900" dirty="0" smtClean="0">
              <a:latin typeface="+mn-lt"/>
              <a:cs typeface="Courier New" panose="02070309020205020404" pitchFamily="49" charset="0"/>
            </a:endParaRPr>
          </a:p>
          <a:p>
            <a:endParaRPr lang="es-419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c.lines_amount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c.shipping_amount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c.cart_amount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c.created_date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cart_status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cart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status 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c.status_id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s.status_id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LEFT JOIN orders o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o.cart_id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DATE_FORMAT(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c.created_date,'%Y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= '2015'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o.order_id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NULL;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0684" y="825886"/>
            <a:ext cx="3055600" cy="1710443"/>
            <a:chOff x="3860684" y="825886"/>
            <a:chExt cx="3055600" cy="171044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570211" y="1583153"/>
              <a:ext cx="923379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124" y="825886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493590" y="1583153"/>
              <a:ext cx="702614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860684" y="830024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4827" y="2191480"/>
              <a:ext cx="2767413" cy="344849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742" y="4653136"/>
            <a:ext cx="5159706" cy="504056"/>
          </a:xfrm>
          <a:prstGeom prst="rect">
            <a:avLst/>
          </a:prstGeom>
          <a:ln>
            <a:solidFill>
              <a:srgbClr val="3F358B"/>
            </a:solidFill>
          </a:ln>
        </p:spPr>
      </p:pic>
      <p:pic>
        <p:nvPicPr>
          <p:cNvPr id="23" name="Picture 6" descr="Left excluding join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6" y="827176"/>
            <a:ext cx="1493198" cy="94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pPr algn="l"/>
            <a:r>
              <a:rPr lang="es-419" sz="2400" dirty="0" smtClean="0">
                <a:latin typeface="+mj-lt"/>
                <a:hlinkClick r:id="rId2"/>
              </a:rPr>
              <a:t>RIGHT JOIN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7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1988840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973413"/>
            <a:ext cx="237626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5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. C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ount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 smtClean="0">
                <a:latin typeface="+mn-lt"/>
                <a:cs typeface="Courier New" panose="02070309020205020404" pitchFamily="49" charset="0"/>
              </a:rPr>
              <a:t>Cities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by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 smtClean="0">
                <a:latin typeface="+mn-lt"/>
                <a:cs typeface="Courier New" panose="02070309020205020404" pitchFamily="49" charset="0"/>
              </a:rPr>
              <a:t>States</a:t>
            </a:r>
            <a:r>
              <a:rPr lang="es-419" sz="900" i="1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sz="900" dirty="0" err="1" smtClean="0">
                <a:latin typeface="+mn-lt"/>
                <a:cs typeface="Courier New" panose="02070309020205020404" pitchFamily="49" charset="0"/>
              </a:rPr>
              <a:t>i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ncluding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states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that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don't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have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any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city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sz="900" dirty="0" smtClean="0">
              <a:latin typeface="+mn-lt"/>
              <a:cs typeface="Courier New" panose="02070309020205020404" pitchFamily="49" charset="0"/>
            </a:endParaRPr>
          </a:p>
          <a:p>
            <a:endParaRPr lang="es-419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s.*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COUNT(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c.city_id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cities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city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RIGHT JOIN state 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cities,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60684" y="657481"/>
            <a:ext cx="3055600" cy="2195455"/>
            <a:chOff x="3860684" y="827785"/>
            <a:chExt cx="3055600" cy="2195455"/>
          </a:xfrm>
        </p:grpSpPr>
        <p:cxnSp>
          <p:nvCxnSpPr>
            <p:cNvPr id="13" name="Straight Arrow Connector 12"/>
            <p:cNvCxnSpPr>
              <a:stCxn id="28" idx="2"/>
            </p:cNvCxnSpPr>
            <p:nvPr/>
          </p:nvCxnSpPr>
          <p:spPr>
            <a:xfrm>
              <a:off x="4570211" y="1585052"/>
              <a:ext cx="923379" cy="619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124" y="827785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493590" y="1585052"/>
              <a:ext cx="702614" cy="619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860684" y="831923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5436" y="2226072"/>
              <a:ext cx="2579924" cy="797168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  <p:pic>
        <p:nvPicPr>
          <p:cNvPr id="20" name="Picture 2" descr="Right joi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5" y="815165"/>
            <a:ext cx="1512163" cy="95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896" y="3565964"/>
            <a:ext cx="3333665" cy="2671348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42816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pPr algn="l"/>
            <a:r>
              <a:rPr lang="es-419" sz="2400" dirty="0" smtClean="0">
                <a:latin typeface="+mj-lt"/>
                <a:hlinkClick r:id="rId2"/>
              </a:rPr>
              <a:t>RIGHT (</a:t>
            </a:r>
            <a:r>
              <a:rPr lang="es-419" sz="2400" dirty="0" err="1" smtClean="0">
                <a:latin typeface="+mj-lt"/>
                <a:hlinkClick r:id="rId2"/>
              </a:rPr>
              <a:t>excluding</a:t>
            </a:r>
            <a:r>
              <a:rPr lang="es-419" sz="2400" dirty="0" smtClean="0">
                <a:latin typeface="+mj-lt"/>
                <a:hlinkClick r:id="rId2"/>
              </a:rPr>
              <a:t>) JOIN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8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2060848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endParaRPr lang="es-419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dep_id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689814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>
                <a:latin typeface="+mn-lt"/>
                <a:cs typeface="Courier New" panose="02070309020205020404" pitchFamily="49" charset="0"/>
              </a:rPr>
              <a:t>6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. 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Get a list of </a:t>
            </a:r>
            <a:r>
              <a:rPr lang="es-419" sz="900" i="1" dirty="0" err="1" smtClean="0">
                <a:latin typeface="+mn-lt"/>
                <a:cs typeface="Courier New" panose="02070309020205020404" pitchFamily="49" charset="0"/>
              </a:rPr>
              <a:t>State</a:t>
            </a:r>
            <a:r>
              <a:rPr lang="en-US" sz="900" i="1" dirty="0" smtClean="0">
                <a:latin typeface="+mn-lt"/>
                <a:cs typeface="Courier New" panose="02070309020205020404" pitchFamily="49" charset="0"/>
              </a:rPr>
              <a:t>s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that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don't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have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any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i="1" dirty="0" err="1" smtClean="0">
                <a:cs typeface="Courier New" panose="02070309020205020404" pitchFamily="49" charset="0"/>
              </a:rPr>
              <a:t>Citiy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in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the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 smtClean="0">
                <a:latin typeface="+mn-lt"/>
                <a:cs typeface="Courier New" panose="02070309020205020404" pitchFamily="49" charset="0"/>
              </a:rPr>
              <a:t>report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 of</a:t>
            </a:r>
            <a:r>
              <a:rPr lang="en-US" sz="9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exercise 5</a:t>
            </a:r>
            <a:r>
              <a:rPr lang="es-419" sz="9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sz="900" dirty="0" smtClean="0">
              <a:latin typeface="+mn-lt"/>
              <a:cs typeface="Courier New" panose="02070309020205020404" pitchFamily="49" charset="0"/>
            </a:endParaRPr>
          </a:p>
          <a:p>
            <a:endParaRPr lang="es-419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s.description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city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RIGHT JOIN state 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NULL;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60684" y="825886"/>
            <a:ext cx="3055600" cy="1705110"/>
            <a:chOff x="3860684" y="825886"/>
            <a:chExt cx="3055600" cy="170511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570211" y="1583153"/>
              <a:ext cx="923379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124" y="825886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493590" y="1583153"/>
              <a:ext cx="702614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860684" y="830024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3921" y="2208728"/>
              <a:ext cx="2680327" cy="322268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  <p:pic>
        <p:nvPicPr>
          <p:cNvPr id="5122" name="Picture 2" descr="Right excluding joi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6" y="764704"/>
            <a:ext cx="1608113" cy="101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3921" y="3573016"/>
            <a:ext cx="1660203" cy="2613430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28532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pPr algn="l"/>
            <a:r>
              <a:rPr lang="es-419" sz="2400" dirty="0" smtClean="0">
                <a:latin typeface="+mj-lt"/>
                <a:hlinkClick r:id="rId2"/>
              </a:rPr>
              <a:t>FULL [OUTER] JOIN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9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2060848"/>
            <a:ext cx="2505744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FULL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032" name="Picture 8" descr="Full outer joi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10" y="836712"/>
            <a:ext cx="1484594" cy="9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860684" y="692696"/>
            <a:ext cx="3055600" cy="2339651"/>
            <a:chOff x="3860684" y="825886"/>
            <a:chExt cx="3055600" cy="233965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570211" y="1583153"/>
              <a:ext cx="923379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6124" y="825886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493590" y="1583153"/>
              <a:ext cx="702614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3860684" y="830024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45641" y="2204864"/>
              <a:ext cx="2658607" cy="960673"/>
            </a:xfrm>
            <a:prstGeom prst="rect">
              <a:avLst/>
            </a:prstGeom>
            <a:solidFill>
              <a:srgbClr val="3F358B"/>
            </a:solidFill>
            <a:ln>
              <a:solidFill>
                <a:srgbClr val="3F358B"/>
              </a:solidFill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257722" y="5372383"/>
            <a:ext cx="250574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FULL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dep_id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s-419" sz="11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dep_id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6" name="Title 2"/>
          <p:cNvSpPr txBox="1">
            <a:spLocks/>
          </p:cNvSpPr>
          <p:nvPr/>
        </p:nvSpPr>
        <p:spPr bwMode="auto">
          <a:xfrm>
            <a:off x="273696" y="3501008"/>
            <a:ext cx="7194430" cy="43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accent2"/>
                </a:solidFill>
                <a:latin typeface="Rockwell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9pPr>
          </a:lstStyle>
          <a:p>
            <a:pPr algn="l"/>
            <a:r>
              <a:rPr lang="es-419" sz="2400" dirty="0" smtClean="0">
                <a:latin typeface="+mj-lt"/>
                <a:hlinkClick r:id="rId2"/>
              </a:rPr>
              <a:t>FULL </a:t>
            </a:r>
            <a:r>
              <a:rPr lang="es-419" sz="2400" dirty="0">
                <a:latin typeface="+mj-lt"/>
                <a:hlinkClick r:id="rId2"/>
              </a:rPr>
              <a:t>[</a:t>
            </a:r>
            <a:r>
              <a:rPr lang="es-419" sz="2400" dirty="0" smtClean="0">
                <a:latin typeface="+mj-lt"/>
                <a:hlinkClick r:id="rId2"/>
              </a:rPr>
              <a:t>OUTER] (</a:t>
            </a:r>
            <a:r>
              <a:rPr lang="es-419" sz="2400" dirty="0" err="1" smtClean="0">
                <a:latin typeface="+mj-lt"/>
                <a:hlinkClick r:id="rId2"/>
              </a:rPr>
              <a:t>Excluding</a:t>
            </a:r>
            <a:r>
              <a:rPr lang="es-419" sz="2400" dirty="0" smtClean="0">
                <a:latin typeface="+mj-lt"/>
                <a:hlinkClick r:id="rId2"/>
              </a:rPr>
              <a:t>) JOIN</a:t>
            </a:r>
            <a:endParaRPr lang="en-US" sz="2400" dirty="0">
              <a:latin typeface="+mj-lt"/>
            </a:endParaRPr>
          </a:p>
        </p:txBody>
      </p:sp>
      <p:pic>
        <p:nvPicPr>
          <p:cNvPr id="27" name="Picture 2" descr="Outer excluding join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" y="4227670"/>
            <a:ext cx="1466350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852350" y="4525830"/>
            <a:ext cx="3055600" cy="1782657"/>
            <a:chOff x="3852350" y="4185693"/>
            <a:chExt cx="3055600" cy="178265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561877" y="4942960"/>
              <a:ext cx="923379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7790" y="4185693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5485256" y="4942960"/>
              <a:ext cx="702614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Content Placeholder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3852350" y="4189831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83811" y="5566380"/>
              <a:ext cx="2476421" cy="401970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802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schemas.openxmlformats.org/package/2006/metadata/core-properties"/>
    <ds:schemaRef ds:uri="http://www.w3.org/XML/1998/namespace"/>
    <ds:schemaRef ds:uri="http://purl.org/dc/elements/1.1/"/>
    <ds:schemaRef ds:uri="90e5e253-50b2-47e0-ab40-088f51eedbac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902</TotalTime>
  <Words>668</Words>
  <Application>Microsoft Office PowerPoint</Application>
  <PresentationFormat>On-screen Show (4:3)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PowerPoint Presentation</vt:lpstr>
      <vt:lpstr>INNER JOIN</vt:lpstr>
      <vt:lpstr>INNER JOIN</vt:lpstr>
      <vt:lpstr>LEFT JOIN</vt:lpstr>
      <vt:lpstr>LEFT (excluding) JOIN</vt:lpstr>
      <vt:lpstr>RIGHT JOIN</vt:lpstr>
      <vt:lpstr>RIGHT (excluding) JOIN</vt:lpstr>
      <vt:lpstr>FULL [OUTER] JOIN</vt:lpstr>
      <vt:lpstr>PowerPoint Presentation</vt:lpstr>
      <vt:lpstr>Exercises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Luis González Martínez</cp:lastModifiedBy>
  <cp:revision>56</cp:revision>
  <dcterms:created xsi:type="dcterms:W3CDTF">2015-07-21T17:59:36Z</dcterms:created>
  <dcterms:modified xsi:type="dcterms:W3CDTF">2015-08-28T20:05:40Z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