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3"/>
  </p:notesMasterIdLst>
  <p:handoutMasterIdLst>
    <p:handoutMasterId r:id="rId24"/>
  </p:handoutMasterIdLst>
  <p:sldIdLst>
    <p:sldId id="290" r:id="rId6"/>
    <p:sldId id="341" r:id="rId7"/>
    <p:sldId id="291" r:id="rId8"/>
    <p:sldId id="330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8" r:id="rId17"/>
    <p:sldId id="331" r:id="rId18"/>
    <p:sldId id="317" r:id="rId19"/>
    <p:sldId id="340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0" autoAdjust="0"/>
    <p:restoredTop sz="83828" autoAdjust="0"/>
  </p:normalViewPr>
  <p:slideViewPr>
    <p:cSldViewPr>
      <p:cViewPr>
        <p:scale>
          <a:sx n="62" d="100"/>
          <a:sy n="62" d="100"/>
        </p:scale>
        <p:origin x="-183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11/09/2015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432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s.slideshare.net/rapaul/introduction-to-spring-mvc" TargetMode="External"/><Relationship Id="rId2" Type="http://schemas.openxmlformats.org/officeDocument/2006/relationships/hyperlink" Target="http://docs.spring.io/spring/docs/current/spring-framework-reference/htmlsingle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diego.olvera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String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View</a:t>
            </a:r>
          </a:p>
          <a:p>
            <a:endParaRPr lang="es-MX" dirty="0"/>
          </a:p>
          <a:p>
            <a:r>
              <a:rPr lang="es-MX" dirty="0" err="1" smtClean="0"/>
              <a:t>ModelAndView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@</a:t>
            </a:r>
            <a:r>
              <a:rPr lang="es-MX" dirty="0" err="1" smtClean="0"/>
              <a:t>ResponseBody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Controller</a:t>
            </a:r>
            <a:r>
              <a:rPr lang="es-MX" dirty="0" smtClean="0"/>
              <a:t> 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185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4372" r="36867" b="28961"/>
          <a:stretch/>
        </p:blipFill>
        <p:spPr bwMode="auto">
          <a:xfrm>
            <a:off x="755576" y="1556792"/>
            <a:ext cx="763524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/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r>
              <a:rPr lang="en-US" dirty="0"/>
              <a:t>spring-</a:t>
            </a:r>
            <a:r>
              <a:rPr lang="en-US" dirty="0" err="1"/>
              <a:t>mvc</a:t>
            </a:r>
            <a:r>
              <a:rPr lang="en-US" dirty="0"/>
              <a:t>-xml-</a:t>
            </a:r>
            <a:r>
              <a:rPr lang="en-US" dirty="0" err="1"/>
              <a:t>helloworld</a:t>
            </a: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r>
              <a:rPr lang="en-US" i="1" dirty="0" smtClean="0"/>
              <a:t>spring-</a:t>
            </a:r>
            <a:r>
              <a:rPr lang="en-US" i="1" dirty="0" err="1" smtClean="0"/>
              <a:t>mvc</a:t>
            </a:r>
            <a:r>
              <a:rPr lang="en-US" i="1" dirty="0" smtClean="0"/>
              <a:t>-showcase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>
                <a:hlinkClick r:id="rId2"/>
              </a:rPr>
              <a:t>https://github.com/JavaAcademy/Spring-Framework/tree/master/Spring-MVC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://docs.spring.io/spring/docs/current/spring-framework-reference/htmlsingle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MX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es.slideshare.net/rapaul/introduction-to-spring-mvc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673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XXX XXXX</a:t>
            </a:r>
            <a:endParaRPr lang="en-US" dirty="0"/>
          </a:p>
          <a:p>
            <a:r>
              <a:rPr lang="en-US" dirty="0" smtClean="0">
                <a:hlinkClick r:id="rId2"/>
              </a:rPr>
              <a:t>XXXX.XXXX@softtek.com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076056" y="680616"/>
            <a:ext cx="3600400" cy="546100"/>
          </a:xfrm>
        </p:spPr>
        <p:txBody>
          <a:bodyPr/>
          <a:lstStyle/>
          <a:p>
            <a:r>
              <a:rPr lang="en-US" dirty="0" smtClean="0"/>
              <a:t>Rene </a:t>
            </a:r>
            <a:r>
              <a:rPr lang="en-US" dirty="0" err="1" smtClean="0"/>
              <a:t>Valladares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Rene.valladares@softtek.com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(Spring Security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Spring MVC?</a:t>
            </a:r>
          </a:p>
          <a:p>
            <a:r>
              <a:rPr lang="es-MX" dirty="0" err="1" smtClean="0"/>
              <a:t>Model</a:t>
            </a:r>
            <a:endParaRPr lang="es-MX" dirty="0" smtClean="0"/>
          </a:p>
          <a:p>
            <a:r>
              <a:rPr lang="es-MX" dirty="0" smtClean="0"/>
              <a:t>View</a:t>
            </a:r>
          </a:p>
          <a:p>
            <a:r>
              <a:rPr lang="es-MX" dirty="0" err="1" smtClean="0"/>
              <a:t>Controller</a:t>
            </a:r>
            <a:endParaRPr lang="es-MX" dirty="0" smtClean="0"/>
          </a:p>
          <a:p>
            <a:r>
              <a:rPr lang="es-MX" dirty="0" err="1" smtClean="0"/>
              <a:t>Controller</a:t>
            </a:r>
            <a:r>
              <a:rPr lang="es-MX" dirty="0" smtClean="0"/>
              <a:t> </a:t>
            </a:r>
            <a:r>
              <a:rPr lang="es-MX" dirty="0" err="1" smtClean="0"/>
              <a:t>Arguments</a:t>
            </a:r>
            <a:endParaRPr lang="es-MX" dirty="0" smtClean="0"/>
          </a:p>
          <a:p>
            <a:r>
              <a:rPr lang="es-MX" dirty="0" err="1" smtClean="0"/>
              <a:t>Controller</a:t>
            </a:r>
            <a:r>
              <a:rPr lang="es-MX" dirty="0" smtClean="0"/>
              <a:t> 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 smtClean="0"/>
              <a:t>Types</a:t>
            </a:r>
            <a:endParaRPr lang="es-MX" dirty="0" smtClean="0"/>
          </a:p>
          <a:p>
            <a:r>
              <a:rPr lang="es-MX" dirty="0" err="1" smtClean="0"/>
              <a:t>Lifecycle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335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268761"/>
            <a:ext cx="8208912" cy="136815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The </a:t>
            </a:r>
            <a:r>
              <a:rPr lang="en-US" dirty="0"/>
              <a:t>Spring Web model-view-controller (MVC) framework is designed around a </a:t>
            </a:r>
            <a:r>
              <a:rPr lang="en-US" dirty="0" err="1"/>
              <a:t>DispatcherServlet</a:t>
            </a:r>
            <a:r>
              <a:rPr lang="en-US" dirty="0"/>
              <a:t> that dispatches requests to handlers, with configurable handler mappings, view resolution, locale, time zone and theme resolution as well as support for uploading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MVC?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64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2420888"/>
            <a:ext cx="8208912" cy="1657163"/>
          </a:xfrm>
        </p:spPr>
        <p:txBody>
          <a:bodyPr/>
          <a:lstStyle/>
          <a:p>
            <a:r>
              <a:rPr lang="en-US" dirty="0"/>
              <a:t>"Open for extension</a:t>
            </a:r>
            <a:r>
              <a:rPr lang="en-US" dirty="0" smtClean="0"/>
              <a:t>…" </a:t>
            </a:r>
            <a:r>
              <a:rPr lang="en-US" dirty="0"/>
              <a:t>A key design principle in Spring Web MVC and in Spring in general is the "</a:t>
            </a:r>
            <a:r>
              <a:rPr lang="en-US" i="1" dirty="0"/>
              <a:t>Open for extension, closed for modification</a:t>
            </a:r>
            <a:r>
              <a:rPr lang="en-US" dirty="0"/>
              <a:t>" principle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Some methods in the core classes of Spring Web MVC are marked final. As a developer you cannot override these methods to supply your own behavior. This has not been done arbitrarily, but specifically with this principle in mind.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followed by Spring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9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Map&lt;String, Object&gt;</a:t>
            </a:r>
          </a:p>
          <a:p>
            <a:endParaRPr lang="en-US" dirty="0"/>
          </a:p>
          <a:p>
            <a:r>
              <a:rPr lang="en-US" dirty="0" smtClean="0"/>
              <a:t>Populated by controllers</a:t>
            </a:r>
          </a:p>
          <a:p>
            <a:endParaRPr lang="en-US" dirty="0"/>
          </a:p>
          <a:p>
            <a:r>
              <a:rPr lang="en-US" dirty="0" smtClean="0"/>
              <a:t>Contains all data needed by the view</a:t>
            </a:r>
          </a:p>
          <a:p>
            <a:endParaRPr lang="en-US" dirty="0"/>
          </a:p>
          <a:p>
            <a:r>
              <a:rPr lang="en-US" dirty="0" smtClean="0"/>
              <a:t>Not containing business logic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i="1" dirty="0" err="1"/>
              <a:t>m</a:t>
            </a:r>
            <a:r>
              <a:rPr lang="en-US" i="1" dirty="0" err="1" smtClean="0"/>
              <a:t>odel.addAttribute</a:t>
            </a:r>
            <a:r>
              <a:rPr lang="en-US" i="1" dirty="0" smtClean="0"/>
              <a:t>(“orders”,</a:t>
            </a:r>
            <a:r>
              <a:rPr lang="en-US" i="1" dirty="0" err="1" smtClean="0"/>
              <a:t>orderService.getDailyOrders</a:t>
            </a:r>
            <a:r>
              <a:rPr lang="en-US" i="1" dirty="0" smtClean="0"/>
              <a:t>(user));</a:t>
            </a:r>
          </a:p>
          <a:p>
            <a:pPr lvl="1">
              <a:buFont typeface="Courier New" charset="0"/>
              <a:buChar char="o"/>
            </a:pPr>
            <a:r>
              <a:rPr lang="en-US" i="1" dirty="0" err="1" smtClean="0"/>
              <a:t>Model.addAttribute</a:t>
            </a:r>
            <a:r>
              <a:rPr lang="en-US" i="1" dirty="0" smtClean="0"/>
              <a:t>(“period”,</a:t>
            </a:r>
            <a:r>
              <a:rPr lang="en-US" i="1" dirty="0" err="1" smtClean="0"/>
              <a:t>Period.DAILY</a:t>
            </a:r>
            <a:r>
              <a:rPr lang="en-US" i="1" dirty="0" smtClean="0"/>
              <a:t>);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48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HTML, XML, RSS, PDF,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JSP, </a:t>
            </a:r>
            <a:r>
              <a:rPr lang="en-US" dirty="0" err="1" smtClean="0"/>
              <a:t>Freemarker</a:t>
            </a:r>
            <a:r>
              <a:rPr lang="en-US" dirty="0" smtClean="0"/>
              <a:t>, Velocity, etc.</a:t>
            </a:r>
          </a:p>
          <a:p>
            <a:endParaRPr lang="en-US" dirty="0"/>
          </a:p>
          <a:p>
            <a:r>
              <a:rPr lang="en-US" dirty="0" smtClean="0"/>
              <a:t>Direct access to the model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lvl="1"/>
            <a:r>
              <a:rPr lang="en-US" dirty="0" smtClean="0"/>
              <a:t>&lt;span&gt;${</a:t>
            </a:r>
            <a:r>
              <a:rPr lang="en-US" dirty="0" err="1" smtClean="0"/>
              <a:t>latestOrder.date</a:t>
            </a:r>
            <a:r>
              <a:rPr lang="en-US" dirty="0" smtClean="0"/>
              <a:t>}&lt;span&gt;</a:t>
            </a:r>
          </a:p>
          <a:p>
            <a:pPr lvl="1"/>
            <a:r>
              <a:rPr lang="en-US" dirty="0" smtClean="0"/>
              <a:t>&lt;input type=“text” value=“${</a:t>
            </a:r>
            <a:r>
              <a:rPr lang="en-US" dirty="0" err="1" smtClean="0"/>
              <a:t>order.name</a:t>
            </a:r>
            <a:r>
              <a:rPr lang="en-US" dirty="0" smtClean="0"/>
              <a:t>}”/&gt;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1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Gathers input parameters and coordinates the back-end process</a:t>
            </a:r>
          </a:p>
          <a:p>
            <a:endParaRPr lang="en-US" dirty="0"/>
          </a:p>
          <a:p>
            <a:r>
              <a:rPr lang="en-US" dirty="0" smtClean="0"/>
              <a:t>Front Controller VS Controller</a:t>
            </a:r>
          </a:p>
          <a:p>
            <a:endParaRPr lang="en-US" dirty="0"/>
          </a:p>
          <a:p>
            <a:r>
              <a:rPr lang="en-US" dirty="0" smtClean="0"/>
              <a:t>@Controller</a:t>
            </a:r>
          </a:p>
          <a:p>
            <a:endParaRPr lang="en-US" dirty="0"/>
          </a:p>
          <a:p>
            <a:r>
              <a:rPr lang="en-US" dirty="0" err="1" smtClean="0"/>
              <a:t>Resful</a:t>
            </a:r>
            <a:r>
              <a:rPr lang="en-US" dirty="0" smtClean="0"/>
              <a:t> URL, request-process-forward, 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Method=Action</a:t>
            </a:r>
          </a:p>
          <a:p>
            <a:endParaRPr lang="en-US" dirty="0"/>
          </a:p>
          <a:p>
            <a:r>
              <a:rPr lang="en-US" dirty="0" smtClean="0"/>
              <a:t>Unit Test Friendly</a:t>
            </a:r>
          </a:p>
          <a:p>
            <a:endParaRPr lang="en-US" dirty="0"/>
          </a:p>
          <a:p>
            <a:r>
              <a:rPr lang="en-US" dirty="0" smtClean="0"/>
              <a:t>Pluggable mechanism for argument resolution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78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@</a:t>
            </a:r>
            <a:r>
              <a:rPr lang="es-MX" dirty="0" err="1" smtClean="0"/>
              <a:t>RequestParam</a:t>
            </a:r>
            <a:r>
              <a:rPr lang="es-MX" dirty="0" smtClean="0"/>
              <a:t>, @</a:t>
            </a:r>
            <a:r>
              <a:rPr lang="es-MX" dirty="0" err="1" smtClean="0"/>
              <a:t>PathVariable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POJO – </a:t>
            </a:r>
            <a:r>
              <a:rPr lang="es-MX" dirty="0" err="1" smtClean="0"/>
              <a:t>arbitrary</a:t>
            </a:r>
            <a:r>
              <a:rPr lang="es-MX" dirty="0" smtClean="0"/>
              <a:t> java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gets</a:t>
            </a:r>
            <a:r>
              <a:rPr lang="es-MX" dirty="0" smtClean="0"/>
              <a:t> </a:t>
            </a:r>
            <a:r>
              <a:rPr lang="es-MX" dirty="0" err="1" smtClean="0"/>
              <a:t>populated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</a:p>
          <a:p>
            <a:endParaRPr lang="es-MX" dirty="0" smtClean="0"/>
          </a:p>
          <a:p>
            <a:r>
              <a:rPr lang="es-MX" dirty="0" smtClean="0"/>
              <a:t>@</a:t>
            </a:r>
            <a:r>
              <a:rPr lang="es-MX" dirty="0" err="1" smtClean="0"/>
              <a:t>Valid</a:t>
            </a:r>
            <a:r>
              <a:rPr lang="es-MX" dirty="0" smtClean="0"/>
              <a:t> – to </a:t>
            </a:r>
            <a:r>
              <a:rPr lang="es-MX" dirty="0" err="1" smtClean="0"/>
              <a:t>enforce</a:t>
            </a:r>
            <a:r>
              <a:rPr lang="es-MX" dirty="0" smtClean="0"/>
              <a:t> </a:t>
            </a:r>
            <a:r>
              <a:rPr lang="es-MX" dirty="0" err="1" smtClean="0"/>
              <a:t>validation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POJO</a:t>
            </a:r>
          </a:p>
          <a:p>
            <a:endParaRPr lang="es-MX" dirty="0" smtClean="0"/>
          </a:p>
          <a:p>
            <a:r>
              <a:rPr lang="es-MX" dirty="0" err="1" smtClean="0"/>
              <a:t>BindingResult</a:t>
            </a:r>
            <a:r>
              <a:rPr lang="es-MX" dirty="0" smtClean="0"/>
              <a:t> – to </a:t>
            </a:r>
            <a:r>
              <a:rPr lang="es-MX" dirty="0" err="1" smtClean="0"/>
              <a:t>access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of </a:t>
            </a:r>
            <a:r>
              <a:rPr lang="es-MX" dirty="0" err="1" smtClean="0"/>
              <a:t>binding</a:t>
            </a:r>
            <a:r>
              <a:rPr lang="es-MX" dirty="0" smtClean="0"/>
              <a:t> and </a:t>
            </a:r>
            <a:r>
              <a:rPr lang="es-MX" dirty="0" err="1" smtClean="0"/>
              <a:t>validation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Model</a:t>
            </a:r>
            <a:r>
              <a:rPr lang="es-MX" dirty="0" smtClean="0"/>
              <a:t>, </a:t>
            </a:r>
            <a:r>
              <a:rPr lang="es-MX" dirty="0" err="1" smtClean="0"/>
              <a:t>ModelMap</a:t>
            </a:r>
            <a:r>
              <a:rPr lang="es-MX" dirty="0" smtClean="0"/>
              <a:t>, </a:t>
            </a:r>
            <a:r>
              <a:rPr lang="es-MX" dirty="0" err="1" smtClean="0"/>
              <a:t>Map</a:t>
            </a:r>
            <a:r>
              <a:rPr lang="es-MX" dirty="0" smtClean="0"/>
              <a:t>&lt;</a:t>
            </a:r>
            <a:r>
              <a:rPr lang="es-MX" dirty="0" err="1" smtClean="0"/>
              <a:t>String</a:t>
            </a:r>
            <a:r>
              <a:rPr lang="es-MX" dirty="0" smtClean="0"/>
              <a:t>,?&gt; -- </a:t>
            </a:r>
            <a:r>
              <a:rPr lang="es-MX" dirty="0" err="1" smtClean="0"/>
              <a:t>access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Raw</a:t>
            </a:r>
            <a:r>
              <a:rPr lang="es-MX" dirty="0" smtClean="0"/>
              <a:t> </a:t>
            </a:r>
            <a:r>
              <a:rPr lang="es-MX" dirty="0" err="1" smtClean="0"/>
              <a:t>HttpServletRequest</a:t>
            </a:r>
            <a:r>
              <a:rPr lang="es-MX" dirty="0" smtClean="0"/>
              <a:t>, response, </a:t>
            </a:r>
            <a:r>
              <a:rPr lang="es-MX" dirty="0" err="1" smtClean="0"/>
              <a:t>session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Locale</a:t>
            </a:r>
            <a:r>
              <a:rPr lang="es-MX" dirty="0" smtClean="0"/>
              <a:t>, @</a:t>
            </a:r>
            <a:r>
              <a:rPr lang="es-MX" dirty="0" err="1" smtClean="0"/>
              <a:t>RequestHeader</a:t>
            </a:r>
            <a:r>
              <a:rPr lang="es-MX" dirty="0" smtClean="0"/>
              <a:t>, @</a:t>
            </a:r>
            <a:r>
              <a:rPr lang="es-MX" dirty="0" err="1" smtClean="0"/>
              <a:t>RequestBody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Controller</a:t>
            </a:r>
            <a:r>
              <a:rPr lang="es-MX" dirty="0" smtClean="0"/>
              <a:t> </a:t>
            </a:r>
            <a:r>
              <a:rPr lang="es-MX" dirty="0" err="1" smtClean="0"/>
              <a:t>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7785822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90e5e253-50b2-47e0-ab40-088f51eedbac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4301</TotalTime>
  <Words>299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PPT_InternalTemplate_EN_2015</vt:lpstr>
      <vt:lpstr>Original_Logo/ Upper layout</vt:lpstr>
      <vt:lpstr>Spring MVC</vt:lpstr>
      <vt:lpstr>Agenda</vt:lpstr>
      <vt:lpstr>  What is Spring MVC</vt:lpstr>
      <vt:lpstr>What is Spring MVC?</vt:lpstr>
      <vt:lpstr>Principle followed by Spring MVC</vt:lpstr>
      <vt:lpstr>Model</vt:lpstr>
      <vt:lpstr>View</vt:lpstr>
      <vt:lpstr>Controller</vt:lpstr>
      <vt:lpstr>Controller Arguments</vt:lpstr>
      <vt:lpstr>Controller Return Types</vt:lpstr>
      <vt:lpstr>Lifecycle</vt:lpstr>
      <vt:lpstr>  Demos</vt:lpstr>
      <vt:lpstr>PowerPoint Presentation</vt:lpstr>
      <vt:lpstr>  Resources</vt:lpstr>
      <vt:lpstr>PowerPoint Presentation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Valladares, Rene</cp:lastModifiedBy>
  <cp:revision>77</cp:revision>
  <dcterms:created xsi:type="dcterms:W3CDTF">2015-07-23T07:25:45Z</dcterms:created>
  <dcterms:modified xsi:type="dcterms:W3CDTF">2015-09-11T17:02:36Z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